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12"/>
  </p:notesMasterIdLst>
  <p:sldIdLst>
    <p:sldId id="323" r:id="rId2"/>
    <p:sldId id="311" r:id="rId3"/>
    <p:sldId id="312" r:id="rId4"/>
    <p:sldId id="322" r:id="rId5"/>
    <p:sldId id="315" r:id="rId6"/>
    <p:sldId id="317" r:id="rId7"/>
    <p:sldId id="318" r:id="rId8"/>
    <p:sldId id="320" r:id="rId9"/>
    <p:sldId id="321" r:id="rId10"/>
    <p:sldId id="324" r:id="rId11"/>
  </p:sldIdLst>
  <p:sldSz cx="10693400" cy="7561263"/>
  <p:notesSz cx="6858000" cy="9144000"/>
  <p:defaultTextStyle>
    <a:defPPr>
      <a:defRPr lang="uk-UA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96888" indent="-396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95363" indent="-8096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492250" indent="-12065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990725" indent="-16192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382">
          <p15:clr>
            <a:srgbClr val="A4A3A4"/>
          </p15:clr>
        </p15:guide>
        <p15:guide id="2" pos="336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7BB"/>
    <a:srgbClr val="D93635"/>
    <a:srgbClr val="0B5B97"/>
    <a:srgbClr val="EEEEEE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4412" autoAdjust="0"/>
    <p:restoredTop sz="88604" autoAdjust="0"/>
  </p:normalViewPr>
  <p:slideViewPr>
    <p:cSldViewPr>
      <p:cViewPr>
        <p:scale>
          <a:sx n="70" d="100"/>
          <a:sy n="70" d="100"/>
        </p:scale>
        <p:origin x="-1092" y="-12"/>
      </p:cViewPr>
      <p:guideLst>
        <p:guide orient="horz" pos="2382"/>
        <p:guide pos="33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7A26B85C-8DFC-4FA5-B0FA-7BC83611E0D2}" type="datetimeFigureOut">
              <a:rPr lang="ru-RU"/>
              <a:pPr>
                <a:defRPr/>
              </a:pPr>
              <a:t>22.03.2019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004888" y="685800"/>
            <a:ext cx="48482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82B71DB8-63A5-4E51-8EE1-4B2B5A07AD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037844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2B71DB8-63A5-4E51-8EE1-4B2B5A07ADA6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173844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98428" y="0"/>
            <a:ext cx="7632848" cy="972319"/>
          </a:xfrm>
        </p:spPr>
        <p:txBody>
          <a:bodyPr/>
          <a:lstStyle>
            <a:lvl1pPr algn="l">
              <a:defRPr sz="2200">
                <a:solidFill>
                  <a:srgbClr val="0B5B97"/>
                </a:solidFill>
                <a:latin typeface="Calibri" pitchFamily="34" charset="0"/>
              </a:defRPr>
            </a:lvl1pPr>
          </a:lstStyle>
          <a:p>
            <a:r>
              <a:rPr lang="ru-RU" dirty="0"/>
              <a:t>Образец заголовка</a:t>
            </a:r>
            <a:endParaRPr lang="uk-UA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0156" y="1260352"/>
            <a:ext cx="9793088" cy="1800199"/>
          </a:xfrm>
        </p:spPr>
        <p:txBody>
          <a:bodyPr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>
                <a:solidFill>
                  <a:srgbClr val="0B5B97"/>
                </a:solidFill>
              </a:defRPr>
            </a:lvl1pPr>
            <a:lvl2pPr marL="4978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956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935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913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892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870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849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827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uk-UA" dirty="0"/>
          </a:p>
        </p:txBody>
      </p:sp>
      <p:grpSp>
        <p:nvGrpSpPr>
          <p:cNvPr id="6" name="Группа 5"/>
          <p:cNvGrpSpPr/>
          <p:nvPr userDrawn="1"/>
        </p:nvGrpSpPr>
        <p:grpSpPr>
          <a:xfrm>
            <a:off x="204026" y="246130"/>
            <a:ext cx="2436993" cy="480057"/>
            <a:chOff x="204026" y="246130"/>
            <a:chExt cx="2436993" cy="480057"/>
          </a:xfrm>
        </p:grpSpPr>
        <p:sp>
          <p:nvSpPr>
            <p:cNvPr id="4" name="TextBox 3"/>
            <p:cNvSpPr txBox="1"/>
            <p:nvPr userDrawn="1"/>
          </p:nvSpPr>
          <p:spPr>
            <a:xfrm>
              <a:off x="882204" y="301493"/>
              <a:ext cx="17588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>
                  <a:solidFill>
                    <a:srgbClr val="D93635"/>
                  </a:solidFill>
                </a:rPr>
                <a:t>ГПРО 2018-2025</a:t>
              </a:r>
            </a:p>
          </p:txBody>
        </p:sp>
        <p:pic>
          <p:nvPicPr>
            <p:cNvPr id="5" name="Рисунок 4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4026" y="246130"/>
              <a:ext cx="678178" cy="48005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="" xmlns:p14="http://schemas.microsoft.com/office/powerpoint/2010/main" val="28802007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вертикальный текст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98428" y="0"/>
            <a:ext cx="7560840" cy="936898"/>
          </a:xfrm>
        </p:spPr>
        <p:txBody>
          <a:bodyPr/>
          <a:lstStyle>
            <a:lvl1pPr algn="l">
              <a:defRPr sz="2200">
                <a:latin typeface="Calibri" pitchFamily="34" charset="0"/>
              </a:defRPr>
            </a:lvl1pPr>
          </a:lstStyle>
          <a:p>
            <a:r>
              <a:rPr lang="ru-RU" dirty="0"/>
              <a:t>Образец заголовка</a:t>
            </a:r>
            <a:endParaRPr lang="uk-UA" dirty="0"/>
          </a:p>
        </p:txBody>
      </p:sp>
      <p:grpSp>
        <p:nvGrpSpPr>
          <p:cNvPr id="3" name="Группа 2"/>
          <p:cNvGrpSpPr/>
          <p:nvPr userDrawn="1"/>
        </p:nvGrpSpPr>
        <p:grpSpPr>
          <a:xfrm>
            <a:off x="204026" y="246130"/>
            <a:ext cx="2436993" cy="480057"/>
            <a:chOff x="204026" y="246130"/>
            <a:chExt cx="2436993" cy="480057"/>
          </a:xfrm>
        </p:grpSpPr>
        <p:sp>
          <p:nvSpPr>
            <p:cNvPr id="4" name="TextBox 3"/>
            <p:cNvSpPr txBox="1"/>
            <p:nvPr userDrawn="1"/>
          </p:nvSpPr>
          <p:spPr>
            <a:xfrm>
              <a:off x="882204" y="301493"/>
              <a:ext cx="17588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>
                  <a:solidFill>
                    <a:srgbClr val="D93635"/>
                  </a:solidFill>
                </a:rPr>
                <a:t>ГПРО 2018-2025</a:t>
              </a:r>
            </a:p>
          </p:txBody>
        </p:sp>
        <p:pic>
          <p:nvPicPr>
            <p:cNvPr id="5" name="Рисунок 4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4026" y="246130"/>
              <a:ext cx="678178" cy="48005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="" xmlns:p14="http://schemas.microsoft.com/office/powerpoint/2010/main" val="28847340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 rot="16200000">
            <a:off x="6264699" y="-3366271"/>
            <a:ext cx="972319" cy="7704857"/>
          </a:xfrm>
        </p:spPr>
        <p:txBody>
          <a:bodyPr vert="eaVert"/>
          <a:lstStyle>
            <a:lvl1pPr algn="l"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  <a:endParaRPr lang="uk-UA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 rot="16200000">
            <a:off x="2394372" y="-827881"/>
            <a:ext cx="5904656" cy="9937104"/>
          </a:xfrm>
        </p:spPr>
        <p:txBody>
          <a:bodyPr vert="eaVert"/>
          <a:lstStyle>
            <a:lvl1pPr>
              <a:defRPr>
                <a:solidFill>
                  <a:srgbClr val="0B5B9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rgbClr val="0B5B9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rgbClr val="0B5B9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rgbClr val="0B5B9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rgbClr val="0B5B9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uk-UA" dirty="0"/>
          </a:p>
        </p:txBody>
      </p:sp>
      <p:grpSp>
        <p:nvGrpSpPr>
          <p:cNvPr id="4" name="Группа 3"/>
          <p:cNvGrpSpPr/>
          <p:nvPr userDrawn="1"/>
        </p:nvGrpSpPr>
        <p:grpSpPr>
          <a:xfrm>
            <a:off x="204026" y="246130"/>
            <a:ext cx="2436993" cy="480057"/>
            <a:chOff x="204026" y="246130"/>
            <a:chExt cx="2436993" cy="480057"/>
          </a:xfrm>
        </p:grpSpPr>
        <p:sp>
          <p:nvSpPr>
            <p:cNvPr id="5" name="TextBox 4"/>
            <p:cNvSpPr txBox="1"/>
            <p:nvPr userDrawn="1"/>
          </p:nvSpPr>
          <p:spPr>
            <a:xfrm>
              <a:off x="882204" y="301493"/>
              <a:ext cx="17588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>
                  <a:solidFill>
                    <a:srgbClr val="D93635"/>
                  </a:solidFill>
                </a:rPr>
                <a:t>ГПРО 2018-2025</a:t>
              </a:r>
            </a:p>
          </p:txBody>
        </p:sp>
        <p:pic>
          <p:nvPicPr>
            <p:cNvPr id="6" name="Рисунок 5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4026" y="246130"/>
              <a:ext cx="678178" cy="48005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="" xmlns:p14="http://schemas.microsoft.com/office/powerpoint/2010/main" val="38551190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98429" y="0"/>
            <a:ext cx="7632848" cy="936898"/>
          </a:xfrm>
        </p:spPr>
        <p:txBody>
          <a:bodyPr/>
          <a:lstStyle>
            <a:lvl1pPr algn="l">
              <a:defRPr sz="2200">
                <a:solidFill>
                  <a:srgbClr val="0B5B97"/>
                </a:solidFill>
                <a:latin typeface="Myriad Pro" panose="020B0503030403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4988" y="1332359"/>
            <a:ext cx="9623425" cy="5616624"/>
          </a:xfrm>
        </p:spPr>
        <p:txBody>
          <a:bodyPr/>
          <a:lstStyle>
            <a:lvl1pPr>
              <a:defRPr>
                <a:solidFill>
                  <a:srgbClr val="0B5B9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rgbClr val="0B5B9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rgbClr val="0B5B9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rgbClr val="0B5B9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rgbClr val="0B5B9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uk-UA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882204" y="301493"/>
            <a:ext cx="1758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D93635"/>
                </a:solidFill>
              </a:rPr>
              <a:t>ГПРО 2018-2025</a:t>
            </a:r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026" y="246130"/>
            <a:ext cx="678178" cy="48005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4420573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44705" y="1260351"/>
            <a:ext cx="9089390" cy="4968552"/>
          </a:xfrm>
        </p:spPr>
        <p:txBody>
          <a:bodyPr anchor="b"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sz="1800">
                <a:solidFill>
                  <a:srgbClr val="0B5B97"/>
                </a:solidFill>
              </a:defRPr>
            </a:lvl1pPr>
            <a:lvl2pPr marL="497845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9569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49353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99138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48922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98707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48491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98276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2898429" y="0"/>
            <a:ext cx="7632848" cy="936898"/>
          </a:xfrm>
        </p:spPr>
        <p:txBody>
          <a:bodyPr/>
          <a:lstStyle>
            <a:lvl1pPr algn="l">
              <a:defRPr sz="2200">
                <a:latin typeface="Myriad Pro" panose="020B0503030403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  <a:endParaRPr lang="uk-UA" dirty="0"/>
          </a:p>
        </p:txBody>
      </p:sp>
      <p:grpSp>
        <p:nvGrpSpPr>
          <p:cNvPr id="4" name="Группа 3"/>
          <p:cNvGrpSpPr/>
          <p:nvPr userDrawn="1"/>
        </p:nvGrpSpPr>
        <p:grpSpPr>
          <a:xfrm>
            <a:off x="204026" y="246130"/>
            <a:ext cx="2436993" cy="480057"/>
            <a:chOff x="204026" y="246130"/>
            <a:chExt cx="2436993" cy="480057"/>
          </a:xfrm>
        </p:grpSpPr>
        <p:sp>
          <p:nvSpPr>
            <p:cNvPr id="5" name="TextBox 4"/>
            <p:cNvSpPr txBox="1"/>
            <p:nvPr userDrawn="1"/>
          </p:nvSpPr>
          <p:spPr>
            <a:xfrm>
              <a:off x="882204" y="301493"/>
              <a:ext cx="17588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>
                  <a:solidFill>
                    <a:srgbClr val="D93635"/>
                  </a:solidFill>
                </a:rPr>
                <a:t>ГПРО 2018-2025</a:t>
              </a:r>
            </a:p>
          </p:txBody>
        </p:sp>
        <p:pic>
          <p:nvPicPr>
            <p:cNvPr id="6" name="Рисунок 5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4026" y="246130"/>
              <a:ext cx="678178" cy="48005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="" xmlns:p14="http://schemas.microsoft.com/office/powerpoint/2010/main" val="29850201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98429" y="-1"/>
            <a:ext cx="7632848" cy="962025"/>
          </a:xfrm>
        </p:spPr>
        <p:txBody>
          <a:bodyPr/>
          <a:lstStyle>
            <a:lvl1pPr algn="l">
              <a:defRPr sz="2200">
                <a:latin typeface="Myriad Pro" panose="020B0503030403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78149" y="1188343"/>
            <a:ext cx="4824536" cy="5976664"/>
          </a:xfrm>
        </p:spPr>
        <p:txBody>
          <a:bodyPr/>
          <a:lstStyle>
            <a:lvl1pPr>
              <a:defRPr sz="1800">
                <a:solidFill>
                  <a:srgbClr val="0B5B9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rgbClr val="0B5B9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solidFill>
                  <a:srgbClr val="0B5B9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solidFill>
                  <a:srgbClr val="0B5B9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00">
                <a:solidFill>
                  <a:srgbClr val="0B5B9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uk-UA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490716" y="1188343"/>
            <a:ext cx="4835889" cy="5976664"/>
          </a:xfrm>
        </p:spPr>
        <p:txBody>
          <a:bodyPr/>
          <a:lstStyle>
            <a:lvl1pPr>
              <a:defRPr sz="1800">
                <a:solidFill>
                  <a:srgbClr val="0B5B9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rgbClr val="0B5B9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solidFill>
                  <a:srgbClr val="0B5B9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solidFill>
                  <a:srgbClr val="0B5B9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00">
                <a:solidFill>
                  <a:srgbClr val="0B5B9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uk-UA" dirty="0"/>
          </a:p>
        </p:txBody>
      </p:sp>
      <p:grpSp>
        <p:nvGrpSpPr>
          <p:cNvPr id="5" name="Группа 4"/>
          <p:cNvGrpSpPr/>
          <p:nvPr userDrawn="1"/>
        </p:nvGrpSpPr>
        <p:grpSpPr>
          <a:xfrm>
            <a:off x="204026" y="246130"/>
            <a:ext cx="2436993" cy="480057"/>
            <a:chOff x="204026" y="246130"/>
            <a:chExt cx="2436993" cy="480057"/>
          </a:xfrm>
        </p:grpSpPr>
        <p:sp>
          <p:nvSpPr>
            <p:cNvPr id="6" name="TextBox 5"/>
            <p:cNvSpPr txBox="1"/>
            <p:nvPr userDrawn="1"/>
          </p:nvSpPr>
          <p:spPr>
            <a:xfrm>
              <a:off x="882204" y="301493"/>
              <a:ext cx="17588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>
                  <a:solidFill>
                    <a:srgbClr val="D93635"/>
                  </a:solidFill>
                </a:rPr>
                <a:t>ГПРО 2018-2025</a:t>
              </a:r>
            </a:p>
          </p:txBody>
        </p:sp>
        <p:pic>
          <p:nvPicPr>
            <p:cNvPr id="7" name="Рисунок 6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4026" y="246130"/>
              <a:ext cx="678178" cy="48005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="" xmlns:p14="http://schemas.microsoft.com/office/powerpoint/2010/main" val="16760251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98428" y="0"/>
            <a:ext cx="7704856" cy="972320"/>
          </a:xfrm>
        </p:spPr>
        <p:txBody>
          <a:bodyPr/>
          <a:lstStyle>
            <a:lvl1pPr algn="l">
              <a:defRPr sz="2200">
                <a:latin typeface="Myriad Pro" panose="020B0503030403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  <a:endParaRPr lang="uk-UA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4670" y="1188343"/>
            <a:ext cx="4724775" cy="705367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97845" indent="0">
              <a:buNone/>
              <a:defRPr sz="2200" b="1"/>
            </a:lvl2pPr>
            <a:lvl3pPr marL="995690" indent="0">
              <a:buNone/>
              <a:defRPr sz="2000" b="1"/>
            </a:lvl3pPr>
            <a:lvl4pPr marL="1493535" indent="0">
              <a:buNone/>
              <a:defRPr sz="1700" b="1"/>
            </a:lvl4pPr>
            <a:lvl5pPr marL="1991380" indent="0">
              <a:buNone/>
              <a:defRPr sz="1700" b="1"/>
            </a:lvl5pPr>
            <a:lvl6pPr marL="2489225" indent="0">
              <a:buNone/>
              <a:defRPr sz="1700" b="1"/>
            </a:lvl6pPr>
            <a:lvl7pPr marL="2987070" indent="0">
              <a:buNone/>
              <a:defRPr sz="1700" b="1"/>
            </a:lvl7pPr>
            <a:lvl8pPr marL="3484916" indent="0">
              <a:buNone/>
              <a:defRPr sz="1700" b="1"/>
            </a:lvl8pPr>
            <a:lvl9pPr marL="3982761" indent="0">
              <a:buNone/>
              <a:defRPr sz="17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34670" y="1893711"/>
            <a:ext cx="4724775" cy="5127280"/>
          </a:xfrm>
        </p:spPr>
        <p:txBody>
          <a:bodyPr/>
          <a:lstStyle>
            <a:lvl1pPr>
              <a:defRPr sz="2000" b="1">
                <a:solidFill>
                  <a:srgbClr val="0B5B9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rgbClr val="0B5B9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solidFill>
                  <a:srgbClr val="0B5B9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solidFill>
                  <a:srgbClr val="0B5B9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00">
                <a:solidFill>
                  <a:srgbClr val="0B5B9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uk-UA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432099" y="1188343"/>
            <a:ext cx="4726632" cy="705367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97845" indent="0">
              <a:buNone/>
              <a:defRPr sz="2200" b="1"/>
            </a:lvl2pPr>
            <a:lvl3pPr marL="995690" indent="0">
              <a:buNone/>
              <a:defRPr sz="2000" b="1"/>
            </a:lvl3pPr>
            <a:lvl4pPr marL="1493535" indent="0">
              <a:buNone/>
              <a:defRPr sz="1700" b="1"/>
            </a:lvl4pPr>
            <a:lvl5pPr marL="1991380" indent="0">
              <a:buNone/>
              <a:defRPr sz="1700" b="1"/>
            </a:lvl5pPr>
            <a:lvl6pPr marL="2489225" indent="0">
              <a:buNone/>
              <a:defRPr sz="1700" b="1"/>
            </a:lvl6pPr>
            <a:lvl7pPr marL="2987070" indent="0">
              <a:buNone/>
              <a:defRPr sz="1700" b="1"/>
            </a:lvl7pPr>
            <a:lvl8pPr marL="3484916" indent="0">
              <a:buNone/>
              <a:defRPr sz="1700" b="1"/>
            </a:lvl8pPr>
            <a:lvl9pPr marL="3982761" indent="0">
              <a:buNone/>
              <a:defRPr sz="17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432099" y="1893711"/>
            <a:ext cx="4726632" cy="5127280"/>
          </a:xfrm>
        </p:spPr>
        <p:txBody>
          <a:bodyPr/>
          <a:lstStyle>
            <a:lvl1pPr>
              <a:defRPr sz="2000" b="1">
                <a:solidFill>
                  <a:srgbClr val="0B5B9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rgbClr val="0B5B9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solidFill>
                  <a:srgbClr val="0B5B9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solidFill>
                  <a:srgbClr val="0B5B9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00">
                <a:solidFill>
                  <a:srgbClr val="0B5B9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uk-UA" dirty="0"/>
          </a:p>
        </p:txBody>
      </p:sp>
      <p:grpSp>
        <p:nvGrpSpPr>
          <p:cNvPr id="7" name="Группа 6"/>
          <p:cNvGrpSpPr/>
          <p:nvPr userDrawn="1"/>
        </p:nvGrpSpPr>
        <p:grpSpPr>
          <a:xfrm>
            <a:off x="204026" y="246130"/>
            <a:ext cx="2436993" cy="480057"/>
            <a:chOff x="204026" y="246130"/>
            <a:chExt cx="2436993" cy="480057"/>
          </a:xfrm>
        </p:grpSpPr>
        <p:sp>
          <p:nvSpPr>
            <p:cNvPr id="8" name="TextBox 7"/>
            <p:cNvSpPr txBox="1"/>
            <p:nvPr userDrawn="1"/>
          </p:nvSpPr>
          <p:spPr>
            <a:xfrm>
              <a:off x="882204" y="301493"/>
              <a:ext cx="17588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>
                  <a:solidFill>
                    <a:srgbClr val="D93635"/>
                  </a:solidFill>
                </a:rPr>
                <a:t>ГПРО 2018-2025</a:t>
              </a:r>
            </a:p>
          </p:txBody>
        </p:sp>
        <p:pic>
          <p:nvPicPr>
            <p:cNvPr id="9" name="Рисунок 8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4026" y="246130"/>
              <a:ext cx="678178" cy="48005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="" xmlns:p14="http://schemas.microsoft.com/office/powerpoint/2010/main" val="1709771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98429" y="-1"/>
            <a:ext cx="7632848" cy="946785"/>
          </a:xfrm>
        </p:spPr>
        <p:txBody>
          <a:bodyPr/>
          <a:lstStyle>
            <a:lvl1pPr algn="l">
              <a:defRPr sz="2200">
                <a:latin typeface="Myriad Pro" panose="020B0503030403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  <a:endParaRPr lang="uk-UA" dirty="0"/>
          </a:p>
        </p:txBody>
      </p:sp>
      <p:grpSp>
        <p:nvGrpSpPr>
          <p:cNvPr id="3" name="Группа 2"/>
          <p:cNvGrpSpPr/>
          <p:nvPr userDrawn="1"/>
        </p:nvGrpSpPr>
        <p:grpSpPr>
          <a:xfrm>
            <a:off x="204026" y="246130"/>
            <a:ext cx="2436993" cy="480057"/>
            <a:chOff x="204026" y="246130"/>
            <a:chExt cx="2436993" cy="480057"/>
          </a:xfrm>
        </p:grpSpPr>
        <p:sp>
          <p:nvSpPr>
            <p:cNvPr id="4" name="TextBox 3"/>
            <p:cNvSpPr txBox="1"/>
            <p:nvPr userDrawn="1"/>
          </p:nvSpPr>
          <p:spPr>
            <a:xfrm>
              <a:off x="882204" y="301493"/>
              <a:ext cx="17588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>
                  <a:solidFill>
                    <a:srgbClr val="D93635"/>
                  </a:solidFill>
                </a:rPr>
                <a:t>ГПРО 2018-2025</a:t>
              </a:r>
            </a:p>
          </p:txBody>
        </p:sp>
        <p:pic>
          <p:nvPicPr>
            <p:cNvPr id="5" name="Рисунок 4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4026" y="246130"/>
              <a:ext cx="678178" cy="48005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="" xmlns:p14="http://schemas.microsoft.com/office/powerpoint/2010/main" val="5218676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 userDrawn="1"/>
        </p:nvGrpSpPr>
        <p:grpSpPr>
          <a:xfrm>
            <a:off x="204026" y="246130"/>
            <a:ext cx="2436993" cy="480057"/>
            <a:chOff x="204026" y="246130"/>
            <a:chExt cx="2436993" cy="480057"/>
          </a:xfrm>
        </p:grpSpPr>
        <p:sp>
          <p:nvSpPr>
            <p:cNvPr id="3" name="TextBox 2"/>
            <p:cNvSpPr txBox="1"/>
            <p:nvPr userDrawn="1"/>
          </p:nvSpPr>
          <p:spPr>
            <a:xfrm>
              <a:off x="882204" y="301493"/>
              <a:ext cx="17588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>
                  <a:solidFill>
                    <a:srgbClr val="D93635"/>
                  </a:solidFill>
                </a:rPr>
                <a:t>ГПРО 2018-2025</a:t>
              </a:r>
            </a:p>
          </p:txBody>
        </p:sp>
        <p:pic>
          <p:nvPicPr>
            <p:cNvPr id="4" name="Рисунок 3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4026" y="246130"/>
              <a:ext cx="678178" cy="48005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="" xmlns:p14="http://schemas.microsoft.com/office/powerpoint/2010/main" val="10871441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98428" y="-1"/>
            <a:ext cx="7632848" cy="900311"/>
          </a:xfrm>
        </p:spPr>
        <p:txBody>
          <a:bodyPr anchor="b"/>
          <a:lstStyle>
            <a:lvl1pPr algn="l">
              <a:defRPr sz="2200" b="1">
                <a:latin typeface="Myriad Pro" panose="020B0503030403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80823" y="1332357"/>
            <a:ext cx="5977907" cy="5688633"/>
          </a:xfrm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rgbClr val="0B5B9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solidFill>
                  <a:srgbClr val="0B5B9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solidFill>
                  <a:srgbClr val="0B5B9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00">
                <a:solidFill>
                  <a:srgbClr val="0B5B9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uk-UA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4670" y="1332358"/>
            <a:ext cx="3518055" cy="5688633"/>
          </a:xfrm>
        </p:spPr>
        <p:txBody>
          <a:bodyPr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sz="1800">
                <a:solidFill>
                  <a:srgbClr val="0B5B9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97845" indent="0">
              <a:buNone/>
              <a:defRPr sz="1300">
                <a:solidFill>
                  <a:srgbClr val="0B5B9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95690" indent="0">
              <a:buNone/>
              <a:defRPr sz="1100"/>
            </a:lvl3pPr>
            <a:lvl4pPr marL="1493535" indent="0">
              <a:buNone/>
              <a:defRPr sz="1000"/>
            </a:lvl4pPr>
            <a:lvl5pPr marL="1991380" indent="0">
              <a:buNone/>
              <a:defRPr sz="1000"/>
            </a:lvl5pPr>
            <a:lvl6pPr marL="2489225" indent="0">
              <a:buNone/>
              <a:defRPr sz="1000"/>
            </a:lvl6pPr>
            <a:lvl7pPr marL="2987070" indent="0">
              <a:buNone/>
              <a:defRPr sz="1000"/>
            </a:lvl7pPr>
            <a:lvl8pPr marL="3484916" indent="0">
              <a:buNone/>
              <a:defRPr sz="1000"/>
            </a:lvl8pPr>
            <a:lvl9pPr marL="3982761" indent="0">
              <a:buNone/>
              <a:defRPr sz="10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grpSp>
        <p:nvGrpSpPr>
          <p:cNvPr id="5" name="Группа 4"/>
          <p:cNvGrpSpPr/>
          <p:nvPr userDrawn="1"/>
        </p:nvGrpSpPr>
        <p:grpSpPr>
          <a:xfrm>
            <a:off x="204026" y="246130"/>
            <a:ext cx="2436993" cy="480057"/>
            <a:chOff x="204026" y="246130"/>
            <a:chExt cx="2436993" cy="480057"/>
          </a:xfrm>
        </p:grpSpPr>
        <p:sp>
          <p:nvSpPr>
            <p:cNvPr id="6" name="TextBox 5"/>
            <p:cNvSpPr txBox="1"/>
            <p:nvPr userDrawn="1"/>
          </p:nvSpPr>
          <p:spPr>
            <a:xfrm>
              <a:off x="882204" y="301493"/>
              <a:ext cx="17588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>
                  <a:solidFill>
                    <a:srgbClr val="D93635"/>
                  </a:solidFill>
                </a:rPr>
                <a:t>ГПРО 2018-2025</a:t>
              </a:r>
            </a:p>
          </p:txBody>
        </p:sp>
        <p:pic>
          <p:nvPicPr>
            <p:cNvPr id="7" name="Рисунок 6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4026" y="246130"/>
              <a:ext cx="678178" cy="48005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="" xmlns:p14="http://schemas.microsoft.com/office/powerpoint/2010/main" val="28174494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с подписью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98428" y="0"/>
            <a:ext cx="7632848" cy="900311"/>
          </a:xfrm>
        </p:spPr>
        <p:txBody>
          <a:bodyPr anchor="b"/>
          <a:lstStyle>
            <a:lvl1pPr algn="l">
              <a:defRPr sz="2200" b="1">
                <a:latin typeface="Myriad Pro" panose="020B0503030403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  <a:endParaRPr lang="uk-UA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0156" y="1260351"/>
            <a:ext cx="4752528" cy="4024028"/>
          </a:xfrm>
        </p:spPr>
        <p:txBody>
          <a:bodyPr rtlCol="0">
            <a:normAutofit/>
          </a:bodyPr>
          <a:lstStyle>
            <a:lvl1pPr marL="0" indent="0">
              <a:buNone/>
              <a:defRPr sz="3500">
                <a:solidFill>
                  <a:srgbClr val="0B5B9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97845" indent="0">
              <a:buNone/>
              <a:defRPr sz="3000"/>
            </a:lvl2pPr>
            <a:lvl3pPr marL="995690" indent="0">
              <a:buNone/>
              <a:defRPr sz="2600"/>
            </a:lvl3pPr>
            <a:lvl4pPr marL="1493535" indent="0">
              <a:buNone/>
              <a:defRPr sz="2200"/>
            </a:lvl4pPr>
            <a:lvl5pPr marL="1991380" indent="0">
              <a:buNone/>
              <a:defRPr sz="2200"/>
            </a:lvl5pPr>
            <a:lvl6pPr marL="2489225" indent="0">
              <a:buNone/>
              <a:defRPr sz="2200"/>
            </a:lvl6pPr>
            <a:lvl7pPr marL="2987070" indent="0">
              <a:buNone/>
              <a:defRPr sz="2200"/>
            </a:lvl7pPr>
            <a:lvl8pPr marL="3484916" indent="0">
              <a:buNone/>
              <a:defRPr sz="2200"/>
            </a:lvl8pPr>
            <a:lvl9pPr marL="3982761" indent="0">
              <a:buNone/>
              <a:defRPr sz="2200"/>
            </a:lvl9pPr>
          </a:lstStyle>
          <a:p>
            <a:pPr lvl="0"/>
            <a:endParaRPr lang="uk-UA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14152" y="5436815"/>
            <a:ext cx="9865096" cy="1656184"/>
          </a:xfrm>
        </p:spPr>
        <p:txBody>
          <a:bodyPr/>
          <a:lstStyle>
            <a:lvl1pPr marL="0" indent="0">
              <a:buNone/>
              <a:defRPr sz="1500">
                <a:solidFill>
                  <a:srgbClr val="0B5B9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97845" indent="0">
              <a:buNone/>
              <a:defRPr sz="1300"/>
            </a:lvl2pPr>
            <a:lvl3pPr marL="995690" indent="0">
              <a:buNone/>
              <a:defRPr sz="1100"/>
            </a:lvl3pPr>
            <a:lvl4pPr marL="1493535" indent="0">
              <a:buNone/>
              <a:defRPr sz="1000"/>
            </a:lvl4pPr>
            <a:lvl5pPr marL="1991380" indent="0">
              <a:buNone/>
              <a:defRPr sz="1000"/>
            </a:lvl5pPr>
            <a:lvl6pPr marL="2489225" indent="0">
              <a:buNone/>
              <a:defRPr sz="1000"/>
            </a:lvl6pPr>
            <a:lvl7pPr marL="2987070" indent="0">
              <a:buNone/>
              <a:defRPr sz="1000"/>
            </a:lvl7pPr>
            <a:lvl8pPr marL="3484916" indent="0">
              <a:buNone/>
              <a:defRPr sz="1000"/>
            </a:lvl8pPr>
            <a:lvl9pPr marL="3982761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Рисунок 2"/>
          <p:cNvSpPr>
            <a:spLocks noGrp="1"/>
          </p:cNvSpPr>
          <p:nvPr>
            <p:ph type="pic" idx="13"/>
          </p:nvPr>
        </p:nvSpPr>
        <p:spPr>
          <a:xfrm>
            <a:off x="5490716" y="1260351"/>
            <a:ext cx="4752528" cy="4024028"/>
          </a:xfrm>
        </p:spPr>
        <p:txBody>
          <a:bodyPr rtlCol="0">
            <a:normAutofit/>
          </a:bodyPr>
          <a:lstStyle>
            <a:lvl1pPr marL="0" indent="0">
              <a:buNone/>
              <a:defRPr sz="3500">
                <a:solidFill>
                  <a:srgbClr val="0B5B9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97845" indent="0">
              <a:buNone/>
              <a:defRPr sz="3000"/>
            </a:lvl2pPr>
            <a:lvl3pPr marL="995690" indent="0">
              <a:buNone/>
              <a:defRPr sz="2600"/>
            </a:lvl3pPr>
            <a:lvl4pPr marL="1493535" indent="0">
              <a:buNone/>
              <a:defRPr sz="2200"/>
            </a:lvl4pPr>
            <a:lvl5pPr marL="1991380" indent="0">
              <a:buNone/>
              <a:defRPr sz="2200"/>
            </a:lvl5pPr>
            <a:lvl6pPr marL="2489225" indent="0">
              <a:buNone/>
              <a:defRPr sz="2200"/>
            </a:lvl6pPr>
            <a:lvl7pPr marL="2987070" indent="0">
              <a:buNone/>
              <a:defRPr sz="2200"/>
            </a:lvl7pPr>
            <a:lvl8pPr marL="3484916" indent="0">
              <a:buNone/>
              <a:defRPr sz="2200"/>
            </a:lvl8pPr>
            <a:lvl9pPr marL="3982761" indent="0">
              <a:buNone/>
              <a:defRPr sz="2200"/>
            </a:lvl9pPr>
          </a:lstStyle>
          <a:p>
            <a:pPr lvl="0"/>
            <a:endParaRPr lang="uk-UA" noProof="0" dirty="0"/>
          </a:p>
        </p:txBody>
      </p:sp>
      <p:grpSp>
        <p:nvGrpSpPr>
          <p:cNvPr id="6" name="Группа 5"/>
          <p:cNvGrpSpPr/>
          <p:nvPr userDrawn="1"/>
        </p:nvGrpSpPr>
        <p:grpSpPr>
          <a:xfrm>
            <a:off x="204026" y="246130"/>
            <a:ext cx="2436993" cy="480057"/>
            <a:chOff x="204026" y="246130"/>
            <a:chExt cx="2436993" cy="480057"/>
          </a:xfrm>
        </p:grpSpPr>
        <p:sp>
          <p:nvSpPr>
            <p:cNvPr id="7" name="TextBox 6"/>
            <p:cNvSpPr txBox="1"/>
            <p:nvPr userDrawn="1"/>
          </p:nvSpPr>
          <p:spPr>
            <a:xfrm>
              <a:off x="882204" y="301493"/>
              <a:ext cx="17588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>
                  <a:solidFill>
                    <a:srgbClr val="D93635"/>
                  </a:solidFill>
                </a:rPr>
                <a:t>ГПРО 2018-2025</a:t>
              </a:r>
            </a:p>
          </p:txBody>
        </p:sp>
        <p:pic>
          <p:nvPicPr>
            <p:cNvPr id="9" name="Рисунок 8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4026" y="246130"/>
              <a:ext cx="678178" cy="48005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="" xmlns:p14="http://schemas.microsoft.com/office/powerpoint/2010/main" val="26063569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534988" y="2844800"/>
            <a:ext cx="9623425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9569" tIns="49785" rIns="99569" bIns="4978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dirty="0"/>
              <a:t>ЗАГОЛОВОК</a:t>
            </a:r>
            <a:endParaRPr lang="uk-UA" altLang="ru-RU" dirty="0"/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534988" y="3781425"/>
            <a:ext cx="9623425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9569" tIns="49785" rIns="99569" bIns="4978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dirty="0"/>
              <a:t>Информационно-консультационные услуги</a:t>
            </a:r>
          </a:p>
          <a:p>
            <a:pPr lvl="0"/>
            <a:r>
              <a:rPr lang="ru-RU" altLang="ru-RU" dirty="0"/>
              <a:t>в сфере производства </a:t>
            </a:r>
            <a:r>
              <a:rPr lang="ru-RU" altLang="ru-RU" dirty="0" err="1"/>
              <a:t>пеноматериалов</a:t>
            </a:r>
            <a:endParaRPr lang="ru-RU" alt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61925" y="6445250"/>
            <a:ext cx="6878638" cy="965200"/>
          </a:xfrm>
          <a:prstGeom prst="rect">
            <a:avLst/>
          </a:prstGeom>
        </p:spPr>
        <p:txBody>
          <a:bodyPr vert="horz" lIns="99569" tIns="49785" rIns="99569" bIns="49785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800" b="1">
                <a:solidFill>
                  <a:srgbClr val="0B5B97"/>
                </a:solidFill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r>
              <a:rPr lang="ru-RU"/>
              <a:t>Контактный телефон: +7(499)322-23-63</a:t>
            </a:r>
          </a:p>
          <a:p>
            <a:pPr>
              <a:defRPr/>
            </a:pPr>
            <a:r>
              <a:rPr lang="en-US"/>
              <a:t>E-mail</a:t>
            </a:r>
            <a:r>
              <a:rPr lang="ru-RU"/>
              <a:t>: </a:t>
            </a:r>
            <a:r>
              <a:rPr lang="en-US"/>
              <a:t>info@almira.moscow</a:t>
            </a:r>
            <a:endParaRPr lang="ru-RU"/>
          </a:p>
          <a:p>
            <a:pPr>
              <a:defRPr/>
            </a:pPr>
            <a:r>
              <a:rPr lang="ru-RU"/>
              <a:t>Адрес: 129090, г. Москва,</a:t>
            </a:r>
          </a:p>
          <a:p>
            <a:pPr>
              <a:defRPr/>
            </a:pPr>
            <a:r>
              <a:rPr lang="ru-RU"/>
              <a:t>ул. Каланчевская, д. 32, пом. II</a:t>
            </a:r>
          </a:p>
          <a:p>
            <a:pPr>
              <a:defRPr/>
            </a:pPr>
            <a:endParaRPr lang="uk-UA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7200" b="1" kern="1200">
          <a:solidFill>
            <a:srgbClr val="0B5B97"/>
          </a:solidFill>
          <a:latin typeface="BlackGroteskC" pitchFamily="82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7200" b="1">
          <a:solidFill>
            <a:srgbClr val="0077BB"/>
          </a:solidFill>
          <a:latin typeface="BlackGroteskC" pitchFamily="82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7200" b="1">
          <a:solidFill>
            <a:srgbClr val="0077BB"/>
          </a:solidFill>
          <a:latin typeface="BlackGroteskC" pitchFamily="82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7200" b="1">
          <a:solidFill>
            <a:srgbClr val="0077BB"/>
          </a:solidFill>
          <a:latin typeface="BlackGroteskC" pitchFamily="82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7200" b="1">
          <a:solidFill>
            <a:srgbClr val="0077BB"/>
          </a:solidFill>
          <a:latin typeface="BlackGroteskC" pitchFamily="82" charset="0"/>
        </a:defRPr>
      </a:lvl5pPr>
      <a:lvl6pPr marL="497845"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</a:defRPr>
      </a:lvl6pPr>
      <a:lvl7pPr marL="995690"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</a:defRPr>
      </a:lvl7pPr>
      <a:lvl8pPr marL="1493535"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</a:defRPr>
      </a:lvl8pPr>
      <a:lvl9pPr marL="1991380"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ctr" rtl="0" eaLnBrk="0" fontAlgn="base" hangingPunct="0">
        <a:spcBef>
          <a:spcPct val="20000"/>
        </a:spcBef>
        <a:spcAft>
          <a:spcPct val="0"/>
        </a:spcAft>
        <a:buFont typeface="Arial" charset="0"/>
        <a:defRPr kern="1200">
          <a:solidFill>
            <a:srgbClr val="0B5B97"/>
          </a:solidFill>
          <a:latin typeface="Calibri" pitchFamily="34" charset="0"/>
          <a:ea typeface="+mn-ea"/>
          <a:cs typeface="+mn-cs"/>
        </a:defRPr>
      </a:lvl1pPr>
      <a:lvl2pPr marL="496888" indent="-39688" algn="ctr" rtl="0" eaLnBrk="0" fontAlgn="base" hangingPunct="0">
        <a:spcBef>
          <a:spcPct val="20000"/>
        </a:spcBef>
        <a:spcAft>
          <a:spcPct val="0"/>
        </a:spcAft>
        <a:buFont typeface="Arial" charset="0"/>
        <a:defRPr kern="1200">
          <a:solidFill>
            <a:srgbClr val="0077BB"/>
          </a:solidFill>
          <a:latin typeface="+mn-lt"/>
          <a:ea typeface="+mn-ea"/>
          <a:cs typeface="+mn-cs"/>
        </a:defRPr>
      </a:lvl2pPr>
      <a:lvl3pPr marL="996950" indent="-82550" algn="ctr" rtl="0" eaLnBrk="0" fontAlgn="base" hangingPunct="0">
        <a:spcBef>
          <a:spcPct val="20000"/>
        </a:spcBef>
        <a:spcAft>
          <a:spcPct val="0"/>
        </a:spcAft>
        <a:buFont typeface="Arial" charset="0"/>
        <a:defRPr kern="1200">
          <a:solidFill>
            <a:srgbClr val="0077BB"/>
          </a:solidFill>
          <a:latin typeface="+mn-lt"/>
          <a:ea typeface="+mn-ea"/>
          <a:cs typeface="+mn-cs"/>
        </a:defRPr>
      </a:lvl3pPr>
      <a:lvl4pPr marL="1493838" indent="-122238" algn="ctr" rtl="0" eaLnBrk="0" fontAlgn="base" hangingPunct="0">
        <a:spcBef>
          <a:spcPct val="20000"/>
        </a:spcBef>
        <a:spcAft>
          <a:spcPct val="0"/>
        </a:spcAft>
        <a:buFont typeface="Arial" charset="0"/>
        <a:defRPr kern="1200">
          <a:solidFill>
            <a:srgbClr val="0077BB"/>
          </a:solidFill>
          <a:latin typeface="+mn-lt"/>
          <a:ea typeface="+mn-ea"/>
          <a:cs typeface="+mn-cs"/>
        </a:defRPr>
      </a:lvl4pPr>
      <a:lvl5pPr marL="1992313" indent="-163513" algn="ctr" rtl="0" eaLnBrk="0" fontAlgn="base" hangingPunct="0">
        <a:spcBef>
          <a:spcPct val="20000"/>
        </a:spcBef>
        <a:spcAft>
          <a:spcPct val="0"/>
        </a:spcAft>
        <a:buFont typeface="Arial" charset="0"/>
        <a:defRPr kern="1200">
          <a:solidFill>
            <a:srgbClr val="0077BB"/>
          </a:solidFill>
          <a:latin typeface="+mn-lt"/>
          <a:ea typeface="+mn-ea"/>
          <a:cs typeface="+mn-cs"/>
        </a:defRPr>
      </a:lvl5pPr>
      <a:lvl6pPr marL="2738148" indent="-248923" algn="l" defTabSz="99569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35993" indent="-248923" algn="l" defTabSz="99569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33838" indent="-248923" algn="l" defTabSz="99569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31683" indent="-248923" algn="l" defTabSz="99569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97845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95690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493535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991380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89225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87070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84916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82761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jpeg"/><Relationship Id="rId3" Type="http://schemas.openxmlformats.org/officeDocument/2006/relationships/image" Target="../media/image47.jpeg"/><Relationship Id="rId7" Type="http://schemas.openxmlformats.org/officeDocument/2006/relationships/image" Target="../media/image5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0.jpeg"/><Relationship Id="rId11" Type="http://schemas.openxmlformats.org/officeDocument/2006/relationships/image" Target="../media/image55.jpeg"/><Relationship Id="rId5" Type="http://schemas.openxmlformats.org/officeDocument/2006/relationships/image" Target="../media/image49.jpeg"/><Relationship Id="rId10" Type="http://schemas.openxmlformats.org/officeDocument/2006/relationships/image" Target="../media/image54.jpeg"/><Relationship Id="rId4" Type="http://schemas.openxmlformats.org/officeDocument/2006/relationships/image" Target="../media/image48.jpeg"/><Relationship Id="rId9" Type="http://schemas.openxmlformats.org/officeDocument/2006/relationships/image" Target="../media/image5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png"/><Relationship Id="rId7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jpe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image" Target="../media/image35.jpeg"/><Relationship Id="rId7" Type="http://schemas.openxmlformats.org/officeDocument/2006/relationships/image" Target="../media/image3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eg"/><Relationship Id="rId3" Type="http://schemas.openxmlformats.org/officeDocument/2006/relationships/image" Target="../media/image41.jpeg"/><Relationship Id="rId7" Type="http://schemas.openxmlformats.org/officeDocument/2006/relationships/image" Target="../media/image4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Хозяин\Мои документы\Мои рисунки\фон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0693400" cy="7561263"/>
          </a:xfrm>
          <a:prstGeom prst="rect">
            <a:avLst/>
          </a:prstGeom>
          <a:noFill/>
        </p:spPr>
      </p:pic>
      <p:sp>
        <p:nvSpPr>
          <p:cNvPr id="2" name="Заголовок 1"/>
          <p:cNvSpPr txBox="1">
            <a:spLocks/>
          </p:cNvSpPr>
          <p:nvPr/>
        </p:nvSpPr>
        <p:spPr bwMode="auto">
          <a:xfrm>
            <a:off x="274601" y="137293"/>
            <a:ext cx="7215239" cy="2428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9569" tIns="49785" rIns="99569" bIns="49785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rgbClr val="0077BB"/>
                </a:solidFill>
                <a:latin typeface="Calibri" pitchFamily="34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rgbClr val="0077BB"/>
                </a:solidFill>
                <a:latin typeface="BlackGroteskC" pitchFamily="82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rgbClr val="0077BB"/>
                </a:solidFill>
                <a:latin typeface="BlackGroteskC" pitchFamily="82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rgbClr val="0077BB"/>
                </a:solidFill>
                <a:latin typeface="BlackGroteskC" pitchFamily="82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rgbClr val="0077BB"/>
                </a:solidFill>
                <a:latin typeface="BlackGroteskC" pitchFamily="82" charset="0"/>
              </a:defRPr>
            </a:lvl5pPr>
            <a:lvl6pPr marL="497845" algn="ctr" rtl="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itchFamily="34" charset="0"/>
              </a:defRPr>
            </a:lvl6pPr>
            <a:lvl7pPr marL="995690" algn="ctr" rtl="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itchFamily="34" charset="0"/>
              </a:defRPr>
            </a:lvl7pPr>
            <a:lvl8pPr marL="1493535" algn="ctr" rtl="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itchFamily="34" charset="0"/>
              </a:defRPr>
            </a:lvl8pPr>
            <a:lvl9pPr marL="1991380" algn="ctr" rtl="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sz="1100" dirty="0" smtClean="0">
                <a:solidFill>
                  <a:schemeClr val="accent1">
                    <a:lumMod val="75000"/>
                  </a:schemeClr>
                </a:solidFill>
                <a:latin typeface="Time Roman" pitchFamily="2" charset="0"/>
              </a:rPr>
              <a:t> 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Time Roman" pitchFamily="2" charset="0"/>
              </a:rPr>
              <a:t>Развитие 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Time Roman" pitchFamily="2" charset="0"/>
              </a:rPr>
              <a:t>проекта после 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Time Roman" pitchFamily="2" charset="0"/>
              </a:rPr>
              <a:t>гранта</a:t>
            </a:r>
            <a:endParaRPr lang="ru-RU" sz="16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2563" algn="ctr"/>
            <a:r>
              <a:rPr lang="ru-RU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320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Многополярный кластер – мастерская, где  рождается будущее» </a:t>
            </a:r>
          </a:p>
          <a:p>
            <a:pPr marL="182563"/>
            <a:endParaRPr lang="ru-RU" sz="3600" dirty="0">
              <a:solidFill>
                <a:srgbClr val="0B5B97"/>
              </a:solidFill>
              <a:latin typeface="+mj-lt"/>
            </a:endParaRPr>
          </a:p>
        </p:txBody>
      </p:sp>
      <p:grpSp>
        <p:nvGrpSpPr>
          <p:cNvPr id="4" name="Group 77"/>
          <p:cNvGrpSpPr/>
          <p:nvPr/>
        </p:nvGrpSpPr>
        <p:grpSpPr>
          <a:xfrm>
            <a:off x="773759" y="4168246"/>
            <a:ext cx="292658" cy="224092"/>
            <a:chOff x="5552261" y="1554043"/>
            <a:chExt cx="363359" cy="278229"/>
          </a:xfrm>
          <a:solidFill>
            <a:schemeClr val="bg1">
              <a:lumMod val="85000"/>
            </a:schemeClr>
          </a:solidFill>
        </p:grpSpPr>
        <p:sp>
          <p:nvSpPr>
            <p:cNvPr id="36" name="Freeform 96"/>
            <p:cNvSpPr>
              <a:spLocks/>
            </p:cNvSpPr>
            <p:nvPr/>
          </p:nvSpPr>
          <p:spPr bwMode="auto">
            <a:xfrm>
              <a:off x="5552261" y="1715997"/>
              <a:ext cx="363359" cy="116275"/>
            </a:xfrm>
            <a:custGeom>
              <a:avLst/>
              <a:gdLst/>
              <a:ahLst/>
              <a:cxnLst>
                <a:cxn ang="0">
                  <a:pos x="211" y="31"/>
                </a:cxn>
                <a:cxn ang="0">
                  <a:pos x="140" y="31"/>
                </a:cxn>
                <a:cxn ang="0">
                  <a:pos x="140" y="0"/>
                </a:cxn>
                <a:cxn ang="0">
                  <a:pos x="0" y="0"/>
                </a:cxn>
                <a:cxn ang="0">
                  <a:pos x="0" y="96"/>
                </a:cxn>
                <a:cxn ang="0">
                  <a:pos x="0" y="96"/>
                </a:cxn>
                <a:cxn ang="0">
                  <a:pos x="2" y="102"/>
                </a:cxn>
                <a:cxn ang="0">
                  <a:pos x="4" y="107"/>
                </a:cxn>
                <a:cxn ang="0">
                  <a:pos x="9" y="111"/>
                </a:cxn>
                <a:cxn ang="0">
                  <a:pos x="17" y="112"/>
                </a:cxn>
                <a:cxn ang="0">
                  <a:pos x="334" y="112"/>
                </a:cxn>
                <a:cxn ang="0">
                  <a:pos x="334" y="112"/>
                </a:cxn>
                <a:cxn ang="0">
                  <a:pos x="341" y="111"/>
                </a:cxn>
                <a:cxn ang="0">
                  <a:pos x="347" y="107"/>
                </a:cxn>
                <a:cxn ang="0">
                  <a:pos x="350" y="102"/>
                </a:cxn>
                <a:cxn ang="0">
                  <a:pos x="350" y="96"/>
                </a:cxn>
                <a:cxn ang="0">
                  <a:pos x="350" y="0"/>
                </a:cxn>
                <a:cxn ang="0">
                  <a:pos x="211" y="0"/>
                </a:cxn>
                <a:cxn ang="0">
                  <a:pos x="211" y="31"/>
                </a:cxn>
              </a:cxnLst>
              <a:rect l="0" t="0" r="r" b="b"/>
              <a:pathLst>
                <a:path w="350" h="112">
                  <a:moveTo>
                    <a:pt x="211" y="31"/>
                  </a:moveTo>
                  <a:lnTo>
                    <a:pt x="140" y="31"/>
                  </a:lnTo>
                  <a:lnTo>
                    <a:pt x="140" y="0"/>
                  </a:lnTo>
                  <a:lnTo>
                    <a:pt x="0" y="0"/>
                  </a:lnTo>
                  <a:lnTo>
                    <a:pt x="0" y="96"/>
                  </a:lnTo>
                  <a:lnTo>
                    <a:pt x="0" y="96"/>
                  </a:lnTo>
                  <a:lnTo>
                    <a:pt x="2" y="102"/>
                  </a:lnTo>
                  <a:lnTo>
                    <a:pt x="4" y="107"/>
                  </a:lnTo>
                  <a:lnTo>
                    <a:pt x="9" y="111"/>
                  </a:lnTo>
                  <a:lnTo>
                    <a:pt x="17" y="112"/>
                  </a:lnTo>
                  <a:lnTo>
                    <a:pt x="334" y="112"/>
                  </a:lnTo>
                  <a:lnTo>
                    <a:pt x="334" y="112"/>
                  </a:lnTo>
                  <a:lnTo>
                    <a:pt x="341" y="111"/>
                  </a:lnTo>
                  <a:lnTo>
                    <a:pt x="347" y="107"/>
                  </a:lnTo>
                  <a:lnTo>
                    <a:pt x="350" y="102"/>
                  </a:lnTo>
                  <a:lnTo>
                    <a:pt x="350" y="96"/>
                  </a:lnTo>
                  <a:lnTo>
                    <a:pt x="350" y="0"/>
                  </a:lnTo>
                  <a:lnTo>
                    <a:pt x="211" y="0"/>
                  </a:lnTo>
                  <a:lnTo>
                    <a:pt x="211" y="3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 dirty="0"/>
            </a:p>
          </p:txBody>
        </p:sp>
        <p:sp>
          <p:nvSpPr>
            <p:cNvPr id="37" name="Freeform 97"/>
            <p:cNvSpPr>
              <a:spLocks noEditPoints="1"/>
            </p:cNvSpPr>
            <p:nvPr/>
          </p:nvSpPr>
          <p:spPr bwMode="auto">
            <a:xfrm>
              <a:off x="5552261" y="1554043"/>
              <a:ext cx="363359" cy="137038"/>
            </a:xfrm>
            <a:custGeom>
              <a:avLst/>
              <a:gdLst/>
              <a:ahLst/>
              <a:cxnLst>
                <a:cxn ang="0">
                  <a:pos x="334" y="42"/>
                </a:cxn>
                <a:cxn ang="0">
                  <a:pos x="225" y="42"/>
                </a:cxn>
                <a:cxn ang="0">
                  <a:pos x="225" y="42"/>
                </a:cxn>
                <a:cxn ang="0">
                  <a:pos x="225" y="5"/>
                </a:cxn>
                <a:cxn ang="0">
                  <a:pos x="225" y="5"/>
                </a:cxn>
                <a:cxn ang="0">
                  <a:pos x="225" y="2"/>
                </a:cxn>
                <a:cxn ang="0">
                  <a:pos x="223" y="0"/>
                </a:cxn>
                <a:cxn ang="0">
                  <a:pos x="222" y="0"/>
                </a:cxn>
                <a:cxn ang="0">
                  <a:pos x="120" y="0"/>
                </a:cxn>
                <a:cxn ang="0">
                  <a:pos x="120" y="0"/>
                </a:cxn>
                <a:cxn ang="0">
                  <a:pos x="118" y="2"/>
                </a:cxn>
                <a:cxn ang="0">
                  <a:pos x="116" y="4"/>
                </a:cxn>
                <a:cxn ang="0">
                  <a:pos x="115" y="5"/>
                </a:cxn>
                <a:cxn ang="0">
                  <a:pos x="115" y="5"/>
                </a:cxn>
                <a:cxn ang="0">
                  <a:pos x="115" y="42"/>
                </a:cxn>
                <a:cxn ang="0">
                  <a:pos x="17" y="42"/>
                </a:cxn>
                <a:cxn ang="0">
                  <a:pos x="17" y="42"/>
                </a:cxn>
                <a:cxn ang="0">
                  <a:pos x="9" y="42"/>
                </a:cxn>
                <a:cxn ang="0">
                  <a:pos x="4" y="45"/>
                </a:cxn>
                <a:cxn ang="0">
                  <a:pos x="2" y="51"/>
                </a:cxn>
                <a:cxn ang="0">
                  <a:pos x="0" y="58"/>
                </a:cxn>
                <a:cxn ang="0">
                  <a:pos x="0" y="130"/>
                </a:cxn>
                <a:cxn ang="0">
                  <a:pos x="350" y="130"/>
                </a:cxn>
                <a:cxn ang="0">
                  <a:pos x="350" y="58"/>
                </a:cxn>
                <a:cxn ang="0">
                  <a:pos x="350" y="58"/>
                </a:cxn>
                <a:cxn ang="0">
                  <a:pos x="350" y="51"/>
                </a:cxn>
                <a:cxn ang="0">
                  <a:pos x="347" y="45"/>
                </a:cxn>
                <a:cxn ang="0">
                  <a:pos x="341" y="42"/>
                </a:cxn>
                <a:cxn ang="0">
                  <a:pos x="334" y="42"/>
                </a:cxn>
                <a:cxn ang="0">
                  <a:pos x="334" y="42"/>
                </a:cxn>
                <a:cxn ang="0">
                  <a:pos x="133" y="42"/>
                </a:cxn>
                <a:cxn ang="0">
                  <a:pos x="133" y="13"/>
                </a:cxn>
                <a:cxn ang="0">
                  <a:pos x="209" y="13"/>
                </a:cxn>
                <a:cxn ang="0">
                  <a:pos x="209" y="42"/>
                </a:cxn>
                <a:cxn ang="0">
                  <a:pos x="133" y="42"/>
                </a:cxn>
              </a:cxnLst>
              <a:rect l="0" t="0" r="r" b="b"/>
              <a:pathLst>
                <a:path w="350" h="130">
                  <a:moveTo>
                    <a:pt x="334" y="42"/>
                  </a:moveTo>
                  <a:lnTo>
                    <a:pt x="225" y="42"/>
                  </a:lnTo>
                  <a:lnTo>
                    <a:pt x="225" y="42"/>
                  </a:lnTo>
                  <a:lnTo>
                    <a:pt x="225" y="5"/>
                  </a:lnTo>
                  <a:lnTo>
                    <a:pt x="225" y="5"/>
                  </a:lnTo>
                  <a:lnTo>
                    <a:pt x="225" y="2"/>
                  </a:lnTo>
                  <a:lnTo>
                    <a:pt x="223" y="0"/>
                  </a:lnTo>
                  <a:lnTo>
                    <a:pt x="222" y="0"/>
                  </a:lnTo>
                  <a:lnTo>
                    <a:pt x="120" y="0"/>
                  </a:lnTo>
                  <a:lnTo>
                    <a:pt x="120" y="0"/>
                  </a:lnTo>
                  <a:lnTo>
                    <a:pt x="118" y="2"/>
                  </a:lnTo>
                  <a:lnTo>
                    <a:pt x="116" y="4"/>
                  </a:lnTo>
                  <a:lnTo>
                    <a:pt x="115" y="5"/>
                  </a:lnTo>
                  <a:lnTo>
                    <a:pt x="115" y="5"/>
                  </a:lnTo>
                  <a:lnTo>
                    <a:pt x="115" y="42"/>
                  </a:lnTo>
                  <a:lnTo>
                    <a:pt x="17" y="42"/>
                  </a:lnTo>
                  <a:lnTo>
                    <a:pt x="17" y="42"/>
                  </a:lnTo>
                  <a:lnTo>
                    <a:pt x="9" y="42"/>
                  </a:lnTo>
                  <a:lnTo>
                    <a:pt x="4" y="45"/>
                  </a:lnTo>
                  <a:lnTo>
                    <a:pt x="2" y="51"/>
                  </a:lnTo>
                  <a:lnTo>
                    <a:pt x="0" y="58"/>
                  </a:lnTo>
                  <a:lnTo>
                    <a:pt x="0" y="130"/>
                  </a:lnTo>
                  <a:lnTo>
                    <a:pt x="350" y="130"/>
                  </a:lnTo>
                  <a:lnTo>
                    <a:pt x="350" y="58"/>
                  </a:lnTo>
                  <a:lnTo>
                    <a:pt x="350" y="58"/>
                  </a:lnTo>
                  <a:lnTo>
                    <a:pt x="350" y="51"/>
                  </a:lnTo>
                  <a:lnTo>
                    <a:pt x="347" y="45"/>
                  </a:lnTo>
                  <a:lnTo>
                    <a:pt x="341" y="42"/>
                  </a:lnTo>
                  <a:lnTo>
                    <a:pt x="334" y="42"/>
                  </a:lnTo>
                  <a:lnTo>
                    <a:pt x="334" y="42"/>
                  </a:lnTo>
                  <a:close/>
                  <a:moveTo>
                    <a:pt x="133" y="42"/>
                  </a:moveTo>
                  <a:lnTo>
                    <a:pt x="133" y="13"/>
                  </a:lnTo>
                  <a:lnTo>
                    <a:pt x="209" y="13"/>
                  </a:lnTo>
                  <a:lnTo>
                    <a:pt x="209" y="42"/>
                  </a:lnTo>
                  <a:lnTo>
                    <a:pt x="133" y="4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 dirty="0"/>
            </a:p>
          </p:txBody>
        </p:sp>
        <p:sp>
          <p:nvSpPr>
            <p:cNvPr id="38" name="Rectangle 98"/>
            <p:cNvSpPr>
              <a:spLocks noChangeArrowheads="1"/>
            </p:cNvSpPr>
            <p:nvPr/>
          </p:nvSpPr>
          <p:spPr bwMode="auto">
            <a:xfrm>
              <a:off x="5710062" y="1715997"/>
              <a:ext cx="45679" cy="18688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 dirty="0"/>
            </a:p>
          </p:txBody>
        </p:sp>
      </p:grpSp>
      <p:sp>
        <p:nvSpPr>
          <p:cNvPr id="34" name="Freeform 107"/>
          <p:cNvSpPr>
            <a:spLocks noEditPoints="1"/>
          </p:cNvSpPr>
          <p:nvPr/>
        </p:nvSpPr>
        <p:spPr bwMode="auto">
          <a:xfrm>
            <a:off x="710223" y="4799674"/>
            <a:ext cx="380587" cy="327170"/>
          </a:xfrm>
          <a:custGeom>
            <a:avLst/>
            <a:gdLst/>
            <a:ahLst/>
            <a:cxnLst>
              <a:cxn ang="0">
                <a:pos x="337" y="165"/>
              </a:cxn>
              <a:cxn ang="0">
                <a:pos x="170" y="0"/>
              </a:cxn>
              <a:cxn ang="0">
                <a:pos x="5" y="165"/>
              </a:cxn>
              <a:cxn ang="0">
                <a:pos x="5" y="165"/>
              </a:cxn>
              <a:cxn ang="0">
                <a:pos x="0" y="172"/>
              </a:cxn>
              <a:cxn ang="0">
                <a:pos x="0" y="181"/>
              </a:cxn>
              <a:cxn ang="0">
                <a:pos x="0" y="189"/>
              </a:cxn>
              <a:cxn ang="0">
                <a:pos x="5" y="196"/>
              </a:cxn>
              <a:cxn ang="0">
                <a:pos x="5" y="196"/>
              </a:cxn>
              <a:cxn ang="0">
                <a:pos x="13" y="201"/>
              </a:cxn>
              <a:cxn ang="0">
                <a:pos x="20" y="201"/>
              </a:cxn>
              <a:cxn ang="0">
                <a:pos x="29" y="201"/>
              </a:cxn>
              <a:cxn ang="0">
                <a:pos x="36" y="196"/>
              </a:cxn>
              <a:cxn ang="0">
                <a:pos x="42" y="189"/>
              </a:cxn>
              <a:cxn ang="0">
                <a:pos x="42" y="294"/>
              </a:cxn>
              <a:cxn ang="0">
                <a:pos x="301" y="294"/>
              </a:cxn>
              <a:cxn ang="0">
                <a:pos x="301" y="189"/>
              </a:cxn>
              <a:cxn ang="0">
                <a:pos x="306" y="196"/>
              </a:cxn>
              <a:cxn ang="0">
                <a:pos x="306" y="196"/>
              </a:cxn>
              <a:cxn ang="0">
                <a:pos x="314" y="201"/>
              </a:cxn>
              <a:cxn ang="0">
                <a:pos x="321" y="201"/>
              </a:cxn>
              <a:cxn ang="0">
                <a:pos x="321" y="201"/>
              </a:cxn>
              <a:cxn ang="0">
                <a:pos x="330" y="201"/>
              </a:cxn>
              <a:cxn ang="0">
                <a:pos x="337" y="196"/>
              </a:cxn>
              <a:cxn ang="0">
                <a:pos x="337" y="196"/>
              </a:cxn>
              <a:cxn ang="0">
                <a:pos x="341" y="189"/>
              </a:cxn>
              <a:cxn ang="0">
                <a:pos x="343" y="181"/>
              </a:cxn>
              <a:cxn ang="0">
                <a:pos x="341" y="172"/>
              </a:cxn>
              <a:cxn ang="0">
                <a:pos x="337" y="165"/>
              </a:cxn>
              <a:cxn ang="0">
                <a:pos x="337" y="165"/>
              </a:cxn>
              <a:cxn ang="0">
                <a:pos x="279" y="272"/>
              </a:cxn>
              <a:cxn ang="0">
                <a:pos x="214" y="272"/>
              </a:cxn>
              <a:cxn ang="0">
                <a:pos x="214" y="187"/>
              </a:cxn>
              <a:cxn ang="0">
                <a:pos x="129" y="187"/>
              </a:cxn>
              <a:cxn ang="0">
                <a:pos x="129" y="272"/>
              </a:cxn>
              <a:cxn ang="0">
                <a:pos x="63" y="272"/>
              </a:cxn>
              <a:cxn ang="0">
                <a:pos x="63" y="169"/>
              </a:cxn>
              <a:cxn ang="0">
                <a:pos x="170" y="60"/>
              </a:cxn>
              <a:cxn ang="0">
                <a:pos x="279" y="169"/>
              </a:cxn>
              <a:cxn ang="0">
                <a:pos x="279" y="272"/>
              </a:cxn>
            </a:cxnLst>
            <a:rect l="0" t="0" r="r" b="b"/>
            <a:pathLst>
              <a:path w="343" h="294">
                <a:moveTo>
                  <a:pt x="337" y="165"/>
                </a:moveTo>
                <a:lnTo>
                  <a:pt x="170" y="0"/>
                </a:lnTo>
                <a:lnTo>
                  <a:pt x="5" y="165"/>
                </a:lnTo>
                <a:lnTo>
                  <a:pt x="5" y="165"/>
                </a:lnTo>
                <a:lnTo>
                  <a:pt x="0" y="172"/>
                </a:lnTo>
                <a:lnTo>
                  <a:pt x="0" y="181"/>
                </a:lnTo>
                <a:lnTo>
                  <a:pt x="0" y="189"/>
                </a:lnTo>
                <a:lnTo>
                  <a:pt x="5" y="196"/>
                </a:lnTo>
                <a:lnTo>
                  <a:pt x="5" y="196"/>
                </a:lnTo>
                <a:lnTo>
                  <a:pt x="13" y="201"/>
                </a:lnTo>
                <a:lnTo>
                  <a:pt x="20" y="201"/>
                </a:lnTo>
                <a:lnTo>
                  <a:pt x="29" y="201"/>
                </a:lnTo>
                <a:lnTo>
                  <a:pt x="36" y="196"/>
                </a:lnTo>
                <a:lnTo>
                  <a:pt x="42" y="189"/>
                </a:lnTo>
                <a:lnTo>
                  <a:pt x="42" y="294"/>
                </a:lnTo>
                <a:lnTo>
                  <a:pt x="301" y="294"/>
                </a:lnTo>
                <a:lnTo>
                  <a:pt x="301" y="189"/>
                </a:lnTo>
                <a:lnTo>
                  <a:pt x="306" y="196"/>
                </a:lnTo>
                <a:lnTo>
                  <a:pt x="306" y="196"/>
                </a:lnTo>
                <a:lnTo>
                  <a:pt x="314" y="201"/>
                </a:lnTo>
                <a:lnTo>
                  <a:pt x="321" y="201"/>
                </a:lnTo>
                <a:lnTo>
                  <a:pt x="321" y="201"/>
                </a:lnTo>
                <a:lnTo>
                  <a:pt x="330" y="201"/>
                </a:lnTo>
                <a:lnTo>
                  <a:pt x="337" y="196"/>
                </a:lnTo>
                <a:lnTo>
                  <a:pt x="337" y="196"/>
                </a:lnTo>
                <a:lnTo>
                  <a:pt x="341" y="189"/>
                </a:lnTo>
                <a:lnTo>
                  <a:pt x="343" y="181"/>
                </a:lnTo>
                <a:lnTo>
                  <a:pt x="341" y="172"/>
                </a:lnTo>
                <a:lnTo>
                  <a:pt x="337" y="165"/>
                </a:lnTo>
                <a:lnTo>
                  <a:pt x="337" y="165"/>
                </a:lnTo>
                <a:close/>
                <a:moveTo>
                  <a:pt x="279" y="272"/>
                </a:moveTo>
                <a:lnTo>
                  <a:pt x="214" y="272"/>
                </a:lnTo>
                <a:lnTo>
                  <a:pt x="214" y="187"/>
                </a:lnTo>
                <a:lnTo>
                  <a:pt x="129" y="187"/>
                </a:lnTo>
                <a:lnTo>
                  <a:pt x="129" y="272"/>
                </a:lnTo>
                <a:lnTo>
                  <a:pt x="63" y="272"/>
                </a:lnTo>
                <a:lnTo>
                  <a:pt x="63" y="169"/>
                </a:lnTo>
                <a:lnTo>
                  <a:pt x="170" y="60"/>
                </a:lnTo>
                <a:lnTo>
                  <a:pt x="279" y="169"/>
                </a:lnTo>
                <a:lnTo>
                  <a:pt x="279" y="272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  <p:sp>
        <p:nvSpPr>
          <p:cNvPr id="32" name="Freeform 31"/>
          <p:cNvSpPr>
            <a:spLocks/>
          </p:cNvSpPr>
          <p:nvPr/>
        </p:nvSpPr>
        <p:spPr bwMode="auto">
          <a:xfrm>
            <a:off x="752430" y="5886477"/>
            <a:ext cx="296172" cy="296172"/>
          </a:xfrm>
          <a:custGeom>
            <a:avLst/>
            <a:gdLst/>
            <a:ahLst/>
            <a:cxnLst>
              <a:cxn ang="0">
                <a:pos x="253" y="201"/>
              </a:cxn>
              <a:cxn ang="0">
                <a:pos x="250" y="212"/>
              </a:cxn>
              <a:cxn ang="0">
                <a:pos x="214" y="246"/>
              </a:cxn>
              <a:cxn ang="0">
                <a:pos x="208" y="252"/>
              </a:cxn>
              <a:cxn ang="0">
                <a:pos x="201" y="254"/>
              </a:cxn>
              <a:cxn ang="0">
                <a:pos x="199" y="254"/>
              </a:cxn>
              <a:cxn ang="0">
                <a:pos x="195" y="254"/>
              </a:cxn>
              <a:cxn ang="0">
                <a:pos x="179" y="252"/>
              </a:cxn>
              <a:cxn ang="0">
                <a:pos x="150" y="245"/>
              </a:cxn>
              <a:cxn ang="0">
                <a:pos x="134" y="236"/>
              </a:cxn>
              <a:cxn ang="0">
                <a:pos x="114" y="223"/>
              </a:cxn>
              <a:cxn ang="0">
                <a:pos x="69" y="187"/>
              </a:cxn>
              <a:cxn ang="0">
                <a:pos x="52" y="169"/>
              </a:cxn>
              <a:cxn ang="0">
                <a:pos x="38" y="150"/>
              </a:cxn>
              <a:cxn ang="0">
                <a:pos x="18" y="120"/>
              </a:cxn>
              <a:cxn ang="0">
                <a:pos x="11" y="105"/>
              </a:cxn>
              <a:cxn ang="0">
                <a:pos x="7" y="92"/>
              </a:cxn>
              <a:cxn ang="0">
                <a:pos x="1" y="72"/>
              </a:cxn>
              <a:cxn ang="0">
                <a:pos x="0" y="60"/>
              </a:cxn>
              <a:cxn ang="0">
                <a:pos x="1" y="54"/>
              </a:cxn>
              <a:cxn ang="0">
                <a:pos x="3" y="47"/>
              </a:cxn>
              <a:cxn ang="0">
                <a:pos x="43" y="5"/>
              </a:cxn>
              <a:cxn ang="0">
                <a:pos x="47" y="2"/>
              </a:cxn>
              <a:cxn ang="0">
                <a:pos x="52" y="0"/>
              </a:cxn>
              <a:cxn ang="0">
                <a:pos x="58" y="4"/>
              </a:cxn>
              <a:cxn ang="0">
                <a:pos x="63" y="7"/>
              </a:cxn>
              <a:cxn ang="0">
                <a:pos x="92" y="62"/>
              </a:cxn>
              <a:cxn ang="0">
                <a:pos x="92" y="72"/>
              </a:cxn>
              <a:cxn ang="0">
                <a:pos x="90" y="76"/>
              </a:cxn>
              <a:cxn ang="0">
                <a:pos x="76" y="94"/>
              </a:cxn>
              <a:cxn ang="0">
                <a:pos x="74" y="96"/>
              </a:cxn>
              <a:cxn ang="0">
                <a:pos x="74" y="98"/>
              </a:cxn>
              <a:cxn ang="0">
                <a:pos x="79" y="110"/>
              </a:cxn>
              <a:cxn ang="0">
                <a:pos x="88" y="125"/>
              </a:cxn>
              <a:cxn ang="0">
                <a:pos x="96" y="136"/>
              </a:cxn>
              <a:cxn ang="0">
                <a:pos x="108" y="147"/>
              </a:cxn>
              <a:cxn ang="0">
                <a:pos x="128" y="167"/>
              </a:cxn>
              <a:cxn ang="0">
                <a:pos x="145" y="176"/>
              </a:cxn>
              <a:cxn ang="0">
                <a:pos x="154" y="181"/>
              </a:cxn>
              <a:cxn ang="0">
                <a:pos x="157" y="181"/>
              </a:cxn>
              <a:cxn ang="0">
                <a:pos x="159" y="181"/>
              </a:cxn>
              <a:cxn ang="0">
                <a:pos x="177" y="165"/>
              </a:cxn>
              <a:cxn ang="0">
                <a:pos x="181" y="161"/>
              </a:cxn>
              <a:cxn ang="0">
                <a:pos x="188" y="159"/>
              </a:cxn>
              <a:cxn ang="0">
                <a:pos x="195" y="161"/>
              </a:cxn>
              <a:cxn ang="0">
                <a:pos x="248" y="192"/>
              </a:cxn>
              <a:cxn ang="0">
                <a:pos x="253" y="201"/>
              </a:cxn>
            </a:cxnLst>
            <a:rect l="0" t="0" r="r" b="b"/>
            <a:pathLst>
              <a:path w="253" h="254">
                <a:moveTo>
                  <a:pt x="253" y="201"/>
                </a:moveTo>
                <a:lnTo>
                  <a:pt x="253" y="201"/>
                </a:lnTo>
                <a:lnTo>
                  <a:pt x="253" y="207"/>
                </a:lnTo>
                <a:lnTo>
                  <a:pt x="250" y="212"/>
                </a:lnTo>
                <a:lnTo>
                  <a:pt x="214" y="246"/>
                </a:lnTo>
                <a:lnTo>
                  <a:pt x="214" y="246"/>
                </a:lnTo>
                <a:lnTo>
                  <a:pt x="208" y="252"/>
                </a:lnTo>
                <a:lnTo>
                  <a:pt x="208" y="252"/>
                </a:lnTo>
                <a:lnTo>
                  <a:pt x="201" y="254"/>
                </a:lnTo>
                <a:lnTo>
                  <a:pt x="201" y="254"/>
                </a:lnTo>
                <a:lnTo>
                  <a:pt x="199" y="254"/>
                </a:lnTo>
                <a:lnTo>
                  <a:pt x="199" y="254"/>
                </a:lnTo>
                <a:lnTo>
                  <a:pt x="195" y="254"/>
                </a:lnTo>
                <a:lnTo>
                  <a:pt x="195" y="254"/>
                </a:lnTo>
                <a:lnTo>
                  <a:pt x="179" y="252"/>
                </a:lnTo>
                <a:lnTo>
                  <a:pt x="179" y="252"/>
                </a:lnTo>
                <a:lnTo>
                  <a:pt x="166" y="250"/>
                </a:lnTo>
                <a:lnTo>
                  <a:pt x="150" y="245"/>
                </a:lnTo>
                <a:lnTo>
                  <a:pt x="150" y="245"/>
                </a:lnTo>
                <a:lnTo>
                  <a:pt x="134" y="236"/>
                </a:lnTo>
                <a:lnTo>
                  <a:pt x="114" y="223"/>
                </a:lnTo>
                <a:lnTo>
                  <a:pt x="114" y="223"/>
                </a:lnTo>
                <a:lnTo>
                  <a:pt x="92" y="207"/>
                </a:lnTo>
                <a:lnTo>
                  <a:pt x="69" y="187"/>
                </a:lnTo>
                <a:lnTo>
                  <a:pt x="69" y="187"/>
                </a:lnTo>
                <a:lnTo>
                  <a:pt x="52" y="169"/>
                </a:lnTo>
                <a:lnTo>
                  <a:pt x="38" y="150"/>
                </a:lnTo>
                <a:lnTo>
                  <a:pt x="38" y="150"/>
                </a:lnTo>
                <a:lnTo>
                  <a:pt x="27" y="134"/>
                </a:lnTo>
                <a:lnTo>
                  <a:pt x="18" y="120"/>
                </a:lnTo>
                <a:lnTo>
                  <a:pt x="18" y="120"/>
                </a:lnTo>
                <a:lnTo>
                  <a:pt x="11" y="105"/>
                </a:lnTo>
                <a:lnTo>
                  <a:pt x="7" y="92"/>
                </a:lnTo>
                <a:lnTo>
                  <a:pt x="7" y="92"/>
                </a:lnTo>
                <a:lnTo>
                  <a:pt x="1" y="72"/>
                </a:lnTo>
                <a:lnTo>
                  <a:pt x="1" y="72"/>
                </a:lnTo>
                <a:lnTo>
                  <a:pt x="0" y="60"/>
                </a:lnTo>
                <a:lnTo>
                  <a:pt x="0" y="60"/>
                </a:lnTo>
                <a:lnTo>
                  <a:pt x="1" y="54"/>
                </a:lnTo>
                <a:lnTo>
                  <a:pt x="1" y="54"/>
                </a:lnTo>
                <a:lnTo>
                  <a:pt x="3" y="47"/>
                </a:lnTo>
                <a:lnTo>
                  <a:pt x="3" y="47"/>
                </a:lnTo>
                <a:lnTo>
                  <a:pt x="7" y="40"/>
                </a:lnTo>
                <a:lnTo>
                  <a:pt x="43" y="5"/>
                </a:lnTo>
                <a:lnTo>
                  <a:pt x="43" y="5"/>
                </a:lnTo>
                <a:lnTo>
                  <a:pt x="47" y="2"/>
                </a:lnTo>
                <a:lnTo>
                  <a:pt x="52" y="0"/>
                </a:lnTo>
                <a:lnTo>
                  <a:pt x="52" y="0"/>
                </a:lnTo>
                <a:lnTo>
                  <a:pt x="56" y="2"/>
                </a:lnTo>
                <a:lnTo>
                  <a:pt x="58" y="4"/>
                </a:lnTo>
                <a:lnTo>
                  <a:pt x="58" y="4"/>
                </a:lnTo>
                <a:lnTo>
                  <a:pt x="63" y="7"/>
                </a:lnTo>
                <a:lnTo>
                  <a:pt x="92" y="62"/>
                </a:lnTo>
                <a:lnTo>
                  <a:pt x="92" y="62"/>
                </a:lnTo>
                <a:lnTo>
                  <a:pt x="92" y="67"/>
                </a:lnTo>
                <a:lnTo>
                  <a:pt x="92" y="72"/>
                </a:lnTo>
                <a:lnTo>
                  <a:pt x="92" y="72"/>
                </a:lnTo>
                <a:lnTo>
                  <a:pt x="90" y="76"/>
                </a:lnTo>
                <a:lnTo>
                  <a:pt x="88" y="80"/>
                </a:lnTo>
                <a:lnTo>
                  <a:pt x="76" y="94"/>
                </a:lnTo>
                <a:lnTo>
                  <a:pt x="76" y="94"/>
                </a:lnTo>
                <a:lnTo>
                  <a:pt x="74" y="96"/>
                </a:lnTo>
                <a:lnTo>
                  <a:pt x="74" y="96"/>
                </a:lnTo>
                <a:lnTo>
                  <a:pt x="74" y="98"/>
                </a:lnTo>
                <a:lnTo>
                  <a:pt x="74" y="98"/>
                </a:lnTo>
                <a:lnTo>
                  <a:pt x="79" y="110"/>
                </a:lnTo>
                <a:lnTo>
                  <a:pt x="79" y="110"/>
                </a:lnTo>
                <a:lnTo>
                  <a:pt x="88" y="125"/>
                </a:lnTo>
                <a:lnTo>
                  <a:pt x="88" y="125"/>
                </a:lnTo>
                <a:lnTo>
                  <a:pt x="96" y="136"/>
                </a:lnTo>
                <a:lnTo>
                  <a:pt x="108" y="147"/>
                </a:lnTo>
                <a:lnTo>
                  <a:pt x="108" y="147"/>
                </a:lnTo>
                <a:lnTo>
                  <a:pt x="119" y="158"/>
                </a:lnTo>
                <a:lnTo>
                  <a:pt x="128" y="167"/>
                </a:lnTo>
                <a:lnTo>
                  <a:pt x="128" y="167"/>
                </a:lnTo>
                <a:lnTo>
                  <a:pt x="145" y="176"/>
                </a:lnTo>
                <a:lnTo>
                  <a:pt x="145" y="176"/>
                </a:lnTo>
                <a:lnTo>
                  <a:pt x="154" y="181"/>
                </a:lnTo>
                <a:lnTo>
                  <a:pt x="157" y="181"/>
                </a:lnTo>
                <a:lnTo>
                  <a:pt x="157" y="181"/>
                </a:lnTo>
                <a:lnTo>
                  <a:pt x="159" y="181"/>
                </a:lnTo>
                <a:lnTo>
                  <a:pt x="159" y="181"/>
                </a:lnTo>
                <a:lnTo>
                  <a:pt x="161" y="179"/>
                </a:lnTo>
                <a:lnTo>
                  <a:pt x="177" y="165"/>
                </a:lnTo>
                <a:lnTo>
                  <a:pt x="177" y="165"/>
                </a:lnTo>
                <a:lnTo>
                  <a:pt x="181" y="161"/>
                </a:lnTo>
                <a:lnTo>
                  <a:pt x="188" y="159"/>
                </a:lnTo>
                <a:lnTo>
                  <a:pt x="188" y="159"/>
                </a:lnTo>
                <a:lnTo>
                  <a:pt x="195" y="161"/>
                </a:lnTo>
                <a:lnTo>
                  <a:pt x="195" y="161"/>
                </a:lnTo>
                <a:lnTo>
                  <a:pt x="248" y="192"/>
                </a:lnTo>
                <a:lnTo>
                  <a:pt x="248" y="192"/>
                </a:lnTo>
                <a:lnTo>
                  <a:pt x="252" y="196"/>
                </a:lnTo>
                <a:lnTo>
                  <a:pt x="253" y="201"/>
                </a:lnTo>
                <a:lnTo>
                  <a:pt x="253" y="201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  <p:sp>
        <p:nvSpPr>
          <p:cNvPr id="33" name="Freeform 106"/>
          <p:cNvSpPr>
            <a:spLocks noEditPoints="1"/>
          </p:cNvSpPr>
          <p:nvPr/>
        </p:nvSpPr>
        <p:spPr bwMode="auto">
          <a:xfrm>
            <a:off x="739391" y="5444623"/>
            <a:ext cx="322250" cy="239812"/>
          </a:xfrm>
          <a:custGeom>
            <a:avLst/>
            <a:gdLst/>
            <a:ahLst/>
            <a:cxnLst>
              <a:cxn ang="0">
                <a:pos x="41" y="0"/>
              </a:cxn>
              <a:cxn ang="0">
                <a:pos x="34" y="0"/>
              </a:cxn>
              <a:cxn ang="0">
                <a:pos x="18" y="7"/>
              </a:cxn>
              <a:cxn ang="0">
                <a:pos x="7" y="18"/>
              </a:cxn>
              <a:cxn ang="0">
                <a:pos x="0" y="33"/>
              </a:cxn>
              <a:cxn ang="0">
                <a:pos x="0" y="214"/>
              </a:cxn>
              <a:cxn ang="0">
                <a:pos x="0" y="221"/>
              </a:cxn>
              <a:cxn ang="0">
                <a:pos x="7" y="237"/>
              </a:cxn>
              <a:cxn ang="0">
                <a:pos x="18" y="248"/>
              </a:cxn>
              <a:cxn ang="0">
                <a:pos x="34" y="256"/>
              </a:cxn>
              <a:cxn ang="0">
                <a:pos x="299" y="256"/>
              </a:cxn>
              <a:cxn ang="0">
                <a:pos x="308" y="256"/>
              </a:cxn>
              <a:cxn ang="0">
                <a:pos x="322" y="248"/>
              </a:cxn>
              <a:cxn ang="0">
                <a:pos x="335" y="237"/>
              </a:cxn>
              <a:cxn ang="0">
                <a:pos x="340" y="221"/>
              </a:cxn>
              <a:cxn ang="0">
                <a:pos x="342" y="42"/>
              </a:cxn>
              <a:cxn ang="0">
                <a:pos x="340" y="33"/>
              </a:cxn>
              <a:cxn ang="0">
                <a:pos x="335" y="18"/>
              </a:cxn>
              <a:cxn ang="0">
                <a:pos x="322" y="7"/>
              </a:cxn>
              <a:cxn ang="0">
                <a:pos x="308" y="0"/>
              </a:cxn>
              <a:cxn ang="0">
                <a:pos x="299" y="0"/>
              </a:cxn>
              <a:cxn ang="0">
                <a:pos x="319" y="36"/>
              </a:cxn>
              <a:cxn ang="0">
                <a:pos x="320" y="42"/>
              </a:cxn>
              <a:cxn ang="0">
                <a:pos x="320" y="214"/>
              </a:cxn>
              <a:cxn ang="0">
                <a:pos x="228" y="114"/>
              </a:cxn>
              <a:cxn ang="0">
                <a:pos x="299" y="20"/>
              </a:cxn>
              <a:cxn ang="0">
                <a:pos x="170" y="134"/>
              </a:cxn>
              <a:cxn ang="0">
                <a:pos x="38" y="22"/>
              </a:cxn>
              <a:cxn ang="0">
                <a:pos x="299" y="20"/>
              </a:cxn>
              <a:cxn ang="0">
                <a:pos x="21" y="218"/>
              </a:cxn>
              <a:cxn ang="0">
                <a:pos x="21" y="42"/>
              </a:cxn>
              <a:cxn ang="0">
                <a:pos x="21" y="36"/>
              </a:cxn>
              <a:cxn ang="0">
                <a:pos x="21" y="218"/>
              </a:cxn>
              <a:cxn ang="0">
                <a:pos x="41" y="234"/>
              </a:cxn>
              <a:cxn ang="0">
                <a:pos x="128" y="127"/>
              </a:cxn>
              <a:cxn ang="0">
                <a:pos x="163" y="158"/>
              </a:cxn>
              <a:cxn ang="0">
                <a:pos x="170" y="160"/>
              </a:cxn>
              <a:cxn ang="0">
                <a:pos x="174" y="160"/>
              </a:cxn>
              <a:cxn ang="0">
                <a:pos x="212" y="127"/>
              </a:cxn>
              <a:cxn ang="0">
                <a:pos x="306" y="234"/>
              </a:cxn>
              <a:cxn ang="0">
                <a:pos x="41" y="234"/>
              </a:cxn>
            </a:cxnLst>
            <a:rect l="0" t="0" r="r" b="b"/>
            <a:pathLst>
              <a:path w="342" h="256">
                <a:moveTo>
                  <a:pt x="299" y="0"/>
                </a:moveTo>
                <a:lnTo>
                  <a:pt x="41" y="0"/>
                </a:lnTo>
                <a:lnTo>
                  <a:pt x="41" y="0"/>
                </a:lnTo>
                <a:lnTo>
                  <a:pt x="34" y="0"/>
                </a:lnTo>
                <a:lnTo>
                  <a:pt x="25" y="2"/>
                </a:lnTo>
                <a:lnTo>
                  <a:pt x="18" y="7"/>
                </a:lnTo>
                <a:lnTo>
                  <a:pt x="12" y="11"/>
                </a:lnTo>
                <a:lnTo>
                  <a:pt x="7" y="18"/>
                </a:lnTo>
                <a:lnTo>
                  <a:pt x="3" y="25"/>
                </a:lnTo>
                <a:lnTo>
                  <a:pt x="0" y="33"/>
                </a:lnTo>
                <a:lnTo>
                  <a:pt x="0" y="42"/>
                </a:lnTo>
                <a:lnTo>
                  <a:pt x="0" y="214"/>
                </a:lnTo>
                <a:lnTo>
                  <a:pt x="0" y="214"/>
                </a:lnTo>
                <a:lnTo>
                  <a:pt x="0" y="221"/>
                </a:lnTo>
                <a:lnTo>
                  <a:pt x="3" y="230"/>
                </a:lnTo>
                <a:lnTo>
                  <a:pt x="7" y="237"/>
                </a:lnTo>
                <a:lnTo>
                  <a:pt x="12" y="243"/>
                </a:lnTo>
                <a:lnTo>
                  <a:pt x="18" y="248"/>
                </a:lnTo>
                <a:lnTo>
                  <a:pt x="25" y="252"/>
                </a:lnTo>
                <a:lnTo>
                  <a:pt x="34" y="256"/>
                </a:lnTo>
                <a:lnTo>
                  <a:pt x="41" y="256"/>
                </a:lnTo>
                <a:lnTo>
                  <a:pt x="299" y="256"/>
                </a:lnTo>
                <a:lnTo>
                  <a:pt x="299" y="256"/>
                </a:lnTo>
                <a:lnTo>
                  <a:pt x="308" y="256"/>
                </a:lnTo>
                <a:lnTo>
                  <a:pt x="315" y="252"/>
                </a:lnTo>
                <a:lnTo>
                  <a:pt x="322" y="248"/>
                </a:lnTo>
                <a:lnTo>
                  <a:pt x="330" y="243"/>
                </a:lnTo>
                <a:lnTo>
                  <a:pt x="335" y="237"/>
                </a:lnTo>
                <a:lnTo>
                  <a:pt x="339" y="230"/>
                </a:lnTo>
                <a:lnTo>
                  <a:pt x="340" y="221"/>
                </a:lnTo>
                <a:lnTo>
                  <a:pt x="342" y="214"/>
                </a:lnTo>
                <a:lnTo>
                  <a:pt x="342" y="42"/>
                </a:lnTo>
                <a:lnTo>
                  <a:pt x="342" y="42"/>
                </a:lnTo>
                <a:lnTo>
                  <a:pt x="340" y="33"/>
                </a:lnTo>
                <a:lnTo>
                  <a:pt x="339" y="25"/>
                </a:lnTo>
                <a:lnTo>
                  <a:pt x="335" y="18"/>
                </a:lnTo>
                <a:lnTo>
                  <a:pt x="330" y="11"/>
                </a:lnTo>
                <a:lnTo>
                  <a:pt x="322" y="7"/>
                </a:lnTo>
                <a:lnTo>
                  <a:pt x="315" y="2"/>
                </a:lnTo>
                <a:lnTo>
                  <a:pt x="308" y="0"/>
                </a:lnTo>
                <a:lnTo>
                  <a:pt x="299" y="0"/>
                </a:lnTo>
                <a:lnTo>
                  <a:pt x="299" y="0"/>
                </a:lnTo>
                <a:close/>
                <a:moveTo>
                  <a:pt x="228" y="114"/>
                </a:moveTo>
                <a:lnTo>
                  <a:pt x="319" y="36"/>
                </a:lnTo>
                <a:lnTo>
                  <a:pt x="319" y="36"/>
                </a:lnTo>
                <a:lnTo>
                  <a:pt x="320" y="42"/>
                </a:lnTo>
                <a:lnTo>
                  <a:pt x="320" y="214"/>
                </a:lnTo>
                <a:lnTo>
                  <a:pt x="320" y="214"/>
                </a:lnTo>
                <a:lnTo>
                  <a:pt x="320" y="218"/>
                </a:lnTo>
                <a:lnTo>
                  <a:pt x="228" y="114"/>
                </a:lnTo>
                <a:close/>
                <a:moveTo>
                  <a:pt x="299" y="20"/>
                </a:moveTo>
                <a:lnTo>
                  <a:pt x="299" y="20"/>
                </a:lnTo>
                <a:lnTo>
                  <a:pt x="302" y="22"/>
                </a:lnTo>
                <a:lnTo>
                  <a:pt x="170" y="134"/>
                </a:lnTo>
                <a:lnTo>
                  <a:pt x="38" y="22"/>
                </a:lnTo>
                <a:lnTo>
                  <a:pt x="38" y="22"/>
                </a:lnTo>
                <a:lnTo>
                  <a:pt x="41" y="20"/>
                </a:lnTo>
                <a:lnTo>
                  <a:pt x="299" y="20"/>
                </a:lnTo>
                <a:close/>
                <a:moveTo>
                  <a:pt x="21" y="218"/>
                </a:moveTo>
                <a:lnTo>
                  <a:pt x="21" y="218"/>
                </a:lnTo>
                <a:lnTo>
                  <a:pt x="21" y="214"/>
                </a:lnTo>
                <a:lnTo>
                  <a:pt x="21" y="42"/>
                </a:lnTo>
                <a:lnTo>
                  <a:pt x="21" y="42"/>
                </a:lnTo>
                <a:lnTo>
                  <a:pt x="21" y="36"/>
                </a:lnTo>
                <a:lnTo>
                  <a:pt x="112" y="114"/>
                </a:lnTo>
                <a:lnTo>
                  <a:pt x="21" y="218"/>
                </a:lnTo>
                <a:close/>
                <a:moveTo>
                  <a:pt x="41" y="234"/>
                </a:moveTo>
                <a:lnTo>
                  <a:pt x="41" y="234"/>
                </a:lnTo>
                <a:lnTo>
                  <a:pt x="36" y="234"/>
                </a:lnTo>
                <a:lnTo>
                  <a:pt x="128" y="127"/>
                </a:lnTo>
                <a:lnTo>
                  <a:pt x="163" y="158"/>
                </a:lnTo>
                <a:lnTo>
                  <a:pt x="163" y="158"/>
                </a:lnTo>
                <a:lnTo>
                  <a:pt x="166" y="160"/>
                </a:lnTo>
                <a:lnTo>
                  <a:pt x="170" y="160"/>
                </a:lnTo>
                <a:lnTo>
                  <a:pt x="170" y="160"/>
                </a:lnTo>
                <a:lnTo>
                  <a:pt x="174" y="160"/>
                </a:lnTo>
                <a:lnTo>
                  <a:pt x="177" y="158"/>
                </a:lnTo>
                <a:lnTo>
                  <a:pt x="212" y="127"/>
                </a:lnTo>
                <a:lnTo>
                  <a:pt x="306" y="234"/>
                </a:lnTo>
                <a:lnTo>
                  <a:pt x="306" y="234"/>
                </a:lnTo>
                <a:lnTo>
                  <a:pt x="299" y="234"/>
                </a:lnTo>
                <a:lnTo>
                  <a:pt x="41" y="234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  <p:pic>
        <p:nvPicPr>
          <p:cNvPr id="39" name="Picture 2" descr="C:\Users\Ученик\Desktop\Фото для О.Н\2016 школьный двор\DSC_6529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632716" y="494483"/>
            <a:ext cx="2850835" cy="19409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0" y="2351871"/>
            <a:ext cx="74184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hangingPunct="1"/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МБОУ Митрофановская СОШ  Воронежской области</a:t>
            </a:r>
          </a:p>
          <a:p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Рисунок 17" descr="D:\РаЗНЫЕ ФОТО ШКОЛЬНЫЕ\image (5).jpg"/>
          <p:cNvPicPr/>
          <p:nvPr/>
        </p:nvPicPr>
        <p:blipFill>
          <a:blip r:embed="rId5" cstate="print">
            <a:extLst>
              <a:ext uri="{28A0092B-C50C-407E-A947-70E740481C1C}">
                <a14:useLocalDpi xmlns="" xmlns:wpc="http://schemas.microsoft.com/office/word/2010/wordprocessingCanvas" xmlns:cx="http://schemas.microsoft.com/office/drawing/2014/chartex" xmlns:cx1="http://schemas.microsoft.com/office/drawing/2015/9/8/chartex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560354" y="2851937"/>
            <a:ext cx="3000396" cy="43438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" name="Рисунок 18" descr="D:\школьные разные документы\image (7).jpg"/>
          <p:cNvPicPr/>
          <p:nvPr/>
        </p:nvPicPr>
        <p:blipFill>
          <a:blip r:embed="rId6" cstate="print">
            <a:extLst>
              <a:ext uri="{28A0092B-C50C-407E-A947-70E740481C1C}">
                <a14:useLocalDpi xmlns="" xmlns:wpc="http://schemas.microsoft.com/office/word/2010/wordprocessingCanvas" xmlns:cx="http://schemas.microsoft.com/office/drawing/2014/chartex" xmlns:cx1="http://schemas.microsoft.com/office/drawing/2015/9/8/chartex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3917940" y="2851937"/>
            <a:ext cx="3214710" cy="200026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Picture 2" descr="C:\Users\Ученик\Desktop\Фото для О.Н\Фото Медиация В Мамон\IMG_20161018_135654.jpg"/>
          <p:cNvPicPr>
            <a:picLocks noChangeAspect="1" noChangeArrowheads="1"/>
          </p:cNvPicPr>
          <p:nvPr/>
        </p:nvPicPr>
        <p:blipFill>
          <a:blip r:embed="rId7" cstate="email">
            <a:lum bright="10000"/>
          </a:blip>
          <a:srcRect/>
          <a:stretch>
            <a:fillRect/>
          </a:stretch>
        </p:blipFill>
        <p:spPr bwMode="auto">
          <a:xfrm>
            <a:off x="7561278" y="2637623"/>
            <a:ext cx="2947880" cy="22860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" name="Рисунок 7" descr="C:\Documents and Settings\Хозяин\Рабочий стол\ФОТО\DSC02506.JP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7561278" y="5137953"/>
            <a:ext cx="2935283" cy="21305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2" name="Picture 2" descr="F:\ФОТО для О.Н\ФОТО ИЗБИРАТ 2014\DSC09658.JPG"/>
          <p:cNvPicPr>
            <a:picLocks noChangeAspect="1" noChangeArrowheads="1"/>
          </p:cNvPicPr>
          <p:nvPr/>
        </p:nvPicPr>
        <p:blipFill>
          <a:blip r:embed="rId9" cstate="email">
            <a:lum contrast="10000"/>
          </a:blip>
          <a:srcRect/>
          <a:stretch>
            <a:fillRect/>
          </a:stretch>
        </p:blipFill>
        <p:spPr bwMode="auto">
          <a:xfrm>
            <a:off x="4060816" y="5066515"/>
            <a:ext cx="3071834" cy="22605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3680365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C:\Documents and Settings\Хозяин\Мои документы\Мои рисунки\фон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0693400" cy="7561263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2774932" y="-1"/>
            <a:ext cx="7286676" cy="1671155"/>
          </a:xfrm>
        </p:spPr>
        <p:txBody>
          <a:bodyPr/>
          <a:lstStyle/>
          <a:p>
            <a:pPr algn="ctr"/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Главный итог инновационного проекта  «Многополярный  кластер – импульс  настоящего  и будущего»: </a:t>
            </a:r>
            <a:b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эффективность, </a:t>
            </a:r>
            <a:r>
              <a:rPr lang="ru-RU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тиражируемость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устойчивость!  </a:t>
            </a: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560354" y="5280829"/>
            <a:ext cx="9793088" cy="662891"/>
          </a:xfrm>
        </p:spPr>
        <p:txBody>
          <a:bodyPr/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УСПЕХА ЛИЧНОГО – К УСПЕХУ РАЗВИТИЯ СТРАНЫ!</a:t>
            </a:r>
            <a:endParaRPr lang="ru-RU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5" descr="C:\Documents and Settings\Хозяин\Рабочий стол\фото\DSC06114.jpg"/>
          <p:cNvPicPr>
            <a:picLocks noChangeAspect="1" noChangeArrowheads="1"/>
          </p:cNvPicPr>
          <p:nvPr/>
        </p:nvPicPr>
        <p:blipFill>
          <a:blip r:embed="rId3" cstate="email">
            <a:lum bright="10000" contrast="10000"/>
          </a:blip>
          <a:srcRect/>
          <a:stretch>
            <a:fillRect/>
          </a:stretch>
        </p:blipFill>
        <p:spPr bwMode="auto">
          <a:xfrm>
            <a:off x="3060684" y="1494615"/>
            <a:ext cx="4214842" cy="383780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Объект 3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5638019"/>
            <a:ext cx="2774932" cy="18523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03164" y="3209127"/>
            <a:ext cx="2928958" cy="2286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email"/>
          <a:srcRect r="-424"/>
          <a:stretch>
            <a:fillRect/>
          </a:stretch>
        </p:blipFill>
        <p:spPr bwMode="auto">
          <a:xfrm>
            <a:off x="7275526" y="3423441"/>
            <a:ext cx="3036115" cy="20717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16" descr="https://i.mycdn.me/image?id=871514611114&amp;t=3&amp;plc=WEB&amp;tkn=*S6LX-SdvcA6pXge5uvHrZjUynqM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7346964" y="1494615"/>
            <a:ext cx="2964677" cy="22145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Рисунок 19" descr="F:\Межмунмцмпальный семинар  17.11.17\IMG_9020.JPG"/>
          <p:cNvPicPr>
            <a:picLocks noChangeAspect="1" noChangeArrowheads="1"/>
          </p:cNvPicPr>
          <p:nvPr/>
        </p:nvPicPr>
        <p:blipFill>
          <a:blip r:embed="rId8" cstate="email"/>
          <a:srcRect t="-2836"/>
          <a:stretch>
            <a:fillRect/>
          </a:stretch>
        </p:blipFill>
        <p:spPr bwMode="auto">
          <a:xfrm>
            <a:off x="7885580" y="5495143"/>
            <a:ext cx="2752301" cy="19635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4"/>
          <p:cNvPicPr>
            <a:picLocks noChangeAspect="1"/>
          </p:cNvPicPr>
          <p:nvPr/>
        </p:nvPicPr>
        <p:blipFill>
          <a:blip r:embed="rId9" cstate="email">
            <a:lum bright="10000"/>
          </a:blip>
          <a:srcRect/>
          <a:stretch>
            <a:fillRect/>
          </a:stretch>
        </p:blipFill>
        <p:spPr bwMode="auto">
          <a:xfrm>
            <a:off x="2846370" y="5709458"/>
            <a:ext cx="2500330" cy="18518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Объект 3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6700" y="5709457"/>
            <a:ext cx="2609095" cy="1851806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Рисунок 17" descr="C:\Users\Ученик\Desktop\фото\IMG_9016.JPG"/>
          <p:cNvPicPr/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203164" y="851673"/>
            <a:ext cx="2786082" cy="25003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Хозяин\Мои документы\Мои рисунки\фон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0693400" cy="7561263"/>
          </a:xfrm>
          <a:prstGeom prst="rect">
            <a:avLst/>
          </a:prstGeom>
          <a:noFill/>
        </p:spPr>
      </p:pic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703230" y="994549"/>
            <a:ext cx="9375142" cy="2357454"/>
          </a:xfrm>
        </p:spPr>
        <p:txBody>
          <a:bodyPr/>
          <a:lstStyle/>
          <a:p>
            <a:pPr algn="ctr"/>
            <a:endParaRPr lang="ru-RU" sz="2000" b="1" dirty="0" smtClean="0">
              <a:solidFill>
                <a:srgbClr val="002060"/>
              </a:solidFill>
              <a:latin typeface="Times New Roman" panose="02020603050405020304" pitchFamily="18" charset="0"/>
              <a:ea typeface="Calibri" pitchFamily="34" charset="0"/>
              <a:cs typeface="Times New Roman" panose="02020603050405020304" pitchFamily="18" charset="0"/>
            </a:endParaRPr>
          </a:p>
          <a:p>
            <a:pPr algn="ctr"/>
            <a:endParaRPr lang="ru-RU" sz="2000" b="1" dirty="0" smtClean="0">
              <a:solidFill>
                <a:srgbClr val="002060"/>
              </a:solidFill>
              <a:latin typeface="Times New Roman" panose="02020603050405020304" pitchFamily="18" charset="0"/>
              <a:ea typeface="Calibri" pitchFamily="34" charset="0"/>
              <a:cs typeface="Times New Roman" panose="02020603050405020304" pitchFamily="18" charset="0"/>
            </a:endParaRPr>
          </a:p>
          <a:p>
            <a:pPr algn="ctr"/>
            <a:endParaRPr lang="ru-RU" sz="2000" b="1" dirty="0" smtClean="0">
              <a:solidFill>
                <a:srgbClr val="002060"/>
              </a:solidFill>
              <a:latin typeface="Times New Roman" panose="02020603050405020304" pitchFamily="18" charset="0"/>
              <a:ea typeface="Calibri" pitchFamily="34" charset="0"/>
              <a:cs typeface="Times New Roman" panose="02020603050405020304" pitchFamily="18" charset="0"/>
            </a:endParaRPr>
          </a:p>
          <a:p>
            <a:pPr algn="ctr"/>
            <a:endParaRPr lang="ru-RU" sz="2000" b="1" dirty="0" smtClean="0">
              <a:solidFill>
                <a:srgbClr val="002060"/>
              </a:solidFill>
              <a:latin typeface="Times New Roman" panose="02020603050405020304" pitchFamily="18" charset="0"/>
              <a:ea typeface="Calibri" pitchFamily="34" charset="0"/>
              <a:cs typeface="Times New Roman" panose="02020603050405020304" pitchFamily="18" charset="0"/>
            </a:endParaRPr>
          </a:p>
          <a:p>
            <a:pPr algn="ctr"/>
            <a:endParaRPr lang="ru-RU" sz="2000" b="1" dirty="0" smtClean="0">
              <a:solidFill>
                <a:srgbClr val="002060"/>
              </a:solidFill>
              <a:latin typeface="Times New Roman" panose="02020603050405020304" pitchFamily="18" charset="0"/>
              <a:ea typeface="Calibri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Работает  межрегиональная  методическая сеть   образовательных  организаций – 32 сетевых  партнёра: Липецкая, Белгородская, Волгоградская,  Саратовская, Челябинская   области, Новороссийск, Краснодарский  край,  Республика Хакасия, Удмуртская  республика. Сотрудничество в данной сети позволило поделиться опытом инновационной работы.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 </a:t>
            </a:r>
            <a:endParaRPr lang="ru-RU" dirty="0" smtClean="0"/>
          </a:p>
          <a:p>
            <a:pPr algn="ctr"/>
            <a:endParaRPr lang="ru-RU" sz="2400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203428" y="208731"/>
            <a:ext cx="7286676" cy="936898"/>
          </a:xfrm>
        </p:spPr>
        <p:txBody>
          <a:bodyPr/>
          <a:lstStyle/>
          <a:p>
            <a:pPr algn="ctr"/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«Многополярный кластер – импульс настоящего и будущего» </a:t>
            </a:r>
            <a:r>
              <a:rPr lang="ru-RU" sz="240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pic>
        <p:nvPicPr>
          <p:cNvPr id="8" name="Таблица 4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918204" y="4995077"/>
            <a:ext cx="3714776" cy="25661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C:\Users\Ученик\Desktop\Новая папка (3)\ФОТО  форум молодых педагогов 2017\DSC05008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60354" y="5144050"/>
            <a:ext cx="4214842" cy="24172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 descr="H:\семинар фото\IMG_9198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03890" y="2851937"/>
            <a:ext cx="4071966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D:\школьные разные документы\image (3).jpg"/>
          <p:cNvPicPr/>
          <p:nvPr/>
        </p:nvPicPr>
        <p:blipFill>
          <a:blip r:embed="rId6" cstate="print">
            <a:extLst>
              <a:ext uri="{28A0092B-C50C-407E-A947-70E740481C1C}">
                <a14:useLocalDpi xmlns="" xmlns:wpc="http://schemas.microsoft.com/office/word/2010/wordprocessingCanvas" xmlns:cx="http://schemas.microsoft.com/office/drawing/2014/chartex" xmlns:cx1="http://schemas.microsoft.com/office/drawing/2015/9/8/chartex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 t="15773"/>
          <a:stretch>
            <a:fillRect/>
          </a:stretch>
        </p:blipFill>
        <p:spPr bwMode="auto">
          <a:xfrm>
            <a:off x="417478" y="2851937"/>
            <a:ext cx="4572032" cy="22860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Хозяин\Мои документы\Мои рисунки\фон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0693400" cy="75612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488916" y="1137425"/>
            <a:ext cx="9787006" cy="2214578"/>
          </a:xfrm>
        </p:spPr>
        <p:txBody>
          <a:bodyPr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	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 </a:t>
            </a: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Курсы повышения квалификации:</a:t>
            </a:r>
          </a:p>
          <a:p>
            <a:pPr algn="just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при 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плановом значении показателя не менее  76%   (не менее 44 человек, всего педагогов 58 человек), доля учителей, освоивших методику проведения по </a:t>
            </a:r>
            <a:r>
              <a:rPr lang="ru-RU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межпредметным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 технологиям и реализующих её в образовательном процессе, в общей численности учителей составила  97%. Выполнение планового показателя - 127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%;</a:t>
            </a:r>
          </a:p>
          <a:p>
            <a:pPr algn="just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	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к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урсовая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переподготовка  помогла разработать новые программы внеурочной деятельности, на которых обучающиеся приобретают новые компетенции.</a:t>
            </a:r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846238" y="208731"/>
            <a:ext cx="7572428" cy="1071570"/>
          </a:xfrm>
        </p:spPr>
        <p:txBody>
          <a:bodyPr/>
          <a:lstStyle/>
          <a:p>
            <a:pPr algn="ctr"/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«Многополярный кластер – импульс настоящего и будущего» </a:t>
            </a:r>
            <a:r>
              <a:rPr lang="ru-RU" sz="240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14802633">
            <a:off x="7893520" y="3346938"/>
            <a:ext cx="2078803" cy="2938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16200000">
            <a:off x="5428406" y="3076516"/>
            <a:ext cx="2122608" cy="3000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rot="15271223">
            <a:off x="6084387" y="4048839"/>
            <a:ext cx="2540934" cy="3612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Рисунок 12" descr="F:\ae1zx13ouRWzV67DHxS8kOEiEPPLVuHYTOWkczC_HA9YwAOXNcM7Mbpq-EeAtTRsw26RTxJk8mKfhjopLOiXhA==.jpg"/>
          <p:cNvPicPr/>
          <p:nvPr/>
        </p:nvPicPr>
        <p:blipFill>
          <a:blip r:embed="rId6" cstate="print"/>
          <a:srcRect l="15476" t="34556" r="47278" b="17113"/>
          <a:stretch>
            <a:fillRect/>
          </a:stretch>
        </p:blipFill>
        <p:spPr bwMode="auto">
          <a:xfrm>
            <a:off x="3846502" y="5137953"/>
            <a:ext cx="2214578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4"/>
          <p:cNvPicPr>
            <a:picLocks noChangeAspect="1"/>
          </p:cNvPicPr>
          <p:nvPr/>
        </p:nvPicPr>
        <p:blipFill>
          <a:blip r:embed="rId7" cstate="email">
            <a:extLst/>
          </a:blip>
          <a:srcRect/>
          <a:stretch>
            <a:fillRect/>
          </a:stretch>
        </p:blipFill>
        <p:spPr bwMode="auto">
          <a:xfrm>
            <a:off x="346040" y="3352003"/>
            <a:ext cx="3643338" cy="24288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pic>
        <p:nvPicPr>
          <p:cNvPr id="15" name="Рисунок 14" descr="C:\Documents and Settings\Хозяин\Рабочий стол\DSC_0112.JPG"/>
          <p:cNvPicPr/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917544" y="5352267"/>
            <a:ext cx="2286016" cy="20002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icture 2" descr="C:\Documents and Settings\Хозяин\Мои документы\Мои рисунки\фон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0693400" cy="7561263"/>
          </a:xfrm>
          <a:prstGeom prst="rect">
            <a:avLst/>
          </a:prstGeom>
          <a:noFill/>
        </p:spPr>
      </p:pic>
      <p:sp>
        <p:nvSpPr>
          <p:cNvPr id="26656" name="AutoShape 32"/>
          <p:cNvSpPr>
            <a:spLocks noChangeArrowheads="1"/>
          </p:cNvSpPr>
          <p:nvPr/>
        </p:nvSpPr>
        <p:spPr bwMode="auto">
          <a:xfrm>
            <a:off x="0" y="923111"/>
            <a:ext cx="10693399" cy="857255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6655" name="Прямоугольник с двумя скругленными противолежащими углами 1"/>
          <p:cNvSpPr>
            <a:spLocks/>
          </p:cNvSpPr>
          <p:nvPr/>
        </p:nvSpPr>
        <p:spPr bwMode="auto">
          <a:xfrm>
            <a:off x="355600" y="2208995"/>
            <a:ext cx="9706008" cy="928694"/>
          </a:xfrm>
          <a:custGeom>
            <a:avLst/>
            <a:gdLst>
              <a:gd name="T0" fmla="*/ 82552 w 6915150"/>
              <a:gd name="T1" fmla="*/ 0 h 495300"/>
              <a:gd name="T2" fmla="*/ 6915150 w 6915150"/>
              <a:gd name="T3" fmla="*/ 0 h 495300"/>
              <a:gd name="T4" fmla="*/ 6915150 w 6915150"/>
              <a:gd name="T5" fmla="*/ 0 h 495300"/>
              <a:gd name="T6" fmla="*/ 6915150 w 6915150"/>
              <a:gd name="T7" fmla="*/ 412748 h 495300"/>
              <a:gd name="T8" fmla="*/ 6832598 w 6915150"/>
              <a:gd name="T9" fmla="*/ 495300 h 495300"/>
              <a:gd name="T10" fmla="*/ 0 w 6915150"/>
              <a:gd name="T11" fmla="*/ 495300 h 495300"/>
              <a:gd name="T12" fmla="*/ 0 w 6915150"/>
              <a:gd name="T13" fmla="*/ 495300 h 495300"/>
              <a:gd name="T14" fmla="*/ 0 w 6915150"/>
              <a:gd name="T15" fmla="*/ 82552 h 495300"/>
              <a:gd name="T16" fmla="*/ 82552 w 6915150"/>
              <a:gd name="T17" fmla="*/ 0 h 49530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6915150"/>
              <a:gd name="T28" fmla="*/ 0 h 495300"/>
              <a:gd name="T29" fmla="*/ 6915150 w 6915150"/>
              <a:gd name="T30" fmla="*/ 495300 h 49530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6915150" h="495300">
                <a:moveTo>
                  <a:pt x="82552" y="0"/>
                </a:moveTo>
                <a:lnTo>
                  <a:pt x="6915150" y="0"/>
                </a:lnTo>
                <a:lnTo>
                  <a:pt x="6915150" y="412748"/>
                </a:lnTo>
                <a:cubicBezTo>
                  <a:pt x="6915150" y="458340"/>
                  <a:pt x="6878190" y="495300"/>
                  <a:pt x="6832598" y="495300"/>
                </a:cubicBezTo>
                <a:lnTo>
                  <a:pt x="0" y="495300"/>
                </a:lnTo>
                <a:lnTo>
                  <a:pt x="0" y="82552"/>
                </a:lnTo>
                <a:cubicBezTo>
                  <a:pt x="0" y="36960"/>
                  <a:pt x="36960" y="0"/>
                  <a:pt x="82552" y="0"/>
                </a:cubicBezTo>
                <a:close/>
              </a:path>
            </a:pathLst>
          </a:custGeom>
          <a:solidFill>
            <a:srgbClr val="FFC000"/>
          </a:solidFill>
          <a:ln w="12700">
            <a:solidFill>
              <a:srgbClr val="70AD47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Внеурочная деятельность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26639" name="Капля 2"/>
          <p:cNvSpPr>
            <a:spLocks/>
          </p:cNvSpPr>
          <p:nvPr/>
        </p:nvSpPr>
        <p:spPr bwMode="auto">
          <a:xfrm>
            <a:off x="274602" y="5780895"/>
            <a:ext cx="2571768" cy="1571636"/>
          </a:xfrm>
          <a:custGeom>
            <a:avLst/>
            <a:gdLst>
              <a:gd name="T0" fmla="*/ 0 w 1933575"/>
              <a:gd name="T1" fmla="*/ 481013 h 962025"/>
              <a:gd name="T2" fmla="*/ 966788 w 1933575"/>
              <a:gd name="T3" fmla="*/ 0 h 962025"/>
              <a:gd name="T4" fmla="*/ 1933575 w 1933575"/>
              <a:gd name="T5" fmla="*/ 0 h 962025"/>
              <a:gd name="T6" fmla="*/ 1933575 w 1933575"/>
              <a:gd name="T7" fmla="*/ 481013 h 962025"/>
              <a:gd name="T8" fmla="*/ 966787 w 1933575"/>
              <a:gd name="T9" fmla="*/ 962026 h 962025"/>
              <a:gd name="T10" fmla="*/ -1 w 1933575"/>
              <a:gd name="T11" fmla="*/ 481013 h 962025"/>
              <a:gd name="T12" fmla="*/ 0 w 1933575"/>
              <a:gd name="T13" fmla="*/ 481013 h 96202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933575"/>
              <a:gd name="T22" fmla="*/ 0 h 962025"/>
              <a:gd name="T23" fmla="*/ 1933575 w 1933575"/>
              <a:gd name="T24" fmla="*/ 962025 h 96202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933575" h="962025">
                <a:moveTo>
                  <a:pt x="0" y="481013"/>
                </a:moveTo>
                <a:cubicBezTo>
                  <a:pt x="0" y="215357"/>
                  <a:pt x="432846" y="0"/>
                  <a:pt x="966788" y="0"/>
                </a:cubicBezTo>
                <a:lnTo>
                  <a:pt x="1933575" y="0"/>
                </a:lnTo>
                <a:lnTo>
                  <a:pt x="1933575" y="481013"/>
                </a:lnTo>
                <a:cubicBezTo>
                  <a:pt x="1933575" y="746669"/>
                  <a:pt x="1500729" y="962026"/>
                  <a:pt x="966787" y="962026"/>
                </a:cubicBezTo>
                <a:cubicBezTo>
                  <a:pt x="432845" y="962026"/>
                  <a:pt x="-1" y="746669"/>
                  <a:pt x="-1" y="481013"/>
                </a:cubicBezTo>
                <a:lnTo>
                  <a:pt x="0" y="481013"/>
                </a:lnTo>
                <a:close/>
              </a:path>
            </a:pathLst>
          </a:custGeom>
          <a:solidFill>
            <a:srgbClr val="00B0F0"/>
          </a:solidFill>
          <a:ln w="12700">
            <a:solidFill>
              <a:srgbClr val="70AD47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Кружки:</a:t>
            </a:r>
            <a:r>
              <a:rPr kumimoji="0" lang="ru-RU" sz="1200" b="1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«Юный моделист», «3Д-прототипирование», «Флористика для детей», «</a:t>
            </a:r>
            <a:r>
              <a:rPr kumimoji="0" lang="ru-RU" sz="1200" b="1" i="0" u="none" strike="noStrike" cap="none" normalizeH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Роботрэк</a:t>
            </a:r>
            <a:r>
              <a:rPr kumimoji="0" lang="ru-RU" sz="1200" b="1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»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 Black" pitchFamily="34" charset="0"/>
              <a:cs typeface="Times New Roman" pitchFamily="18" charset="0"/>
            </a:endParaRPr>
          </a:p>
        </p:txBody>
      </p:sp>
      <p:sp>
        <p:nvSpPr>
          <p:cNvPr id="26640" name="Капля 3"/>
          <p:cNvSpPr>
            <a:spLocks/>
          </p:cNvSpPr>
          <p:nvPr/>
        </p:nvSpPr>
        <p:spPr bwMode="auto">
          <a:xfrm>
            <a:off x="2489180" y="4280697"/>
            <a:ext cx="2500330" cy="1357322"/>
          </a:xfrm>
          <a:custGeom>
            <a:avLst/>
            <a:gdLst>
              <a:gd name="T0" fmla="*/ 0 w 1971675"/>
              <a:gd name="T1" fmla="*/ 576263 h 1152525"/>
              <a:gd name="T2" fmla="*/ 985838 w 1971675"/>
              <a:gd name="T3" fmla="*/ 0 h 1152525"/>
              <a:gd name="T4" fmla="*/ 1971675 w 1971675"/>
              <a:gd name="T5" fmla="*/ 0 h 1152525"/>
              <a:gd name="T6" fmla="*/ 1971675 w 1971675"/>
              <a:gd name="T7" fmla="*/ 576263 h 1152525"/>
              <a:gd name="T8" fmla="*/ 985837 w 1971675"/>
              <a:gd name="T9" fmla="*/ 1152526 h 1152525"/>
              <a:gd name="T10" fmla="*/ -1 w 1971675"/>
              <a:gd name="T11" fmla="*/ 576263 h 1152525"/>
              <a:gd name="T12" fmla="*/ 0 w 1971675"/>
              <a:gd name="T13" fmla="*/ 576263 h 115252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971675"/>
              <a:gd name="T22" fmla="*/ 0 h 1152525"/>
              <a:gd name="T23" fmla="*/ 1971675 w 1971675"/>
              <a:gd name="T24" fmla="*/ 1152525 h 115252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971675" h="1152525">
                <a:moveTo>
                  <a:pt x="0" y="576263"/>
                </a:moveTo>
                <a:cubicBezTo>
                  <a:pt x="0" y="258002"/>
                  <a:pt x="441375" y="0"/>
                  <a:pt x="985838" y="0"/>
                </a:cubicBezTo>
                <a:lnTo>
                  <a:pt x="1971675" y="0"/>
                </a:lnTo>
                <a:lnTo>
                  <a:pt x="1971675" y="576263"/>
                </a:lnTo>
                <a:cubicBezTo>
                  <a:pt x="1971675" y="894524"/>
                  <a:pt x="1530300" y="1152526"/>
                  <a:pt x="985837" y="1152526"/>
                </a:cubicBezTo>
                <a:cubicBezTo>
                  <a:pt x="441374" y="1152526"/>
                  <a:pt x="-1" y="894524"/>
                  <a:pt x="-1" y="576263"/>
                </a:cubicBezTo>
                <a:lnTo>
                  <a:pt x="0" y="576263"/>
                </a:lnTo>
                <a:close/>
              </a:path>
            </a:pathLst>
          </a:custGeom>
          <a:solidFill>
            <a:srgbClr val="00B0F0"/>
          </a:solidFill>
          <a:ln w="12700">
            <a:solidFill>
              <a:srgbClr val="70AD47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Студии: ИЗО, декоративно-прикладного</a:t>
            </a:r>
            <a:r>
              <a:rPr kumimoji="0" lang="ru-RU" sz="1200" b="1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 творчества,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АРТ-студия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26633" name="Капля 4"/>
          <p:cNvSpPr>
            <a:spLocks/>
          </p:cNvSpPr>
          <p:nvPr/>
        </p:nvSpPr>
        <p:spPr bwMode="auto">
          <a:xfrm>
            <a:off x="7061212" y="3637755"/>
            <a:ext cx="2786082" cy="1571636"/>
          </a:xfrm>
          <a:custGeom>
            <a:avLst/>
            <a:gdLst>
              <a:gd name="T0" fmla="*/ 0 w 1771650"/>
              <a:gd name="T1" fmla="*/ 481013 h 962025"/>
              <a:gd name="T2" fmla="*/ 885825 w 1771650"/>
              <a:gd name="T3" fmla="*/ 0 h 962025"/>
              <a:gd name="T4" fmla="*/ 1771650 w 1771650"/>
              <a:gd name="T5" fmla="*/ 0 h 962025"/>
              <a:gd name="T6" fmla="*/ 1771650 w 1771650"/>
              <a:gd name="T7" fmla="*/ 481013 h 962025"/>
              <a:gd name="T8" fmla="*/ 885825 w 1771650"/>
              <a:gd name="T9" fmla="*/ 962026 h 962025"/>
              <a:gd name="T10" fmla="*/ 0 w 1771650"/>
              <a:gd name="T11" fmla="*/ 481013 h 96202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771650"/>
              <a:gd name="T19" fmla="*/ 0 h 962025"/>
              <a:gd name="T20" fmla="*/ 1771650 w 1771650"/>
              <a:gd name="T21" fmla="*/ 962025 h 962025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771650" h="962025">
                <a:moveTo>
                  <a:pt x="0" y="481013"/>
                </a:moveTo>
                <a:cubicBezTo>
                  <a:pt x="0" y="215357"/>
                  <a:pt x="396597" y="0"/>
                  <a:pt x="885825" y="0"/>
                </a:cubicBezTo>
                <a:lnTo>
                  <a:pt x="1771650" y="0"/>
                </a:lnTo>
                <a:lnTo>
                  <a:pt x="1771650" y="481013"/>
                </a:lnTo>
                <a:cubicBezTo>
                  <a:pt x="1771650" y="746669"/>
                  <a:pt x="1375053" y="962026"/>
                  <a:pt x="885825" y="962026"/>
                </a:cubicBezTo>
                <a:cubicBezTo>
                  <a:pt x="396597" y="962026"/>
                  <a:pt x="0" y="746669"/>
                  <a:pt x="0" y="481013"/>
                </a:cubicBezTo>
                <a:close/>
              </a:path>
            </a:pathLst>
          </a:custGeom>
          <a:solidFill>
            <a:srgbClr val="00B0F0"/>
          </a:solidFill>
          <a:ln w="12700">
            <a:solidFill>
              <a:srgbClr val="70AD47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Клубы: «Школа</a:t>
            </a:r>
            <a:r>
              <a:rPr kumimoji="0" lang="ru-RU" sz="1200" b="1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 карьеры – мой успех», « Мой выбор», «Путь  к успеху»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26641" name="AutoShape 17"/>
          <p:cNvSpPr>
            <a:spLocks/>
          </p:cNvSpPr>
          <p:nvPr/>
        </p:nvSpPr>
        <p:spPr bwMode="auto">
          <a:xfrm>
            <a:off x="3560750" y="5846751"/>
            <a:ext cx="2357454" cy="1714512"/>
          </a:xfrm>
          <a:custGeom>
            <a:avLst/>
            <a:gdLst>
              <a:gd name="T0" fmla="*/ 0 w 1771650"/>
              <a:gd name="T1" fmla="*/ 481013 h 962025"/>
              <a:gd name="T2" fmla="*/ 885825 w 1771650"/>
              <a:gd name="T3" fmla="*/ 0 h 962025"/>
              <a:gd name="T4" fmla="*/ 1771650 w 1771650"/>
              <a:gd name="T5" fmla="*/ 0 h 962025"/>
              <a:gd name="T6" fmla="*/ 1771650 w 1771650"/>
              <a:gd name="T7" fmla="*/ 481013 h 962025"/>
              <a:gd name="T8" fmla="*/ 885825 w 1771650"/>
              <a:gd name="T9" fmla="*/ 962026 h 962025"/>
              <a:gd name="T10" fmla="*/ 0 w 1771650"/>
              <a:gd name="T11" fmla="*/ 481013 h 96202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771650"/>
              <a:gd name="T19" fmla="*/ 0 h 962025"/>
              <a:gd name="T20" fmla="*/ 1771650 w 1771650"/>
              <a:gd name="T21" fmla="*/ 962025 h 962025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771650" h="962025">
                <a:moveTo>
                  <a:pt x="0" y="481013"/>
                </a:moveTo>
                <a:cubicBezTo>
                  <a:pt x="0" y="215357"/>
                  <a:pt x="396597" y="0"/>
                  <a:pt x="885825" y="0"/>
                </a:cubicBezTo>
                <a:lnTo>
                  <a:pt x="1771650" y="0"/>
                </a:lnTo>
                <a:lnTo>
                  <a:pt x="1771650" y="481013"/>
                </a:lnTo>
                <a:cubicBezTo>
                  <a:pt x="1771650" y="746669"/>
                  <a:pt x="1375053" y="962026"/>
                  <a:pt x="885825" y="962026"/>
                </a:cubicBezTo>
                <a:cubicBezTo>
                  <a:pt x="396597" y="962026"/>
                  <a:pt x="0" y="746669"/>
                  <a:pt x="0" y="481013"/>
                </a:cubicBezTo>
                <a:close/>
              </a:path>
            </a:pathLst>
          </a:custGeom>
          <a:solidFill>
            <a:srgbClr val="00B0F0"/>
          </a:solidFill>
          <a:ln w="12700">
            <a:solidFill>
              <a:srgbClr val="70AD47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Объединения: «Мир под микроскопом», «</a:t>
            </a:r>
            <a:r>
              <a:rPr kumimoji="0" lang="ru-RU" sz="12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Креативный</a:t>
            </a:r>
            <a:r>
              <a:rPr kumimoji="0" lang="ru-RU" sz="1200" b="1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200" b="1" i="0" u="none" strike="noStrike" cap="none" normalizeH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скрапбукинг</a:t>
            </a:r>
            <a:r>
              <a:rPr kumimoji="0" lang="ru-RU" sz="1200" b="1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», «Цифровые лаборатории»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26657" name="Rectangle 33"/>
          <p:cNvSpPr>
            <a:spLocks noChangeArrowheads="1"/>
          </p:cNvSpPr>
          <p:nvPr/>
        </p:nvSpPr>
        <p:spPr bwMode="auto">
          <a:xfrm>
            <a:off x="0" y="0"/>
            <a:ext cx="1069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6658" name="Rectangle 34"/>
          <p:cNvSpPr>
            <a:spLocks noChangeArrowheads="1"/>
          </p:cNvSpPr>
          <p:nvPr/>
        </p:nvSpPr>
        <p:spPr bwMode="auto">
          <a:xfrm>
            <a:off x="560354" y="994549"/>
            <a:ext cx="9358378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МНОГОПОЛЯРНЫЙ КЛАСТЕР –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ИМПУЛЬС НАСТОЯЩЕГО И БУДУЩЕГО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660" name="Rectangle 36"/>
          <p:cNvSpPr>
            <a:spLocks noChangeArrowheads="1"/>
          </p:cNvSpPr>
          <p:nvPr/>
        </p:nvSpPr>
        <p:spPr bwMode="auto">
          <a:xfrm>
            <a:off x="0" y="914400"/>
            <a:ext cx="106934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676" name="Rectangle 52"/>
          <p:cNvSpPr>
            <a:spLocks noChangeArrowheads="1"/>
          </p:cNvSpPr>
          <p:nvPr/>
        </p:nvSpPr>
        <p:spPr bwMode="auto">
          <a:xfrm>
            <a:off x="0" y="914400"/>
            <a:ext cx="106934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152775" algn="l"/>
              </a:tabLst>
            </a:pPr>
            <a:endParaRPr kumimoji="0" lang="ru-RU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152775" algn="l"/>
              </a:tabLst>
            </a:pPr>
            <a:r>
              <a:rPr kumimoji="0" lang="ru-RU" sz="3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	</a:t>
            </a:r>
            <a:endParaRPr kumimoji="0" lang="ru-RU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152775" algn="l"/>
              </a:tabLst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9" name="Рисунок 38" descr="F:\Конкурс ФЦПРО  2019г\МБОУ Митрофановская СОШ электр.отчет\Приложение 04. Фото  внеурочная деятельность\Музыкальный театр ст. группа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2203428" cy="13517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/>
            </a:extLst>
          </a:blip>
          <a:srcRect/>
          <a:stretch>
            <a:fillRect/>
          </a:stretch>
        </p:blipFill>
        <p:spPr>
          <a:xfrm>
            <a:off x="8503897" y="0"/>
            <a:ext cx="2189503" cy="14231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1" name="Рисунок 40" descr="C:\Documents and Settings\Хозяин\Рабочий стол\Презентация\Фото публ 2019\IMG_20190129_132953.jpg"/>
          <p:cNvPicPr/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74602" y="3209127"/>
            <a:ext cx="2286016" cy="15001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2" name="Picture 2" descr="G:\IMG_20190115_143725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275394" y="5852333"/>
            <a:ext cx="2243411" cy="15001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5132385" y="3280565"/>
            <a:ext cx="1822901" cy="14287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7" name="Капля 5"/>
          <p:cNvSpPr>
            <a:spLocks/>
          </p:cNvSpPr>
          <p:nvPr/>
        </p:nvSpPr>
        <p:spPr bwMode="auto">
          <a:xfrm>
            <a:off x="8418534" y="5209391"/>
            <a:ext cx="2071702" cy="1714512"/>
          </a:xfrm>
          <a:custGeom>
            <a:avLst/>
            <a:gdLst>
              <a:gd name="T0" fmla="*/ 0 w 1924050"/>
              <a:gd name="T1" fmla="*/ 481013 h 962025"/>
              <a:gd name="T2" fmla="*/ 962025 w 1924050"/>
              <a:gd name="T3" fmla="*/ 0 h 962025"/>
              <a:gd name="T4" fmla="*/ 1924050 w 1924050"/>
              <a:gd name="T5" fmla="*/ 0 h 962025"/>
              <a:gd name="T6" fmla="*/ 1924050 w 1924050"/>
              <a:gd name="T7" fmla="*/ 481013 h 962025"/>
              <a:gd name="T8" fmla="*/ 962025 w 1924050"/>
              <a:gd name="T9" fmla="*/ 962026 h 962025"/>
              <a:gd name="T10" fmla="*/ 0 w 1924050"/>
              <a:gd name="T11" fmla="*/ 481013 h 96202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924050"/>
              <a:gd name="T19" fmla="*/ 0 h 962025"/>
              <a:gd name="T20" fmla="*/ 1924050 w 1924050"/>
              <a:gd name="T21" fmla="*/ 962025 h 962025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924050" h="962025">
                <a:moveTo>
                  <a:pt x="0" y="481013"/>
                </a:moveTo>
                <a:cubicBezTo>
                  <a:pt x="0" y="215357"/>
                  <a:pt x="430713" y="0"/>
                  <a:pt x="962025" y="0"/>
                </a:cubicBezTo>
                <a:lnTo>
                  <a:pt x="1924050" y="0"/>
                </a:lnTo>
                <a:lnTo>
                  <a:pt x="1924050" y="481013"/>
                </a:lnTo>
                <a:cubicBezTo>
                  <a:pt x="1924050" y="746669"/>
                  <a:pt x="1493337" y="962026"/>
                  <a:pt x="962025" y="962026"/>
                </a:cubicBezTo>
                <a:cubicBezTo>
                  <a:pt x="430713" y="962026"/>
                  <a:pt x="0" y="746669"/>
                  <a:pt x="0" y="481013"/>
                </a:cubicBezTo>
                <a:close/>
              </a:path>
            </a:pathLst>
          </a:custGeom>
          <a:solidFill>
            <a:srgbClr val="00B0F0"/>
          </a:solidFill>
          <a:ln w="12700">
            <a:solidFill>
              <a:srgbClr val="70AD47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Секции: «Вместе к вершинам ГТО»,</a:t>
            </a:r>
            <a:r>
              <a:rPr kumimoji="0" lang="ru-RU" sz="1200" b="1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 футбол, мини-футбол, ОФП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 Black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Хозяин\Мои документы\Мои рисунки\фон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0693400" cy="7561263"/>
          </a:xfrm>
          <a:prstGeom prst="rect">
            <a:avLst/>
          </a:prstGeom>
          <a:noFill/>
        </p:spPr>
      </p:pic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560354" y="851673"/>
            <a:ext cx="9589456" cy="3857652"/>
          </a:xfrm>
        </p:spPr>
        <p:txBody>
          <a:bodyPr/>
          <a:lstStyle/>
          <a:p>
            <a:pPr algn="just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Проведен цикл межрегиональных 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вебинаров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1.«Реализация  инновационного проекта  по  внеурочной  деятельности « Многополярный кластер – импульс настоящего и будущего» 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 «Современные   технологии 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деятельностного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типа - основа учебной и внеурочной деятельности»   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3.«Методическое,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психолого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– педагогическое сопровождение педагогов адресного сопровождения»   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4. «Особенности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внутришкольной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оценки  внеурочной деятельности в рамках кластера»  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5. «Методика проведения    профессиональных проб  и образовательных практик школьников»  </a:t>
            </a:r>
          </a:p>
          <a:p>
            <a:pPr algn="just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Опубликована 30  печатных  работ  педагогов по теме  проекта.</a:t>
            </a:r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400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131858" y="208731"/>
            <a:ext cx="9144064" cy="785818"/>
          </a:xfrm>
        </p:spPr>
        <p:txBody>
          <a:bodyPr/>
          <a:lstStyle/>
          <a:p>
            <a:pPr algn="ctr"/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«Многополярный кластер – импульс настоящего и будущего» </a:t>
            </a:r>
            <a:r>
              <a:rPr lang="ru-RU" sz="240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/>
          </a:p>
        </p:txBody>
      </p:sp>
      <p:pic>
        <p:nvPicPr>
          <p:cNvPr id="8" name="Рисунок 7" descr="IMG_20181031_132109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3917940" y="5137953"/>
            <a:ext cx="2714644" cy="19863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"/>
          <p:cNvPicPr>
            <a:picLocks noChangeAspect="1"/>
          </p:cNvPicPr>
          <p:nvPr/>
        </p:nvPicPr>
        <p:blipFill rotWithShape="1">
          <a:blip r:embed="rId4" cstate="email"/>
          <a:srcRect/>
          <a:stretch/>
        </p:blipFill>
        <p:spPr bwMode="auto">
          <a:xfrm>
            <a:off x="631792" y="4355903"/>
            <a:ext cx="2703494" cy="28461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Рисунок 13" descr="F:\DSC_0479.jpg"/>
          <p:cNvPicPr/>
          <p:nvPr/>
        </p:nvPicPr>
        <p:blipFill>
          <a:blip r:embed="rId5" cstate="print"/>
          <a:srcRect l="26296" r="18788" b="1652"/>
          <a:stretch>
            <a:fillRect/>
          </a:stretch>
        </p:blipFill>
        <p:spPr bwMode="auto">
          <a:xfrm rot="5400000">
            <a:off x="7346964" y="4495012"/>
            <a:ext cx="2428892" cy="30003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Хозяин\Мои документы\Мои рисунки\фон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0693400" cy="7561263"/>
          </a:xfrm>
          <a:prstGeom prst="rect">
            <a:avLst/>
          </a:prstGeom>
          <a:noFill/>
        </p:spPr>
      </p:pic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1060420" y="1137425"/>
            <a:ext cx="9089390" cy="3000396"/>
          </a:xfrm>
        </p:spPr>
        <p:txBody>
          <a:bodyPr/>
          <a:lstStyle/>
          <a:p>
            <a:pPr algn="just"/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Работа  инновационных   программ  Школы  позитивного   обучения  для  родителей:  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Школа карьеры, 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Семейная школа «Шагаем вместе», 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«Семейный мастер-класс»,  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Школа  «Альтернатива», 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«Молодежный  автобус», 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«Шанс – это ты» (для семей детей ОВЗ).</a:t>
            </a:r>
            <a:endParaRPr lang="ru-RU" sz="2000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46040" y="208731"/>
            <a:ext cx="10133178" cy="936898"/>
          </a:xfrm>
        </p:spPr>
        <p:txBody>
          <a:bodyPr/>
          <a:lstStyle/>
          <a:p>
            <a:pPr algn="ctr"/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«Многополярный кластер – импульс настоящего и будущего» </a:t>
            </a:r>
            <a:r>
              <a:rPr lang="ru-RU" sz="240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/>
          </a:p>
        </p:txBody>
      </p:sp>
      <p:pic>
        <p:nvPicPr>
          <p:cNvPr id="8" name="Рисунок 7" descr="DSC04532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6846898" y="1923243"/>
            <a:ext cx="3203560" cy="24026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 descr="DSC02679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631792" y="4995077"/>
            <a:ext cx="3071834" cy="22565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Рисунок 11" descr="DSCN1218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3560750" y="4495011"/>
            <a:ext cx="3516832" cy="26376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 descr="DSC05170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7204088" y="4717688"/>
            <a:ext cx="3322625" cy="24919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Хозяин\Мои документы\Мои рисунки\фон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0693400" cy="7561263"/>
          </a:xfrm>
          <a:prstGeom prst="rect">
            <a:avLst/>
          </a:prstGeom>
          <a:noFill/>
        </p:spPr>
      </p:pic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488916" y="851673"/>
            <a:ext cx="9660894" cy="1428760"/>
          </a:xfrm>
        </p:spPr>
        <p:txBody>
          <a:bodyPr/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         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Школьной  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телестудией  «Большая перемена» создано  два  видеоролика  о  ходе  реализации   проекта: «Реализация инновационного проекта «Многополярный кластер – импульс настоящего и будущего»,  «Многополярный кластер – импульс настоящего и будущего»: от идеи до воплощения».</a:t>
            </a:r>
            <a:endParaRPr lang="ru-RU" sz="2000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46040" y="208731"/>
            <a:ext cx="10133178" cy="936898"/>
          </a:xfrm>
        </p:spPr>
        <p:txBody>
          <a:bodyPr/>
          <a:lstStyle/>
          <a:p>
            <a:pPr algn="ctr"/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«Многополярный кластер – импульс настоящего и будущего» </a:t>
            </a:r>
            <a:r>
              <a:rPr lang="ru-RU" sz="240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/>
          </a:p>
        </p:txBody>
      </p:sp>
      <p:pic>
        <p:nvPicPr>
          <p:cNvPr id="8" name="Рисунок 7" descr="IMG_9844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60354" y="2566185"/>
            <a:ext cx="4071966" cy="27146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 descr="IMG_9873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6418270" y="2494747"/>
            <a:ext cx="3750495" cy="25003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 descr="SAM_0182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1489048" y="4495011"/>
            <a:ext cx="3857652" cy="28932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 descr="SAM_0177.JPG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>
          <a:xfrm>
            <a:off x="5489575" y="4495011"/>
            <a:ext cx="3985645" cy="28553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Хозяин\Мои документы\Мои рисунки\фон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0693400" cy="7561263"/>
          </a:xfrm>
          <a:prstGeom prst="rect">
            <a:avLst/>
          </a:prstGeom>
          <a:noFill/>
        </p:spPr>
      </p:pic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560354" y="1137425"/>
            <a:ext cx="8001056" cy="2786082"/>
          </a:xfrm>
        </p:spPr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 лаборатории 3-Д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прототипирования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дети работают с высокоточным оборудованием для построения цифровых устройств, осваивают передовые технологии в области электроники и программирования, получают практические навыки их применения, печатают прототипы.</a:t>
            </a:r>
          </a:p>
          <a:p>
            <a:pPr>
              <a:buFont typeface="Wingdings" pitchFamily="2" charset="2"/>
              <a:buChar char="ü"/>
            </a:pP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лаборатории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авиамоделирования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ребята учатся собирать, разбирать и ремонтировать 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квадрокоптеры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 управлять ими и даже устраивать соревнования.</a:t>
            </a:r>
            <a:endParaRPr lang="ru-RU" sz="2000" b="1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88916" y="208731"/>
            <a:ext cx="9990302" cy="936898"/>
          </a:xfrm>
        </p:spPr>
        <p:txBody>
          <a:bodyPr/>
          <a:lstStyle/>
          <a:p>
            <a:pPr algn="ctr"/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«Многополярный кластер – импульс настоящего и будущего» </a:t>
            </a:r>
            <a:r>
              <a:rPr lang="ru-RU" sz="240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/>
          </a:p>
        </p:txBody>
      </p:sp>
      <p:pic>
        <p:nvPicPr>
          <p:cNvPr id="9" name="Рисунок 8" descr="IMG_20190129_132711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8775724" y="1065987"/>
            <a:ext cx="1585317" cy="11940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 descr="IMG_20190115_122634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203164" y="4423573"/>
            <a:ext cx="2271509" cy="29233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Объект 3"/>
          <p:cNvPicPr>
            <a:picLocks noChangeAspect="1"/>
          </p:cNvPicPr>
          <p:nvPr/>
        </p:nvPicPr>
        <p:blipFill rotWithShape="1">
          <a:blip r:embed="rId5" cstate="email">
            <a:lum bright="10000"/>
            <a:extLst/>
          </a:blip>
          <a:srcRect/>
          <a:stretch/>
        </p:blipFill>
        <p:spPr>
          <a:xfrm>
            <a:off x="8275658" y="4495011"/>
            <a:ext cx="2220118" cy="28575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2" descr="C:\Documents and Settings\Хозяин\Рабочий стол\Презентация\Фото публ 2019\IMG_20190129_132953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632452" y="4423573"/>
            <a:ext cx="2833181" cy="21431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 descr="1.jpg"/>
          <p:cNvPicPr>
            <a:picLocks noChangeAspect="1"/>
          </p:cNvPicPr>
          <p:nvPr/>
        </p:nvPicPr>
        <p:blipFill>
          <a:blip r:embed="rId7" cstate="email">
            <a:lum contrast="10000"/>
          </a:blip>
          <a:stretch>
            <a:fillRect/>
          </a:stretch>
        </p:blipFill>
        <p:spPr>
          <a:xfrm>
            <a:off x="2560618" y="4995077"/>
            <a:ext cx="3214710" cy="22324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Рисунок 12" descr="4.jpg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>
            <a:off x="9347298" y="2494747"/>
            <a:ext cx="1346102" cy="10715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Хозяин\Мои документы\Мои рисунки\фон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0693400" cy="7561263"/>
          </a:xfrm>
          <a:prstGeom prst="rect">
            <a:avLst/>
          </a:prstGeom>
          <a:noFill/>
        </p:spPr>
      </p:pic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488916" y="1137425"/>
            <a:ext cx="9660894" cy="642942"/>
          </a:xfrm>
        </p:spPr>
        <p:txBody>
          <a:bodyPr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Уникальная среда кластера - программируемые модульные станки помогают ребенку развивать инженерно-технические навыки.</a:t>
            </a:r>
            <a:endParaRPr lang="ru-RU" sz="2000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60354" y="208731"/>
            <a:ext cx="9918864" cy="936898"/>
          </a:xfrm>
        </p:spPr>
        <p:txBody>
          <a:bodyPr/>
          <a:lstStyle/>
          <a:p>
            <a:pPr algn="ctr"/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«Многополярный кластер – импульс настоящего и будущего» </a:t>
            </a:r>
            <a:r>
              <a:rPr lang="ru-RU" sz="240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/>
          </a:p>
        </p:txBody>
      </p:sp>
      <p:pic>
        <p:nvPicPr>
          <p:cNvPr id="8" name="Рисунок 7" descr="IMG_20190129_133111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346040" y="2280433"/>
            <a:ext cx="2694694" cy="24288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 descr="D:\ФОТО\фото 26.03.12\экскурсия по заводу\_DSC6353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3560" y="4066383"/>
            <a:ext cx="3357586" cy="30003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2" descr="G:\IMG_20190115_143725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989774" y="2066119"/>
            <a:ext cx="3431240" cy="27146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email">
            <a:extLst/>
          </a:blip>
          <a:stretch>
            <a:fillRect/>
          </a:stretch>
        </p:blipFill>
        <p:spPr>
          <a:xfrm>
            <a:off x="6775460" y="4923639"/>
            <a:ext cx="3704808" cy="21808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Рисунок 11" descr="F:\Конкурс ФЦПРО  2019г\МБОУ Митрофановская СОШ электр.отчет\Приложение 05. ФОТО Подготовка помещений для работы Межрегионального центра\6.JPG"/>
          <p:cNvPicPr/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3775064" y="2280433"/>
            <a:ext cx="2428892" cy="16430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Рисунок 12" descr="3.jpg"/>
          <p:cNvPicPr>
            <a:picLocks noChangeAspect="1"/>
          </p:cNvPicPr>
          <p:nvPr/>
        </p:nvPicPr>
        <p:blipFill>
          <a:blip r:embed="rId8" cstate="email"/>
          <a:srcRect/>
          <a:stretch>
            <a:fillRect/>
          </a:stretch>
        </p:blipFill>
        <p:spPr>
          <a:xfrm>
            <a:off x="488916" y="5066515"/>
            <a:ext cx="2491816" cy="20169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Другая 1">
      <a:dk1>
        <a:srgbClr val="3F3F3F"/>
      </a:dk1>
      <a:lt1>
        <a:sysClr val="window" lastClr="FFFFFF"/>
      </a:lt1>
      <a:dk2>
        <a:srgbClr val="44546A"/>
      </a:dk2>
      <a:lt2>
        <a:srgbClr val="3E72C2"/>
      </a:lt2>
      <a:accent1>
        <a:srgbClr val="20497F"/>
      </a:accent1>
      <a:accent2>
        <a:srgbClr val="FE2E3E"/>
      </a:accent2>
      <a:accent3>
        <a:srgbClr val="7FB2F0"/>
      </a:accent3>
      <a:accent4>
        <a:srgbClr val="ADD5F7"/>
      </a:accent4>
      <a:accent5>
        <a:srgbClr val="B6B9BC"/>
      </a:accent5>
      <a:accent6>
        <a:srgbClr val="3E72C2"/>
      </a:accent6>
      <a:hlink>
        <a:srgbClr val="20497F"/>
      </a:hlink>
      <a:folHlink>
        <a:srgbClr val="ADD5F7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1676</TotalTime>
  <Words>461</Words>
  <Application>Microsoft Office PowerPoint</Application>
  <PresentationFormat>Произвольный</PresentationFormat>
  <Paragraphs>53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«Многополярный кластер – импульс настоящего и будущего»  </vt:lpstr>
      <vt:lpstr>«Многополярный кластер – импульс настоящего и будущего»  </vt:lpstr>
      <vt:lpstr>Слайд 4</vt:lpstr>
      <vt:lpstr>«Многополярный кластер – импульс настоящего и будущего»  </vt:lpstr>
      <vt:lpstr>«Многополярный кластер – импульс настоящего и будущего»  </vt:lpstr>
      <vt:lpstr>«Многополярный кластер – импульс настоящего и будущего»  </vt:lpstr>
      <vt:lpstr>«Многополярный кластер – импульс настоящего и будущего»  </vt:lpstr>
      <vt:lpstr>«Многополярный кластер – импульс настоящего и будущего»  </vt:lpstr>
      <vt:lpstr>Главный итог инновационного проекта  «Многополярный  кластер – импульс  настоящего  и будущего»:  эффективность, тиражируемость и устойчивость!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Cris</dc:creator>
  <cp:lastModifiedBy>Владелец</cp:lastModifiedBy>
  <cp:revision>284</cp:revision>
  <dcterms:created xsi:type="dcterms:W3CDTF">2015-12-13T19:38:35Z</dcterms:created>
  <dcterms:modified xsi:type="dcterms:W3CDTF">2019-03-22T15:16:12Z</dcterms:modified>
</cp:coreProperties>
</file>