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358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59" r:id="rId93"/>
    <p:sldId id="349" r:id="rId9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18" Type="http://schemas.openxmlformats.org/officeDocument/2006/relationships/slide" Target="slide26.xml"/><Relationship Id="rId26" Type="http://schemas.openxmlformats.org/officeDocument/2006/relationships/slide" Target="slide29.xml"/><Relationship Id="rId39" Type="http://schemas.openxmlformats.org/officeDocument/2006/relationships/slide" Target="slide33.xml"/><Relationship Id="rId21" Type="http://schemas.openxmlformats.org/officeDocument/2006/relationships/slide" Target="slide23.xml"/><Relationship Id="rId34" Type="http://schemas.openxmlformats.org/officeDocument/2006/relationships/slide" Target="slide38.xml"/><Relationship Id="rId42" Type="http://schemas.openxmlformats.org/officeDocument/2006/relationships/slide" Target="slide41.xml"/><Relationship Id="rId47" Type="http://schemas.openxmlformats.org/officeDocument/2006/relationships/slide" Target="slide53.xml"/><Relationship Id="rId50" Type="http://schemas.openxmlformats.org/officeDocument/2006/relationships/slide" Target="slide50.xml"/><Relationship Id="rId55" Type="http://schemas.openxmlformats.org/officeDocument/2006/relationships/slide" Target="slide56.xml"/><Relationship Id="rId63" Type="http://schemas.openxmlformats.org/officeDocument/2006/relationships/slide" Target="slide65.xml"/><Relationship Id="rId68" Type="http://schemas.openxmlformats.org/officeDocument/2006/relationships/slide" Target="slide71.xml"/><Relationship Id="rId76" Type="http://schemas.openxmlformats.org/officeDocument/2006/relationships/slide" Target="slide80.xml"/><Relationship Id="rId84" Type="http://schemas.openxmlformats.org/officeDocument/2006/relationships/slide" Target="slide83.xml"/><Relationship Id="rId89" Type="http://schemas.openxmlformats.org/officeDocument/2006/relationships/slide" Target="slide92.xml"/><Relationship Id="rId7" Type="http://schemas.openxmlformats.org/officeDocument/2006/relationships/slide" Target="slide9.xml"/><Relationship Id="rId71" Type="http://schemas.openxmlformats.org/officeDocument/2006/relationships/slide" Target="slide72.xml"/><Relationship Id="rId92" Type="http://schemas.openxmlformats.org/officeDocument/2006/relationships/slide" Target="slide89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9" Type="http://schemas.openxmlformats.org/officeDocument/2006/relationships/slide" Target="slide30.xml"/><Relationship Id="rId11" Type="http://schemas.openxmlformats.org/officeDocument/2006/relationships/slide" Target="slide5.xml"/><Relationship Id="rId24" Type="http://schemas.openxmlformats.org/officeDocument/2006/relationships/slide" Target="slide20.xml"/><Relationship Id="rId32" Type="http://schemas.openxmlformats.org/officeDocument/2006/relationships/slide" Target="slide40.xml"/><Relationship Id="rId37" Type="http://schemas.openxmlformats.org/officeDocument/2006/relationships/slide" Target="slide35.xml"/><Relationship Id="rId40" Type="http://schemas.openxmlformats.org/officeDocument/2006/relationships/slide" Target="slide43.xml"/><Relationship Id="rId45" Type="http://schemas.openxmlformats.org/officeDocument/2006/relationships/slide" Target="slide46.xml"/><Relationship Id="rId53" Type="http://schemas.openxmlformats.org/officeDocument/2006/relationships/slide" Target="slide47.xml"/><Relationship Id="rId58" Type="http://schemas.openxmlformats.org/officeDocument/2006/relationships/slide" Target="slide59.xml"/><Relationship Id="rId66" Type="http://schemas.openxmlformats.org/officeDocument/2006/relationships/slide" Target="slide62.xml"/><Relationship Id="rId74" Type="http://schemas.openxmlformats.org/officeDocument/2006/relationships/slide" Target="slide82.xml"/><Relationship Id="rId79" Type="http://schemas.openxmlformats.org/officeDocument/2006/relationships/slide" Target="slide77.xml"/><Relationship Id="rId87" Type="http://schemas.openxmlformats.org/officeDocument/2006/relationships/slide" Target="slide88.xml"/><Relationship Id="rId5" Type="http://schemas.openxmlformats.org/officeDocument/2006/relationships/slide" Target="slide11.xml"/><Relationship Id="rId61" Type="http://schemas.openxmlformats.org/officeDocument/2006/relationships/slide" Target="slide67.xml"/><Relationship Id="rId82" Type="http://schemas.openxmlformats.org/officeDocument/2006/relationships/slide" Target="slide85.xml"/><Relationship Id="rId90" Type="http://schemas.openxmlformats.org/officeDocument/2006/relationships/slide" Target="slide91.xml"/><Relationship Id="rId19" Type="http://schemas.openxmlformats.org/officeDocument/2006/relationships/slide" Target="slide25.xml"/><Relationship Id="rId14" Type="http://schemas.openxmlformats.org/officeDocument/2006/relationships/slide" Target="slide13.xml"/><Relationship Id="rId22" Type="http://schemas.openxmlformats.org/officeDocument/2006/relationships/slide" Target="slide22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7.xml"/><Relationship Id="rId43" Type="http://schemas.openxmlformats.org/officeDocument/2006/relationships/slide" Target="slide44.xml"/><Relationship Id="rId48" Type="http://schemas.openxmlformats.org/officeDocument/2006/relationships/slide" Target="slide52.xml"/><Relationship Id="rId56" Type="http://schemas.openxmlformats.org/officeDocument/2006/relationships/slide" Target="slide55.xml"/><Relationship Id="rId64" Type="http://schemas.openxmlformats.org/officeDocument/2006/relationships/slide" Target="slide64.xml"/><Relationship Id="rId69" Type="http://schemas.openxmlformats.org/officeDocument/2006/relationships/slide" Target="slide70.xml"/><Relationship Id="rId77" Type="http://schemas.openxmlformats.org/officeDocument/2006/relationships/slide" Target="slide79.xml"/><Relationship Id="rId8" Type="http://schemas.openxmlformats.org/officeDocument/2006/relationships/slide" Target="slide8.xml"/><Relationship Id="rId51" Type="http://schemas.openxmlformats.org/officeDocument/2006/relationships/slide" Target="slide49.xml"/><Relationship Id="rId72" Type="http://schemas.openxmlformats.org/officeDocument/2006/relationships/slide" Target="slide73.xml"/><Relationship Id="rId80" Type="http://schemas.openxmlformats.org/officeDocument/2006/relationships/slide" Target="slide76.xml"/><Relationship Id="rId85" Type="http://schemas.openxmlformats.org/officeDocument/2006/relationships/slide" Target="slide86.xml"/><Relationship Id="rId3" Type="http://schemas.openxmlformats.org/officeDocument/2006/relationships/slide" Target="slide4.xml"/><Relationship Id="rId12" Type="http://schemas.openxmlformats.org/officeDocument/2006/relationships/slide" Target="slide15.xml"/><Relationship Id="rId17" Type="http://schemas.openxmlformats.org/officeDocument/2006/relationships/slide" Target="slide18.xml"/><Relationship Id="rId25" Type="http://schemas.openxmlformats.org/officeDocument/2006/relationships/slide" Target="slide19.xml"/><Relationship Id="rId33" Type="http://schemas.openxmlformats.org/officeDocument/2006/relationships/slide" Target="slide39.xml"/><Relationship Id="rId38" Type="http://schemas.openxmlformats.org/officeDocument/2006/relationships/slide" Target="slide34.xml"/><Relationship Id="rId46" Type="http://schemas.openxmlformats.org/officeDocument/2006/relationships/slide" Target="slide54.xml"/><Relationship Id="rId59" Type="http://schemas.openxmlformats.org/officeDocument/2006/relationships/slide" Target="slide60.xml"/><Relationship Id="rId67" Type="http://schemas.openxmlformats.org/officeDocument/2006/relationships/slide" Target="slide61.xml"/><Relationship Id="rId20" Type="http://schemas.openxmlformats.org/officeDocument/2006/relationships/slide" Target="slide24.xml"/><Relationship Id="rId41" Type="http://schemas.openxmlformats.org/officeDocument/2006/relationships/slide" Target="slide42.xml"/><Relationship Id="rId54" Type="http://schemas.openxmlformats.org/officeDocument/2006/relationships/slide" Target="slide57.xml"/><Relationship Id="rId62" Type="http://schemas.openxmlformats.org/officeDocument/2006/relationships/slide" Target="slide66.xml"/><Relationship Id="rId70" Type="http://schemas.openxmlformats.org/officeDocument/2006/relationships/slide" Target="slide69.xml"/><Relationship Id="rId75" Type="http://schemas.openxmlformats.org/officeDocument/2006/relationships/slide" Target="slide81.xml"/><Relationship Id="rId83" Type="http://schemas.openxmlformats.org/officeDocument/2006/relationships/slide" Target="slide84.xml"/><Relationship Id="rId88" Type="http://schemas.openxmlformats.org/officeDocument/2006/relationships/slide" Target="slide93.xml"/><Relationship Id="rId91" Type="http://schemas.openxmlformats.org/officeDocument/2006/relationships/slide" Target="slide9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5" Type="http://schemas.openxmlformats.org/officeDocument/2006/relationships/slide" Target="slide16.xml"/><Relationship Id="rId23" Type="http://schemas.openxmlformats.org/officeDocument/2006/relationships/slide" Target="slide21.xml"/><Relationship Id="rId28" Type="http://schemas.openxmlformats.org/officeDocument/2006/relationships/slide" Target="slide27.xml"/><Relationship Id="rId36" Type="http://schemas.openxmlformats.org/officeDocument/2006/relationships/slide" Target="slide36.xml"/><Relationship Id="rId49" Type="http://schemas.openxmlformats.org/officeDocument/2006/relationships/slide" Target="slide51.xml"/><Relationship Id="rId57" Type="http://schemas.openxmlformats.org/officeDocument/2006/relationships/slide" Target="slide58.xml"/><Relationship Id="rId10" Type="http://schemas.openxmlformats.org/officeDocument/2006/relationships/slide" Target="slide6.xml"/><Relationship Id="rId31" Type="http://schemas.openxmlformats.org/officeDocument/2006/relationships/slide" Target="slide32.xml"/><Relationship Id="rId44" Type="http://schemas.openxmlformats.org/officeDocument/2006/relationships/slide" Target="slide45.xml"/><Relationship Id="rId52" Type="http://schemas.openxmlformats.org/officeDocument/2006/relationships/slide" Target="slide48.xml"/><Relationship Id="rId60" Type="http://schemas.openxmlformats.org/officeDocument/2006/relationships/slide" Target="slide68.xml"/><Relationship Id="rId65" Type="http://schemas.openxmlformats.org/officeDocument/2006/relationships/slide" Target="slide63.xml"/><Relationship Id="rId73" Type="http://schemas.openxmlformats.org/officeDocument/2006/relationships/slide" Target="slide74.xml"/><Relationship Id="rId78" Type="http://schemas.openxmlformats.org/officeDocument/2006/relationships/slide" Target="slide78.xml"/><Relationship Id="rId81" Type="http://schemas.openxmlformats.org/officeDocument/2006/relationships/slide" Target="slide75.xml"/><Relationship Id="rId86" Type="http://schemas.openxmlformats.org/officeDocument/2006/relationships/slide" Target="slide87.xml"/><Relationship Id="rId4" Type="http://schemas.openxmlformats.org/officeDocument/2006/relationships/slide" Target="slide12.xml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wmf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png"/><Relationship Id="rId7" Type="http://schemas.openxmlformats.org/officeDocument/2006/relationships/hyperlink" Target="http://multiki.arjlover.net/ap/cvetik.semicvetik.avi/cvetik.semicvetik.avi.image3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image" Target="../media/image31.jpeg"/><Relationship Id="rId5" Type="http://schemas.openxmlformats.org/officeDocument/2006/relationships/hyperlink" Target="http://s39.radikal.ru/i086/0902/b3/9281be8c2a18.jpg" TargetMode="External"/><Relationship Id="rId4" Type="http://schemas.openxmlformats.org/officeDocument/2006/relationships/image" Target="../media/image30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otoshoping.ucoz.ru/_ld/134/10996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32" y="977800"/>
            <a:ext cx="421484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Литературное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лото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сказкам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русских писателей</a:t>
            </a:r>
            <a:endParaRPr lang="ru-RU" sz="3600" b="1" cap="none" spc="0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142984"/>
            <a:ext cx="7786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Кто это сказал?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Когда же ты снова пришлешь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 нашему ужину Дюжину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Новых и сладких калош?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Крокодил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К.И.Чуковский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“Телефон”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928670"/>
            <a:ext cx="76438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Кто это сказал?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Голубушка, как хороша!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Ну что за шейка, что за глазки!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Рассказывать, так право, сказки!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Лисица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И.А.Крылов 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“Ворона и Лисица”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000108"/>
            <a:ext cx="76438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Кто это сказал?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Кумушка, мне странно это: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Да работала ль ты в лето?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Муравей.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И.А.Крылов 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“Стрекоза и Муравей”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428604"/>
            <a:ext cx="77867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Кто это сказал?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Ветер, ветер, ты могуч,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Ты гоняешь стаи туч,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Аль откажешь мне в ответе?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Не видал ли где на свете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Ты царевны молодой?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Я жених ее...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Королевич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Елисей</a:t>
            </a:r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А.С.Пушкин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“ Сказка о спящей царевне...”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714356"/>
            <a:ext cx="76438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Кто это сказал?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«Нужен мне работник!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Повар, конюх и плотник.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А где найти мне такого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Служителя не слишком дорогого?»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Поп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А.С. Пушкин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«Сказка о попе и работнике его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балде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214554"/>
            <a:ext cx="7358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Мальчик, который жил в джунглях?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Маугли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143116"/>
            <a:ext cx="7286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У кого была самоходная изба?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Баба - Яга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857364"/>
            <a:ext cx="757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Как звали няню брата и сестры, которая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прилетела к ним с восточным ветром? </a:t>
            </a:r>
          </a:p>
          <a:p>
            <a:pPr algn="ctr"/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Мери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Поппинс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857364"/>
            <a:ext cx="7215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Как зовут самого высокого милиционера?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Дядя Степа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143116"/>
            <a:ext cx="75009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Кто написал сказку про мальчика, который ничего не знал?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Носов Н.Н.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214282" y="428604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2" action="ppaction://hlinksldjump"/>
              </a:rPr>
              <a:t>1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57224" y="428604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3" action="ppaction://hlinksldjump"/>
              </a:rPr>
              <a:t>2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000760" y="428604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4" action="ppaction://hlinksldjump"/>
              </a:rPr>
              <a:t>10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357818" y="428604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5" action="ppaction://hlinksldjump"/>
              </a:rPr>
              <a:t>9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714876" y="428604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6" action="ppaction://hlinksldjump"/>
              </a:rPr>
              <a:t>8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071934" y="428604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7" action="ppaction://hlinksldjump"/>
              </a:rPr>
              <a:t>7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428992" y="428604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8" action="ppaction://hlinksldjump"/>
              </a:rPr>
              <a:t>6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786050" y="428604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9" action="ppaction://hlinksldjump"/>
              </a:rPr>
              <a:t>5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143108" y="428604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10" action="ppaction://hlinksldjump"/>
              </a:rPr>
              <a:t>4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500166" y="428604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11" action="ppaction://hlinksldjump"/>
              </a:rPr>
              <a:t>3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9" name="Овал 118"/>
          <p:cNvSpPr/>
          <p:nvPr/>
        </p:nvSpPr>
        <p:spPr>
          <a:xfrm>
            <a:off x="7858148" y="428604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12" action="ppaction://hlinksldjump"/>
              </a:rPr>
              <a:t>13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0" name="Овал 119"/>
          <p:cNvSpPr/>
          <p:nvPr/>
        </p:nvSpPr>
        <p:spPr>
          <a:xfrm>
            <a:off x="7215206" y="428604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13" action="ppaction://hlinksldjump"/>
              </a:rPr>
              <a:t>12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1" name="Овал 120"/>
          <p:cNvSpPr/>
          <p:nvPr/>
        </p:nvSpPr>
        <p:spPr>
          <a:xfrm>
            <a:off x="6572264" y="428604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14" action="ppaction://hlinksldjump"/>
              </a:rPr>
              <a:t>11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2" name="Овал 121"/>
          <p:cNvSpPr/>
          <p:nvPr/>
        </p:nvSpPr>
        <p:spPr>
          <a:xfrm>
            <a:off x="8501090" y="428604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15" action="ppaction://hlinksldjump"/>
              </a:rPr>
              <a:t>14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3" name="Овал 122"/>
          <p:cNvSpPr/>
          <p:nvPr/>
        </p:nvSpPr>
        <p:spPr>
          <a:xfrm>
            <a:off x="214282" y="1245926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16" action="ppaction://hlinksldjump"/>
              </a:rPr>
              <a:t>15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4" name="Овал 123"/>
          <p:cNvSpPr/>
          <p:nvPr/>
        </p:nvSpPr>
        <p:spPr>
          <a:xfrm>
            <a:off x="857224" y="1245926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17" action="ppaction://hlinksldjump"/>
              </a:rPr>
              <a:t>16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5" name="Овал 124"/>
          <p:cNvSpPr/>
          <p:nvPr/>
        </p:nvSpPr>
        <p:spPr>
          <a:xfrm>
            <a:off x="6000760" y="1245926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18" action="ppaction://hlinksldjump"/>
              </a:rPr>
              <a:t>24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6" name="Овал 125"/>
          <p:cNvSpPr/>
          <p:nvPr/>
        </p:nvSpPr>
        <p:spPr>
          <a:xfrm>
            <a:off x="5357818" y="1245926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19" action="ppaction://hlinksldjump"/>
              </a:rPr>
              <a:t>23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7" name="Овал 126"/>
          <p:cNvSpPr/>
          <p:nvPr/>
        </p:nvSpPr>
        <p:spPr>
          <a:xfrm>
            <a:off x="4714876" y="1245926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20" action="ppaction://hlinksldjump"/>
              </a:rPr>
              <a:t>22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8" name="Овал 127"/>
          <p:cNvSpPr/>
          <p:nvPr/>
        </p:nvSpPr>
        <p:spPr>
          <a:xfrm>
            <a:off x="4071934" y="1245926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21" action="ppaction://hlinksldjump"/>
              </a:rPr>
              <a:t>21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9" name="Овал 128"/>
          <p:cNvSpPr/>
          <p:nvPr/>
        </p:nvSpPr>
        <p:spPr>
          <a:xfrm>
            <a:off x="3428992" y="1245926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22" action="ppaction://hlinksldjump"/>
              </a:rPr>
              <a:t>20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0" name="Овал 129"/>
          <p:cNvSpPr/>
          <p:nvPr/>
        </p:nvSpPr>
        <p:spPr>
          <a:xfrm>
            <a:off x="2786050" y="1245926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23" action="ppaction://hlinksldjump"/>
              </a:rPr>
              <a:t>19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1" name="Овал 130"/>
          <p:cNvSpPr/>
          <p:nvPr/>
        </p:nvSpPr>
        <p:spPr>
          <a:xfrm>
            <a:off x="2143108" y="1245926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24" action="ppaction://hlinksldjump"/>
              </a:rPr>
              <a:t>18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2" name="Овал 131"/>
          <p:cNvSpPr/>
          <p:nvPr/>
        </p:nvSpPr>
        <p:spPr>
          <a:xfrm>
            <a:off x="1500166" y="1245926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25" action="ppaction://hlinksldjump"/>
              </a:rPr>
              <a:t>17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3" name="Овал 132"/>
          <p:cNvSpPr/>
          <p:nvPr/>
        </p:nvSpPr>
        <p:spPr>
          <a:xfrm>
            <a:off x="7858148" y="1245926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26" action="ppaction://hlinksldjump"/>
              </a:rPr>
              <a:t>27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4" name="Овал 133"/>
          <p:cNvSpPr/>
          <p:nvPr/>
        </p:nvSpPr>
        <p:spPr>
          <a:xfrm>
            <a:off x="7215206" y="1245926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27" action="ppaction://hlinksldjump"/>
              </a:rPr>
              <a:t>26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5" name="Овал 134"/>
          <p:cNvSpPr/>
          <p:nvPr/>
        </p:nvSpPr>
        <p:spPr>
          <a:xfrm>
            <a:off x="6572264" y="1245926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28" action="ppaction://hlinksldjump"/>
              </a:rPr>
              <a:t>25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6" name="Овал 135"/>
          <p:cNvSpPr/>
          <p:nvPr/>
        </p:nvSpPr>
        <p:spPr>
          <a:xfrm>
            <a:off x="8501090" y="1245926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29" action="ppaction://hlinksldjump"/>
              </a:rPr>
              <a:t>28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7" name="Овал 136"/>
          <p:cNvSpPr/>
          <p:nvPr/>
        </p:nvSpPr>
        <p:spPr>
          <a:xfrm>
            <a:off x="214282" y="2071678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30" action="ppaction://hlinksldjump"/>
              </a:rPr>
              <a:t>29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8" name="Овал 137"/>
          <p:cNvSpPr/>
          <p:nvPr/>
        </p:nvSpPr>
        <p:spPr>
          <a:xfrm>
            <a:off x="857224" y="2071678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31" action="ppaction://hlinksldjump"/>
              </a:rPr>
              <a:t>30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9" name="Овал 138"/>
          <p:cNvSpPr/>
          <p:nvPr/>
        </p:nvSpPr>
        <p:spPr>
          <a:xfrm>
            <a:off x="6000760" y="2071678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32" action="ppaction://hlinksldjump"/>
              </a:rPr>
              <a:t>38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0" name="Овал 139"/>
          <p:cNvSpPr/>
          <p:nvPr/>
        </p:nvSpPr>
        <p:spPr>
          <a:xfrm>
            <a:off x="5357818" y="2071678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33" action="ppaction://hlinksldjump"/>
              </a:rPr>
              <a:t>37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1" name="Овал 140"/>
          <p:cNvSpPr/>
          <p:nvPr/>
        </p:nvSpPr>
        <p:spPr>
          <a:xfrm>
            <a:off x="4714876" y="2071678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34" action="ppaction://hlinksldjump"/>
              </a:rPr>
              <a:t>36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2" name="Овал 141"/>
          <p:cNvSpPr/>
          <p:nvPr/>
        </p:nvSpPr>
        <p:spPr>
          <a:xfrm>
            <a:off x="4071934" y="2071678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35" action="ppaction://hlinksldjump"/>
              </a:rPr>
              <a:t>35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3" name="Овал 142"/>
          <p:cNvSpPr/>
          <p:nvPr/>
        </p:nvSpPr>
        <p:spPr>
          <a:xfrm>
            <a:off x="3428992" y="2071678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36" action="ppaction://hlinksldjump"/>
              </a:rPr>
              <a:t>34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4" name="Овал 143"/>
          <p:cNvSpPr/>
          <p:nvPr/>
        </p:nvSpPr>
        <p:spPr>
          <a:xfrm>
            <a:off x="2786050" y="2071678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37" action="ppaction://hlinksldjump"/>
              </a:rPr>
              <a:t>33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5" name="Овал 144"/>
          <p:cNvSpPr/>
          <p:nvPr/>
        </p:nvSpPr>
        <p:spPr>
          <a:xfrm>
            <a:off x="2143108" y="2071678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38" action="ppaction://hlinksldjump"/>
              </a:rPr>
              <a:t>32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1500166" y="2071678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39" action="ppaction://hlinksldjump"/>
              </a:rPr>
              <a:t>31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7858148" y="2071678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40" action="ppaction://hlinksldjump"/>
              </a:rPr>
              <a:t>41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8" name="Овал 147"/>
          <p:cNvSpPr/>
          <p:nvPr/>
        </p:nvSpPr>
        <p:spPr>
          <a:xfrm>
            <a:off x="7215206" y="2071678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41" action="ppaction://hlinksldjump"/>
              </a:rPr>
              <a:t>40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6572264" y="2071678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42" action="ppaction://hlinksldjump"/>
              </a:rPr>
              <a:t>39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0" name="Овал 149"/>
          <p:cNvSpPr/>
          <p:nvPr/>
        </p:nvSpPr>
        <p:spPr>
          <a:xfrm>
            <a:off x="8501090" y="2071678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43" action="ppaction://hlinksldjump"/>
              </a:rPr>
              <a:t>42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214282" y="2928934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44" action="ppaction://hlinksldjump"/>
              </a:rPr>
              <a:t>43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2" name="Овал 151"/>
          <p:cNvSpPr/>
          <p:nvPr/>
        </p:nvSpPr>
        <p:spPr>
          <a:xfrm>
            <a:off x="857224" y="2928934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45" action="ppaction://hlinksldjump"/>
              </a:rPr>
              <a:t>44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3" name="Овал 152"/>
          <p:cNvSpPr/>
          <p:nvPr/>
        </p:nvSpPr>
        <p:spPr>
          <a:xfrm>
            <a:off x="6000760" y="2928934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46" action="ppaction://hlinksldjump"/>
              </a:rPr>
              <a:t>52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4" name="Овал 153"/>
          <p:cNvSpPr/>
          <p:nvPr/>
        </p:nvSpPr>
        <p:spPr>
          <a:xfrm>
            <a:off x="5357818" y="2928934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47" action="ppaction://hlinksldjump"/>
              </a:rPr>
              <a:t>51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5" name="Овал 154"/>
          <p:cNvSpPr/>
          <p:nvPr/>
        </p:nvSpPr>
        <p:spPr>
          <a:xfrm>
            <a:off x="4714876" y="2928934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48" action="ppaction://hlinksldjump"/>
              </a:rPr>
              <a:t>50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6" name="Овал 155"/>
          <p:cNvSpPr/>
          <p:nvPr/>
        </p:nvSpPr>
        <p:spPr>
          <a:xfrm>
            <a:off x="4071934" y="2928934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49" action="ppaction://hlinksldjump"/>
              </a:rPr>
              <a:t>49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7" name="Овал 156"/>
          <p:cNvSpPr/>
          <p:nvPr/>
        </p:nvSpPr>
        <p:spPr>
          <a:xfrm>
            <a:off x="3428992" y="2928934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50" action="ppaction://hlinksldjump"/>
              </a:rPr>
              <a:t>48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8" name="Овал 157"/>
          <p:cNvSpPr/>
          <p:nvPr/>
        </p:nvSpPr>
        <p:spPr>
          <a:xfrm>
            <a:off x="2786050" y="2928934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51" action="ppaction://hlinksldjump"/>
              </a:rPr>
              <a:t>47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9" name="Овал 158"/>
          <p:cNvSpPr/>
          <p:nvPr/>
        </p:nvSpPr>
        <p:spPr>
          <a:xfrm>
            <a:off x="2143108" y="2928934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52" action="ppaction://hlinksldjump"/>
              </a:rPr>
              <a:t>46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0" name="Овал 159"/>
          <p:cNvSpPr/>
          <p:nvPr/>
        </p:nvSpPr>
        <p:spPr>
          <a:xfrm>
            <a:off x="1500166" y="2928934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53" action="ppaction://hlinksldjump"/>
              </a:rPr>
              <a:t>45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1" name="Овал 160"/>
          <p:cNvSpPr/>
          <p:nvPr/>
        </p:nvSpPr>
        <p:spPr>
          <a:xfrm>
            <a:off x="7858148" y="2928934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54" action="ppaction://hlinksldjump"/>
              </a:rPr>
              <a:t>55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2" name="Овал 161"/>
          <p:cNvSpPr/>
          <p:nvPr/>
        </p:nvSpPr>
        <p:spPr>
          <a:xfrm>
            <a:off x="7215206" y="2928934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55" action="ppaction://hlinksldjump"/>
              </a:rPr>
              <a:t>54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3" name="Овал 162"/>
          <p:cNvSpPr/>
          <p:nvPr/>
        </p:nvSpPr>
        <p:spPr>
          <a:xfrm>
            <a:off x="6572264" y="2928934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56" action="ppaction://hlinksldjump"/>
              </a:rPr>
              <a:t>53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4" name="Овал 163"/>
          <p:cNvSpPr/>
          <p:nvPr/>
        </p:nvSpPr>
        <p:spPr>
          <a:xfrm>
            <a:off x="8501090" y="2928934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57" action="ppaction://hlinksldjump"/>
              </a:rPr>
              <a:t>56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5" name="Овал 164"/>
          <p:cNvSpPr/>
          <p:nvPr/>
        </p:nvSpPr>
        <p:spPr>
          <a:xfrm>
            <a:off x="214282" y="3786190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58" action="ppaction://hlinksldjump"/>
              </a:rPr>
              <a:t>57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6" name="Овал 165"/>
          <p:cNvSpPr/>
          <p:nvPr/>
        </p:nvSpPr>
        <p:spPr>
          <a:xfrm>
            <a:off x="857224" y="3786190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59" action="ppaction://hlinksldjump"/>
              </a:rPr>
              <a:t>58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7" name="Овал 166"/>
          <p:cNvSpPr/>
          <p:nvPr/>
        </p:nvSpPr>
        <p:spPr>
          <a:xfrm>
            <a:off x="6000760" y="3786190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60" action="ppaction://hlinksldjump"/>
              </a:rPr>
              <a:t>66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8" name="Овал 167"/>
          <p:cNvSpPr/>
          <p:nvPr/>
        </p:nvSpPr>
        <p:spPr>
          <a:xfrm>
            <a:off x="5357818" y="3786190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61" action="ppaction://hlinksldjump"/>
              </a:rPr>
              <a:t>65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9" name="Овал 168"/>
          <p:cNvSpPr/>
          <p:nvPr/>
        </p:nvSpPr>
        <p:spPr>
          <a:xfrm>
            <a:off x="4714876" y="3786190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62" action="ppaction://hlinksldjump"/>
              </a:rPr>
              <a:t>64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0" name="Овал 169"/>
          <p:cNvSpPr/>
          <p:nvPr/>
        </p:nvSpPr>
        <p:spPr>
          <a:xfrm>
            <a:off x="4071934" y="3786190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63" action="ppaction://hlinksldjump"/>
              </a:rPr>
              <a:t>63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1" name="Овал 170"/>
          <p:cNvSpPr/>
          <p:nvPr/>
        </p:nvSpPr>
        <p:spPr>
          <a:xfrm>
            <a:off x="3428992" y="3786190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64" action="ppaction://hlinksldjump"/>
              </a:rPr>
              <a:t>62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2" name="Овал 171"/>
          <p:cNvSpPr/>
          <p:nvPr/>
        </p:nvSpPr>
        <p:spPr>
          <a:xfrm>
            <a:off x="2786050" y="3786190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65" action="ppaction://hlinksldjump"/>
              </a:rPr>
              <a:t>61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3" name="Овал 172"/>
          <p:cNvSpPr/>
          <p:nvPr/>
        </p:nvSpPr>
        <p:spPr>
          <a:xfrm>
            <a:off x="2143108" y="3786190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66" action="ppaction://hlinksldjump"/>
              </a:rPr>
              <a:t>60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4" name="Овал 173"/>
          <p:cNvSpPr/>
          <p:nvPr/>
        </p:nvSpPr>
        <p:spPr>
          <a:xfrm>
            <a:off x="1500166" y="3786190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67" action="ppaction://hlinksldjump"/>
              </a:rPr>
              <a:t>59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5" name="Овал 174"/>
          <p:cNvSpPr/>
          <p:nvPr/>
        </p:nvSpPr>
        <p:spPr>
          <a:xfrm>
            <a:off x="7858148" y="3786190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68" action="ppaction://hlinksldjump"/>
              </a:rPr>
              <a:t>69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6" name="Овал 175"/>
          <p:cNvSpPr/>
          <p:nvPr/>
        </p:nvSpPr>
        <p:spPr>
          <a:xfrm>
            <a:off x="7215206" y="3786190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69" action="ppaction://hlinksldjump"/>
              </a:rPr>
              <a:t>68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7" name="Овал 176"/>
          <p:cNvSpPr/>
          <p:nvPr/>
        </p:nvSpPr>
        <p:spPr>
          <a:xfrm>
            <a:off x="6572264" y="3786190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70" action="ppaction://hlinksldjump"/>
              </a:rPr>
              <a:t>67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8" name="Овал 177"/>
          <p:cNvSpPr/>
          <p:nvPr/>
        </p:nvSpPr>
        <p:spPr>
          <a:xfrm>
            <a:off x="8501090" y="3786190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71" action="ppaction://hlinksldjump"/>
              </a:rPr>
              <a:t>70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9" name="Овал 178"/>
          <p:cNvSpPr/>
          <p:nvPr/>
        </p:nvSpPr>
        <p:spPr>
          <a:xfrm>
            <a:off x="214282" y="4643446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72" action="ppaction://hlinksldjump"/>
              </a:rPr>
              <a:t>71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0" name="Овал 179"/>
          <p:cNvSpPr/>
          <p:nvPr/>
        </p:nvSpPr>
        <p:spPr>
          <a:xfrm>
            <a:off x="857224" y="4643446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73" action="ppaction://hlinksldjump"/>
              </a:rPr>
              <a:t>72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1" name="Овал 180"/>
          <p:cNvSpPr/>
          <p:nvPr/>
        </p:nvSpPr>
        <p:spPr>
          <a:xfrm>
            <a:off x="6000760" y="4643446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74" action="ppaction://hlinksldjump"/>
              </a:rPr>
              <a:t>80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2" name="Овал 181"/>
          <p:cNvSpPr/>
          <p:nvPr/>
        </p:nvSpPr>
        <p:spPr>
          <a:xfrm>
            <a:off x="5357818" y="4643446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75" action="ppaction://hlinksldjump"/>
              </a:rPr>
              <a:t>79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3" name="Овал 182"/>
          <p:cNvSpPr/>
          <p:nvPr/>
        </p:nvSpPr>
        <p:spPr>
          <a:xfrm>
            <a:off x="4714876" y="4643446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76" action="ppaction://hlinksldjump"/>
              </a:rPr>
              <a:t>78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4" name="Овал 183"/>
          <p:cNvSpPr/>
          <p:nvPr/>
        </p:nvSpPr>
        <p:spPr>
          <a:xfrm>
            <a:off x="4071934" y="4643446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77" action="ppaction://hlinksldjump"/>
              </a:rPr>
              <a:t>77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5" name="Овал 184"/>
          <p:cNvSpPr/>
          <p:nvPr/>
        </p:nvSpPr>
        <p:spPr>
          <a:xfrm>
            <a:off x="3428992" y="4643446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78" action="ppaction://hlinksldjump"/>
              </a:rPr>
              <a:t>76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6" name="Овал 185"/>
          <p:cNvSpPr/>
          <p:nvPr/>
        </p:nvSpPr>
        <p:spPr>
          <a:xfrm>
            <a:off x="2786050" y="4643446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79" action="ppaction://hlinksldjump"/>
              </a:rPr>
              <a:t>75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7" name="Овал 186"/>
          <p:cNvSpPr/>
          <p:nvPr/>
        </p:nvSpPr>
        <p:spPr>
          <a:xfrm>
            <a:off x="2143108" y="4643446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80" action="ppaction://hlinksldjump"/>
              </a:rPr>
              <a:t>74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8" name="Овал 187"/>
          <p:cNvSpPr/>
          <p:nvPr/>
        </p:nvSpPr>
        <p:spPr>
          <a:xfrm>
            <a:off x="1500166" y="4643446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81" action="ppaction://hlinksldjump"/>
              </a:rPr>
              <a:t>73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9" name="Овал 188"/>
          <p:cNvSpPr/>
          <p:nvPr/>
        </p:nvSpPr>
        <p:spPr>
          <a:xfrm>
            <a:off x="7858148" y="4643446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82" action="ppaction://hlinksldjump"/>
              </a:rPr>
              <a:t>83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0" name="Овал 189"/>
          <p:cNvSpPr/>
          <p:nvPr/>
        </p:nvSpPr>
        <p:spPr>
          <a:xfrm>
            <a:off x="7215206" y="4643446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83" action="ppaction://hlinksldjump"/>
              </a:rPr>
              <a:t>82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1" name="Овал 190"/>
          <p:cNvSpPr/>
          <p:nvPr/>
        </p:nvSpPr>
        <p:spPr>
          <a:xfrm>
            <a:off x="6572264" y="4643446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84" action="ppaction://hlinksldjump"/>
              </a:rPr>
              <a:t>81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2" name="Овал 191"/>
          <p:cNvSpPr/>
          <p:nvPr/>
        </p:nvSpPr>
        <p:spPr>
          <a:xfrm>
            <a:off x="8501090" y="4643446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85" action="ppaction://hlinksldjump"/>
              </a:rPr>
              <a:t>84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3" name="Овал 192"/>
          <p:cNvSpPr/>
          <p:nvPr/>
        </p:nvSpPr>
        <p:spPr>
          <a:xfrm>
            <a:off x="4644008" y="5877272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86" action="ppaction://hlinksldjump"/>
              </a:rPr>
              <a:t>85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4" name="Овал 193"/>
          <p:cNvSpPr/>
          <p:nvPr/>
        </p:nvSpPr>
        <p:spPr>
          <a:xfrm>
            <a:off x="857224" y="5500702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87" action="ppaction://hlinksldjump"/>
              </a:rPr>
              <a:t>86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8" name="Овал 197">
            <a:hlinkClick r:id="rId88" action="ppaction://hlinksldjump"/>
          </p:cNvPr>
          <p:cNvSpPr/>
          <p:nvPr/>
        </p:nvSpPr>
        <p:spPr>
          <a:xfrm>
            <a:off x="8072462" y="5929330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urier New"/>
                <a:cs typeface="Courier New"/>
                <a:hlinkClick r:id="rId88" action="ppaction://hlinksldjump"/>
              </a:rPr>
              <a:t>☺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99" name="Овал 198"/>
          <p:cNvSpPr/>
          <p:nvPr/>
        </p:nvSpPr>
        <p:spPr>
          <a:xfrm>
            <a:off x="3428992" y="5500702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89" action="ppaction://hlinksldjump"/>
              </a:rPr>
              <a:t>90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0" name="Овал 199"/>
          <p:cNvSpPr/>
          <p:nvPr/>
        </p:nvSpPr>
        <p:spPr>
          <a:xfrm>
            <a:off x="2786050" y="5500702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90" action="ppaction://hlinksldjump"/>
              </a:rPr>
              <a:t>89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1" name="Овал 200"/>
          <p:cNvSpPr/>
          <p:nvPr/>
        </p:nvSpPr>
        <p:spPr>
          <a:xfrm>
            <a:off x="2143108" y="5500702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91" action="ppaction://hlinksldjump"/>
              </a:rPr>
              <a:t>88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2" name="Овал 201"/>
          <p:cNvSpPr/>
          <p:nvPr/>
        </p:nvSpPr>
        <p:spPr>
          <a:xfrm>
            <a:off x="1500166" y="5500702"/>
            <a:ext cx="540000" cy="5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hlinkClick r:id="rId92" action="ppaction://hlinksldjump"/>
              </a:rPr>
              <a:t>87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928802"/>
            <a:ext cx="7429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Назовите имя любимой собаки доктора Айболита.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Авва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214422"/>
            <a:ext cx="72866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Вспомните имя кота, который внес немаловажный вклад в развитие 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фермерского хозяйства в нашей стране?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Кот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Матроскин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785926"/>
            <a:ext cx="7429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Как называется большой лошадиный коллектив?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Табун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500174"/>
            <a:ext cx="72152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По воле какой дочки отцу пришлось достать Аленький цветочек?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Настенька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428736"/>
            <a:ext cx="7358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 какой сказке все главные герои –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овощи и фрукты?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Чипполино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000108"/>
            <a:ext cx="6858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Отгадай сказочного </a:t>
            </a:r>
            <a:r>
              <a:rPr lang="ru-RU" sz="2800" b="1" dirty="0" smtClean="0">
                <a:solidFill>
                  <a:schemeClr val="tx2"/>
                </a:solidFill>
              </a:rPr>
              <a:t>героя:</a:t>
            </a:r>
            <a:endParaRPr lang="ru-RU" sz="2800" b="1" dirty="0" smtClean="0">
              <a:solidFill>
                <a:schemeClr val="tx2"/>
              </a:solidFill>
            </a:endParaRP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Этот лгунишка очень помог своему хозяину, придумав ему новое имя?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Кот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сапогах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000108"/>
            <a:ext cx="72152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Отгадай сказочного </a:t>
            </a:r>
            <a:r>
              <a:rPr lang="ru-RU" sz="2800" b="1" dirty="0" smtClean="0">
                <a:solidFill>
                  <a:schemeClr val="tx2"/>
                </a:solidFill>
              </a:rPr>
              <a:t>героя:</a:t>
            </a:r>
            <a:endParaRPr lang="ru-RU" sz="2800" b="1" dirty="0" smtClean="0">
              <a:solidFill>
                <a:schemeClr val="tx2"/>
              </a:solidFill>
            </a:endParaRP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Этот хитрый обманщик мог изменить свой голос?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Волк 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000108"/>
            <a:ext cx="72866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Отгадай сказочного героя!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Эта проказница оставила стариков без обеда, а друга без хвоста?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Лиса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«Волк и лиса»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928802"/>
            <a:ext cx="7429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 какой сказке говорится о концерте одного оригинального музыкального коллектива,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напугавшего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целую шайку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разбойников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Бременские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музыканты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428736"/>
            <a:ext cx="75724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 какой сказке говорится о совершенно 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неизвестном современной медицине способе появления на свет – из ячменного зерна?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Дюймовочка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828680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Угадайте героя сказки: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797050">
              <a:tabLst>
                <a:tab pos="2506663" algn="l"/>
              </a:tabLst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Возле леса на опушке</a:t>
            </a:r>
          </a:p>
          <a:p>
            <a:pPr marL="1797050">
              <a:tabLst>
                <a:tab pos="2506663" algn="l"/>
              </a:tabLst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Трое их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живѐт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 избушке</a:t>
            </a:r>
          </a:p>
          <a:p>
            <a:pPr marL="1797050">
              <a:tabLst>
                <a:tab pos="2506663" algn="l"/>
              </a:tabLst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Там три стула, три игрушки</a:t>
            </a:r>
          </a:p>
          <a:p>
            <a:pPr marL="1797050">
              <a:tabLst>
                <a:tab pos="2506663" algn="l"/>
              </a:tabLst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Три кровати, три подушки</a:t>
            </a:r>
          </a:p>
          <a:p>
            <a:pPr marL="1797050">
              <a:tabLst>
                <a:tab pos="2506663" algn="l"/>
              </a:tabLst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Угадайте без подсказки,</a:t>
            </a:r>
          </a:p>
          <a:p>
            <a:pPr marL="1797050">
              <a:tabLst>
                <a:tab pos="2506663" algn="l"/>
              </a:tabLst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Кто герои этой сказки? 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Три медведя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428736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 какой сказке говорится о весьма плодотворном методе тестирования 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 целью выявления принадлежности к королевской фамилии?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«Принцесса на горошине»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285860"/>
            <a:ext cx="73581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 какой сказке содержится рецепт приготовления диковинного, 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неповторимого по своим вкусовым качествам блюда из столярного 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инструмента?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«Каша из топора»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214422"/>
            <a:ext cx="74295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 какой сказке говорится про то, как заяц стал бездомным, а рыжая плутовка завладела всей заячьей недвижимостью и 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лишь вмешательство третьего лица помогло восстановить справедливость?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«Заячья избушка»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142984"/>
            <a:ext cx="74295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 какой сказке говорится об опасностях, которым подвергаются несовершеннолетние граждане, отправляющиеся без сопровождения родителей в гости к своим бабушкам?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«Красная шапочка»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6372225" y="188913"/>
            <a:ext cx="2447925" cy="1081087"/>
          </a:xfrm>
          <a:prstGeom prst="cloudCallout">
            <a:avLst>
              <a:gd name="adj1" fmla="val 18157"/>
              <a:gd name="adj2" fmla="val 28412"/>
            </a:avLst>
          </a:prstGeom>
          <a:solidFill>
            <a:srgbClr val="00B0F0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3924300" y="1268413"/>
            <a:ext cx="1873250" cy="936625"/>
          </a:xfrm>
          <a:prstGeom prst="cloudCallout">
            <a:avLst>
              <a:gd name="adj1" fmla="val 25509"/>
              <a:gd name="adj2" fmla="val 34574"/>
            </a:avLst>
          </a:prstGeom>
          <a:solidFill>
            <a:srgbClr val="00B0F0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539750" y="476250"/>
            <a:ext cx="2447925" cy="1081088"/>
          </a:xfrm>
          <a:prstGeom prst="cloudCallout">
            <a:avLst>
              <a:gd name="adj1" fmla="val 18157"/>
              <a:gd name="adj2" fmla="val 28412"/>
            </a:avLst>
          </a:prstGeom>
          <a:solidFill>
            <a:srgbClr val="00B0F0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77829" name="Picture 5" descr="j03985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636838"/>
            <a:ext cx="201612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30c5bf45d70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60089"/>
          <a:stretch>
            <a:fillRect/>
          </a:stretch>
        </p:blipFill>
        <p:spPr bwMode="auto">
          <a:xfrm>
            <a:off x="0" y="5157788"/>
            <a:ext cx="91440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7" descr="2137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222" r="46965"/>
          <a:stretch>
            <a:fillRect/>
          </a:stretch>
        </p:blipFill>
        <p:spPr bwMode="auto">
          <a:xfrm>
            <a:off x="250825" y="4652963"/>
            <a:ext cx="16922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2" name="Picture 8" descr="2137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965" t="30222"/>
          <a:stretch>
            <a:fillRect/>
          </a:stretch>
        </p:blipFill>
        <p:spPr bwMode="auto">
          <a:xfrm>
            <a:off x="3708400" y="4076700"/>
            <a:ext cx="17272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3" name="Picture 9" descr="2137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222" r="46965"/>
          <a:stretch>
            <a:fillRect/>
          </a:stretch>
        </p:blipFill>
        <p:spPr bwMode="auto">
          <a:xfrm>
            <a:off x="3059113" y="3933825"/>
            <a:ext cx="16922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4" name="Picture 10" descr="2137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965" t="30222"/>
          <a:stretch>
            <a:fillRect/>
          </a:stretch>
        </p:blipFill>
        <p:spPr bwMode="auto">
          <a:xfrm>
            <a:off x="5364163" y="4005263"/>
            <a:ext cx="1655762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5" name="Picture 11" descr="2137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278" r="68335"/>
          <a:stretch>
            <a:fillRect/>
          </a:stretch>
        </p:blipFill>
        <p:spPr bwMode="auto">
          <a:xfrm>
            <a:off x="3419475" y="4149725"/>
            <a:ext cx="865188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6" name="Picture 12" descr="Bee0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275" y="4149725"/>
            <a:ext cx="64928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7" name="Picture 13" descr="Bee0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77243">
            <a:off x="3203575" y="2708275"/>
            <a:ext cx="6477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8" name="Picture 14" descr="87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5013325"/>
            <a:ext cx="6492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9" name="Picture 15" descr="Bee0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82442" flipH="1">
            <a:off x="5867400" y="2924175"/>
            <a:ext cx="6477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0" name="01 -293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винни пух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78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49 -0.00023 L 0.72656 -0.00023 L 0.72656 -0.41828 L 0.04149 -0.41828 L 0.04149 -0.00023 Z " pathEditMode="relative" rAng="0" ptsTypes="FFFFF">
                                      <p:cBhvr>
                                        <p:cTn id="8" dur="3000" spd="-100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4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6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16927 0.07361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9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7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9" dur="2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C -0.02865 0.12708 0.02552 0.26157 0.12135 0.30046 C 0.21736 0.33958 0.31875 0.26875 0.34809 0.14097 C 0.37708 0.01458 0.32257 -0.12107 0.22708 -0.15995 C 0.13125 -0.19908 0.02916 -0.12708 1.94444E-6 1.11111E-6 Z " pathEditMode="relative" rAng="-4378185" ptsTypes="fffff">
                                      <p:cBhvr>
                                        <p:cTn id="81" dur="2000" spd="-100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8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9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9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10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8" dur="2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40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857224" y="1857364"/>
            <a:ext cx="728667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cs typeface="Times New Roman" pitchFamily="18" charset="0"/>
              </a:rPr>
              <a:t>Красна девица грустна,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cs typeface="Arial" pitchFamily="34" charset="0"/>
              </a:rPr>
              <a:t>  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cs typeface="Times New Roman" pitchFamily="18" charset="0"/>
              </a:rPr>
              <a:t>Ей не нравится весна.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cs typeface="Times New Roman" pitchFamily="18" charset="0"/>
              </a:rPr>
              <a:t>Ей на солнце тяжко,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cs typeface="Times New Roman" pitchFamily="18" charset="0"/>
              </a:rPr>
              <a:t>Слезы льет бедняжка.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cs typeface="Times New Roman" pitchFamily="18" charset="0"/>
              </a:rPr>
              <a:t>Снегурочка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69634" name="AutoShape 2" descr="https://lh6.googleusercontent.com/WQCmAaLDokcoLl-jFbc_yDKmDMn_Bp7FRRMkvjd1zPJsozc1YdwgqTsx3ZwTCwzGlzWDGpKpM1cr5LOck2RGBRuA06Y15dAP-ni4ZyAQSS9hzPzXtdtuKRlzHDb48zz3AU1xks25LWK5Tjpi"/>
          <p:cNvSpPr>
            <a:spLocks noChangeAspect="1" noChangeArrowheads="1"/>
          </p:cNvSpPr>
          <p:nvPr/>
        </p:nvSpPr>
        <p:spPr bwMode="auto">
          <a:xfrm>
            <a:off x="1676400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9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785926"/>
            <a:ext cx="72152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У отца был мальчик странный,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Необычный, деревянный.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Но любил папаша сына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Шалунишку…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Буратино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428736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Конёк дивный был у Вани,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На спине с двумя горбами.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Помогал добыть Жар-птицу,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Деву в царскую светлицу.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Горбунок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785926"/>
            <a:ext cx="72866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Кто посеял деньги, думая, что вырастит денежное дерево и останется только снимать урожай?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Буратино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143116"/>
            <a:ext cx="7358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Как звали корову кота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Матроскина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Мурка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42918"/>
            <a:ext cx="800105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Угадайте героя сказки:</a:t>
            </a:r>
          </a:p>
          <a:p>
            <a:endParaRPr lang="ru-RU" sz="3200" b="1" dirty="0" smtClean="0">
              <a:solidFill>
                <a:schemeClr val="tx2"/>
              </a:solidFill>
            </a:endParaRPr>
          </a:p>
          <a:p>
            <a:pPr marL="179705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Скорей бы близился вечер</a:t>
            </a:r>
          </a:p>
          <a:p>
            <a:pPr marL="179705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И час долгожданный настал,</a:t>
            </a:r>
          </a:p>
          <a:p>
            <a:pPr marL="179705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Чтоб мне в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золочѐнной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карете</a:t>
            </a:r>
          </a:p>
          <a:p>
            <a:pPr marL="179705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Поехать на сказочный бал.</a:t>
            </a:r>
          </a:p>
          <a:p>
            <a:pPr marL="179705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Никто во дворе не узнает,</a:t>
            </a:r>
          </a:p>
          <a:p>
            <a:pPr marL="179705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Откуда я и как зовусь,</a:t>
            </a:r>
          </a:p>
          <a:p>
            <a:pPr marL="179705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Но только лишь полночь настанет,</a:t>
            </a:r>
          </a:p>
          <a:p>
            <a:pPr marL="179705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 себе на чердак я вернусь. </a:t>
            </a:r>
          </a:p>
          <a:p>
            <a:pPr algn="ctr"/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Золушка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357430"/>
            <a:ext cx="7358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Как звали джинна, которого освободил из бутылки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Волька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Хоттабыч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928802"/>
            <a:ext cx="71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Как звали невесту Пьеро?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Мальвина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000240"/>
            <a:ext cx="72866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Как звали игрушку с очень смешным именем, которая упала со стола?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Чебурашка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714488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Голос няньки слишком тонок,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Скучен, страшен, слишком громок.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Так капризничал спросонок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Глупый маленький …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Мышонок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285860"/>
            <a:ext cx="75009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О ком эти стихи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Долго царь был неутешен,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Но как быть? И он был грешен;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Год прошел, как сон пустой,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Царь женился на другой.                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О царе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«Сказка о мёртвой царевне…»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571480"/>
            <a:ext cx="80010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О ком эти стихи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Смолоду был грозен он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И соседям то и дело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Наносил обиды смело,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Но под старость захотел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Отдохнуть от ратных дел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И покой себе устроить;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Тут соседи беспокоить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Стали старого царя,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Страшный вред ему творя.                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О  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Додоне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000108"/>
            <a:ext cx="714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О ком эти стихи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Помолясь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усердно Богу,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Отправляется в дорогу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За красавицей душой,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За невестой молодой.                      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об  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Елисее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500042"/>
            <a:ext cx="74295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О ком эти стихи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Как услышал царь-отец,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Что донес ему гонец,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 гневе начал он чудесить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И гонца хотел повесить;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Но, смягчившись на сей раз,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Дал гонцу такой приказ: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«Ждать царёва возвращенья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Для законного решенья».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о царе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Салтане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142984"/>
            <a:ext cx="7429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О ком эти стихи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Князь царевну обнимает,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 белой груди прижимает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И ведет её скорей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 милой матушке своей.                      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о  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Гвидоне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27088" y="2286000"/>
            <a:ext cx="73882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звали главного героя рассказов В.Драгунского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algn="l">
              <a:defRPr/>
            </a:pPr>
            <a:endParaRPr lang="ru-RU" sz="28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Денис Кораблев</a:t>
            </a:r>
            <a:endParaRPr lang="ru-RU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928670"/>
            <a:ext cx="78581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Угадайте героя сказки:</a:t>
            </a:r>
          </a:p>
          <a:p>
            <a:pPr marL="1608138"/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608138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Лечит маленьких детей,</a:t>
            </a:r>
          </a:p>
          <a:p>
            <a:pPr marL="1608138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Лечит птичек и зверей</a:t>
            </a:r>
          </a:p>
          <a:p>
            <a:pPr marL="1608138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Сквозь очки на них глядит</a:t>
            </a:r>
          </a:p>
          <a:p>
            <a:pPr marL="1608138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Добрый Доктор …</a:t>
            </a:r>
          </a:p>
          <a:p>
            <a:pPr marL="1608138"/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608138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Айболит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785786" y="2071678"/>
            <a:ext cx="77153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Кто был прототипом Дениса Кораблева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algn="l">
              <a:defRPr/>
            </a:pPr>
            <a:endParaRPr lang="ru-RU" sz="28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сын писателя</a:t>
            </a:r>
          </a:p>
          <a:p>
            <a:pPr algn="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Денис Драгунский</a:t>
            </a:r>
            <a:endParaRPr lang="ru-RU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5786" y="1571612"/>
            <a:ext cx="76327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«Ты почему это завела моду без хлеба есть? Вот ещё новости! Ты погляди на себя в зеркало, на кого ты похожа? Вылитый Кощей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!...»</a:t>
            </a:r>
          </a:p>
          <a:p>
            <a:pPr algn="l">
              <a:defRPr/>
            </a:pPr>
            <a:endParaRPr lang="ru-RU" sz="28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«Бы»</a:t>
            </a:r>
            <a:endParaRPr lang="ru-RU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5288" y="692150"/>
            <a:ext cx="5978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 какого рассказа эти строчки?</a:t>
            </a:r>
          </a:p>
        </p:txBody>
      </p:sp>
      <p:pic>
        <p:nvPicPr>
          <p:cNvPr id="7" name="Picture 7" descr="б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071942"/>
            <a:ext cx="4202113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27088" y="908050"/>
            <a:ext cx="73882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Какая буква была заколдована в одном из рассказов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algn="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«Ш»</a:t>
            </a:r>
            <a:endParaRPr lang="ru-RU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5" descr="шиш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349500"/>
            <a:ext cx="40846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28596" y="1071546"/>
            <a:ext cx="83264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Какую премию выиграл Дениска, когда выпил целую бутылку лимонада?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293784" y="2152634"/>
            <a:ext cx="718305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  <a:defRPr/>
            </a:pPr>
            <a:r>
              <a:rPr lang="ru-RU" sz="2800" b="1">
                <a:solidFill>
                  <a:schemeClr val="bg2">
                    <a:lumMod val="50000"/>
                  </a:schemeClr>
                </a:solidFill>
              </a:rPr>
              <a:t> Книга</a:t>
            </a:r>
          </a:p>
          <a:p>
            <a:pPr algn="l">
              <a:buFontTx/>
              <a:buChar char="•"/>
              <a:defRPr/>
            </a:pPr>
            <a:r>
              <a:rPr lang="ru-RU" sz="2800" b="1">
                <a:solidFill>
                  <a:schemeClr val="bg2">
                    <a:lumMod val="50000"/>
                  </a:schemeClr>
                </a:solidFill>
              </a:rPr>
              <a:t> Шоколадка</a:t>
            </a:r>
          </a:p>
          <a:p>
            <a:pPr algn="l">
              <a:buFontTx/>
              <a:buChar char="•"/>
              <a:defRPr/>
            </a:pPr>
            <a:r>
              <a:rPr lang="ru-RU" sz="2800" b="1">
                <a:solidFill>
                  <a:schemeClr val="bg2">
                    <a:lumMod val="50000"/>
                  </a:schemeClr>
                </a:solidFill>
              </a:rPr>
              <a:t> Годовая подписка на журнал «Мурзилка»</a:t>
            </a:r>
          </a:p>
          <a:p>
            <a:pPr algn="l">
              <a:buFontTx/>
              <a:buChar char="•"/>
              <a:defRPr/>
            </a:pPr>
            <a:r>
              <a:rPr lang="ru-RU" sz="2800" b="1">
                <a:solidFill>
                  <a:schemeClr val="bg2">
                    <a:lumMod val="50000"/>
                  </a:schemeClr>
                </a:solidFill>
              </a:rPr>
              <a:t> Набор карандашей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786182" y="4286256"/>
            <a:ext cx="48677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Годовая подписка на журнал</a:t>
            </a:r>
          </a:p>
          <a:p>
            <a:pPr algn="r"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</a:rPr>
              <a:t>Мурзилка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1357298"/>
            <a:ext cx="5143500" cy="378565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Кто-то сидит у окошка в избушке, 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А маленький козлик стоит на опушке. 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Ударит копытцем - каменья летят, 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И россыпи их под луною блестят.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С козликом рядом кошка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Муренка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,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И смотрит на них из окошка 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…….</a:t>
            </a:r>
          </a:p>
          <a:p>
            <a:pPr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  <a:p>
            <a:pPr algn="r">
              <a:defRPr/>
            </a:pP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Даренка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  <a:p>
            <a:pPr algn="r"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«Серебряное копытце»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http://www.web-dizain.sysert.ru/literatura/malah-shkatul/s-kop-02.jpg"/>
          <p:cNvPicPr>
            <a:picLocks noChangeAspect="1" noChangeArrowheads="1"/>
          </p:cNvPicPr>
          <p:nvPr/>
        </p:nvPicPr>
        <p:blipFill>
          <a:blip r:embed="rId3" cstate="print"/>
          <a:srcRect b="33959"/>
          <a:stretch>
            <a:fillRect/>
          </a:stretch>
        </p:blipFill>
        <p:spPr bwMode="auto">
          <a:xfrm>
            <a:off x="219075" y="1011239"/>
            <a:ext cx="3146425" cy="541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928802"/>
            <a:ext cx="4143375" cy="304698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Хозяйку Медной горы 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Увидел однажды Данила, 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И с этой самой поры 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Тянет в гору какая-то сила. 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Не мил ему белый свет. 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Хочет увидеть он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...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 </a:t>
            </a:r>
          </a:p>
          <a:p>
            <a:pPr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  <a:p>
            <a:pPr algn="r"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Каменный цветок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http://www.web-dizain.sysert.ru/literatura/malah-shkatul/k-tsv-07.jpg"/>
          <p:cNvPicPr>
            <a:picLocks noChangeAspect="1" noChangeArrowheads="1"/>
          </p:cNvPicPr>
          <p:nvPr/>
        </p:nvPicPr>
        <p:blipFill>
          <a:blip r:embed="rId3" cstate="print"/>
          <a:srcRect b="47147"/>
          <a:stretch>
            <a:fillRect/>
          </a:stretch>
        </p:blipFill>
        <p:spPr bwMode="auto">
          <a:xfrm>
            <a:off x="4645025" y="785794"/>
            <a:ext cx="4164013" cy="563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Ил. В.Назарука к сказу П.Бажова «Каменный цветок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97088"/>
            <a:ext cx="291941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Ил. В.Назарука к сказу П.Бажова «Каменный цветок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4213" y="1597025"/>
            <a:ext cx="27987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Ил. В.Назарука к сказу П.Бажова «Каменный цветок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9650" y="1579563"/>
            <a:ext cx="2841625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857224" y="285728"/>
            <a:ext cx="7715250" cy="1143000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28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</a:rPr>
              <a:t>Отгадай  сказ  по иллюстрации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3786188" y="5572125"/>
            <a:ext cx="4271962" cy="874713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2800" b="1" kern="10" dirty="0" smtClean="0">
                <a:ln w="9525"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</a:rPr>
              <a:t>«Каменный   цветок»</a:t>
            </a:r>
            <a:endParaRPr lang="ru-RU" sz="2800" b="1" kern="10" dirty="0">
              <a:ln w="9525">
                <a:round/>
                <a:headEnd/>
                <a:tailEnd/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http://music.tonnel.ru/music/412926465_412926465forumtonne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3822728" cy="543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Горный маст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142984"/>
            <a:ext cx="3834508" cy="314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857224" y="285728"/>
            <a:ext cx="7715250" cy="1143000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28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</a:rPr>
              <a:t>Отгадай  сказ  по иллюстрации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4500562" y="4429132"/>
            <a:ext cx="4271962" cy="874713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2800" b="1" kern="10" dirty="0" smtClean="0">
                <a:ln w="9525"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</a:rPr>
              <a:t>«Горный мастер»</a:t>
            </a:r>
            <a:endParaRPr lang="ru-RU" sz="2800" b="1" kern="10" dirty="0">
              <a:ln w="9525">
                <a:round/>
                <a:headEnd/>
                <a:tailEnd/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6" descr="http://www.web-dizain.sysert.ru/literatura/malah-shkatul/m-shk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857232"/>
            <a:ext cx="3286148" cy="485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ttp://www.web-dizain.sysert.ru/literatura/malah-shkatul/m-shk-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071546"/>
            <a:ext cx="4090481" cy="514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857224" y="285728"/>
            <a:ext cx="7715250" cy="1143000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28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</a:rPr>
              <a:t>Отгадай  сказ  по иллюстрации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4586318" y="6054749"/>
            <a:ext cx="4271962" cy="874713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2800" b="1" kern="10" dirty="0" smtClean="0">
                <a:ln w="9525"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</a:rPr>
              <a:t>«Малахитовая шкатулка»</a:t>
            </a:r>
            <a:endParaRPr lang="ru-RU" sz="2800" b="1" kern="10" dirty="0">
              <a:ln w="9525">
                <a:round/>
                <a:headEnd/>
                <a:tailEnd/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Нажмите, чтобы посмотреть в полный разм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423703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Нажмите, чтобы посмотреть в полный разм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928670"/>
            <a:ext cx="358549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857224" y="285728"/>
            <a:ext cx="7715250" cy="1143000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28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</a:rPr>
              <a:t>Отгадай  сказ  по иллюстрации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4586318" y="6054749"/>
            <a:ext cx="4271962" cy="874713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2800" b="1" kern="10" dirty="0" smtClean="0">
                <a:ln w="9525"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</a:rPr>
              <a:t>«Серебряное копытце»</a:t>
            </a:r>
            <a:endParaRPr lang="ru-RU" sz="2800" b="1" kern="10" dirty="0">
              <a:ln w="9525">
                <a:round/>
                <a:headEnd/>
                <a:tailEnd/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000108"/>
            <a:ext cx="79296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Угадайте героя сказки:</a:t>
            </a:r>
          </a:p>
          <a:p>
            <a:pPr marL="1608138"/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608138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Бабушка девочку очень любила</a:t>
            </a:r>
          </a:p>
          <a:p>
            <a:pPr marL="1608138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Шапочку красную ей подарила.</a:t>
            </a:r>
          </a:p>
          <a:p>
            <a:pPr marL="1608138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Девочка имя забыла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своѐ</a:t>
            </a:r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608138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А ну, подскажи как звали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еѐ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marL="1608138"/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608138"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Красная шапочка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3521" y="5786415"/>
            <a:ext cx="8544817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Медной горы Хозяйка. Её слёзы превращались в редкий камень- медный изумруд.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8929718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Вспомните сказ «Медной горы Хозяйка». Когда хозяйка плакала, во что превращались её слёзы? 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8" descr="http://skill.ru/images/2007/04/04/179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263" y="1096963"/>
            <a:ext cx="3395662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geo.web.ru/druza/m-diopt_14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475" y="1096963"/>
            <a:ext cx="3883025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geo.web.ru/druza/m-diopt_14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4063" y="3438525"/>
            <a:ext cx="3522662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43372" y="5903893"/>
            <a:ext cx="457200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Каменный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цветок.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Из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малахита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88" y="285750"/>
            <a:ext cx="8429625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Из чего был сделан каменный цветок, который Даниле так хотелось увидеть? </a:t>
            </a:r>
          </a:p>
        </p:txBody>
      </p:sp>
      <p:pic>
        <p:nvPicPr>
          <p:cNvPr id="5" name="Picture 4" descr="http://www.web-dizain.sysert.ru/literatura/malah-shkatul/k-tsv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475" y="1311275"/>
            <a:ext cx="3724275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web-dizain.sysert.ru/literatura/malah-shkatul/k-tsv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7100" y="1384300"/>
            <a:ext cx="29924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1500" y="1214422"/>
            <a:ext cx="86625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Синьор, я уже </a:t>
            </a:r>
          </a:p>
          <a:p>
            <a:pPr algn="ctr"/>
            <a:r>
              <a:rPr lang="ru-RU" sz="28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пробовал однажды </a:t>
            </a:r>
          </a:p>
          <a:p>
            <a:pPr algn="ctr"/>
            <a:r>
              <a:rPr lang="ru-RU" sz="28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сунуть нос в очаг и …</a:t>
            </a:r>
            <a:br>
              <a:rPr lang="ru-RU" sz="28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800" b="1" cap="none" spc="0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429132"/>
            <a:ext cx="4277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…только проткнул дыру.</a:t>
            </a:r>
            <a:endParaRPr lang="ru-RU" sz="28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285750"/>
            <a:ext cx="842962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Продолжите фразу:</a:t>
            </a:r>
            <a:endParaRPr lang="ru-RU" sz="2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Picture 4" descr="сканирование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43182"/>
            <a:ext cx="2809953" cy="392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643050"/>
            <a:ext cx="811767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этом поле выкопай ямку, </a:t>
            </a:r>
          </a:p>
          <a:p>
            <a:pPr algn="ctr"/>
            <a:r>
              <a:rPr lang="ru-RU" sz="28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скажи три раза …</a:t>
            </a:r>
            <a:br>
              <a:rPr lang="ru-RU" sz="28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800" b="1" cap="none" spc="0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4071942"/>
            <a:ext cx="3400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r>
              <a:rPr lang="ru-RU" sz="2800" b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крекс</a:t>
            </a:r>
            <a:r>
              <a:rPr lang="ru-RU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пекс</a:t>
            </a:r>
            <a:r>
              <a:rPr lang="ru-RU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фекс</a:t>
            </a:r>
            <a:r>
              <a:rPr lang="ru-RU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285750"/>
            <a:ext cx="842962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Продолжите фразу:</a:t>
            </a:r>
            <a:endParaRPr lang="ru-RU" sz="2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Picture 4" descr="сканирование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43182"/>
            <a:ext cx="2809953" cy="392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1428736"/>
            <a:ext cx="454675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Эй, хозяин, дайте нам …</a:t>
            </a:r>
            <a:br>
              <a:rPr lang="ru-RU" sz="28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800" b="1" cap="none" spc="0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4071942"/>
            <a:ext cx="3667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…три корочки хлеба.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285750"/>
            <a:ext cx="842962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Продолжите фразу:</a:t>
            </a:r>
            <a:endParaRPr lang="ru-RU" sz="2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Picture 4" descr="сканирование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43182"/>
            <a:ext cx="2809953" cy="392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857364"/>
            <a:ext cx="71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 помощью этого предмета, можно смастерить самые разные вещи, а можно даже пораниться. </a:t>
            </a:r>
          </a:p>
          <a:p>
            <a:endParaRPr lang="ru-RU" sz="28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Игла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55587" y="188640"/>
            <a:ext cx="2832828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13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sz="413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000240"/>
            <a:ext cx="72866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Этот предмет говорил правду царице. Он сообщил, что есть на свете девица красивее. </a:t>
            </a:r>
            <a:endParaRPr lang="ru-RU" sz="28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Зеркальце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714488"/>
            <a:ext cx="75009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Вещь, которую съел крокодил? 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Как называется сказка? </a:t>
            </a:r>
            <a:endParaRPr lang="ru-RU" sz="28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Мочалка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Мойдодыр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143116"/>
            <a:ext cx="7286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Кого в сказках называют обманщицей?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Лиса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357298"/>
            <a:ext cx="7715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Угадайте героя сказки: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608138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Соскучился да покатился:</a:t>
            </a:r>
          </a:p>
          <a:p>
            <a:pPr marL="1608138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 окна на лавку, с лавки на пол,</a:t>
            </a:r>
          </a:p>
          <a:p>
            <a:pPr marL="1608138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по полу да к двери. </a:t>
            </a:r>
          </a:p>
          <a:p>
            <a:pPr marL="1608138"/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608138"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«Колобок»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071678"/>
            <a:ext cx="7215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Что разбудило Спящую красавицу?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Поцелуй принца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928802"/>
            <a:ext cx="7000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Встреча с какой рыбой явилась поворотным моментом в жизни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сказочного Емели?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Щука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714356"/>
            <a:ext cx="80010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«Кто лишний?»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Назвать произведения по героям сказки; определить какого героя не было в произведении.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Мышка, утка, жаба, лошадь, собака, свинка, курица, щука, кошка.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"Сказка о глупом мышонке«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собака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714356"/>
            <a:ext cx="78581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«Кто лишний?»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Назвать произведения по героям сказки; определить какого героя не было в произведении.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Свинья, петух, курица, козёл, коза, лошадь.</a:t>
            </a:r>
          </a:p>
          <a:p>
            <a:pPr algn="r"/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«Кошкин дом»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лошадь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00174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За чем послала мачеха свою падчерицу в лес? </a:t>
            </a:r>
            <a:endParaRPr lang="ru-RU" sz="28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за подснежниками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643050"/>
            <a:ext cx="65008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Куда попали лодыри вместо школы? </a:t>
            </a:r>
            <a:endParaRPr lang="ru-RU" sz="28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на каток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85860"/>
            <a:ext cx="85011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Что сдавала в багаж дама из стихотворения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С. Я. Маршака? </a:t>
            </a:r>
            <a:endParaRPr lang="ru-RU" sz="28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Диван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Чемодан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Саквояж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Картину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Корзину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Картонку…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…и маленькую собачонку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592654"/>
            <a:ext cx="764386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Героине какого произведения принадлежит следующий приказ?</a:t>
            </a:r>
          </a:p>
          <a:p>
            <a:pPr marL="1435100"/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43510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Ручьи бегут в долину, 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Зиме пришел конец. 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Подснежников корзину 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Несите во дворец! 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Нарвите до рассвета 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Подснежников простых. 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И вам дадут за это 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Корзину золотых! 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435100"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«Двенадцать месяцев»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357298"/>
            <a:ext cx="80010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Кого мышка-мать из "Сказки о глупом мышонке" не звала в няньки?</a:t>
            </a:r>
          </a:p>
          <a:p>
            <a:pPr marL="2695575"/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695575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а) Лошадь 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б) Муху 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в) Щуку 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г) Кошку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071546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Почему Д.Н. Мамин –Сибиряк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назвал книжку сказок «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Аленушкины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 сказки»?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Потому что туда вошли сказки, которые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он рассказывал своей больной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дочери 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Аленушке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000240"/>
            <a:ext cx="7929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Угадайте героя сказки: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Девочка,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у которой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одну из сестер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звали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Триглазка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Хаврошечка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000240"/>
            <a:ext cx="7358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Кто является главной героиней сказки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«Серая шейка»?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Уточка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1857364"/>
            <a:ext cx="535928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Кто стал другом Серой шейки? </a:t>
            </a:r>
          </a:p>
          <a:p>
            <a:pPr algn="ctr"/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Заяц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571612"/>
            <a:ext cx="71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Почему зайчик перестал бояться?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Потому что ему надоело бояться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571612"/>
            <a:ext cx="7715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Как напугал заяц волка?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Он с перепугу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прыгнул волку на лоб и спину,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тот испугался и убежал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643050"/>
            <a:ext cx="83582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Как сумел Комар Комарович победить мохнатого Мишу – короткий хвост?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Укусил его в нос и глаз, потом с помощью 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остальных комаров вцепился в медвежий хвост, а медведь не мог причинить комарам никакого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вреда, устал и ушел с болота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2071678"/>
            <a:ext cx="55007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Сколько глаз у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Бастинды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? </a:t>
            </a:r>
            <a:endParaRPr lang="ru-RU" sz="28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Один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000240"/>
            <a:ext cx="757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Сколько лет было дяде Федору, когда он научился читать? </a:t>
            </a:r>
            <a:endParaRPr lang="ru-RU" sz="28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Четыре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643050"/>
            <a:ext cx="7143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Сколько раз обращался старик с просьбами к золотой рыбке? </a:t>
            </a:r>
            <a:endParaRPr lang="ru-RU" sz="28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Пять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500174"/>
            <a:ext cx="78581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Сколько золотых монет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Карабас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Барабас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дал Буратино?</a:t>
            </a:r>
          </a:p>
          <a:p>
            <a:pPr algn="ctr"/>
            <a:endParaRPr lang="ru-RU" sz="28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Пять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643050"/>
            <a:ext cx="7358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 какую игру играли ребята в рассказе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 20 лет под кроватью»?</a:t>
            </a:r>
          </a:p>
          <a:p>
            <a:pPr algn="ctr"/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Прятки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357298"/>
            <a:ext cx="80010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Кто это сказал?</a:t>
            </a:r>
          </a:p>
          <a:p>
            <a:endParaRPr lang="ru-RU" sz="2800" b="1" dirty="0" smtClean="0">
              <a:solidFill>
                <a:schemeClr val="tx2"/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Нельзя ли у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трамвала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Вокзай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остановить?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Человек рассеянный, с улицы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Бассейной</a:t>
            </a:r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С.Я.Маршак 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“Вот какой рассеянный”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714488"/>
            <a:ext cx="79296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Какие « уважительные» причины своего опоздания придумывали Мишка и Дениска?</a:t>
            </a:r>
          </a:p>
          <a:p>
            <a:pPr algn="ctr"/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Зубы заболели,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на пожаре вытаскивали ребёнка,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лёд на пруду провалился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и они вытаскивали ребёнка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5572140"/>
            <a:ext cx="571504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643050"/>
            <a:ext cx="76438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 Как звали собаку в рассказе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 Похититель собак» </a:t>
            </a:r>
          </a:p>
          <a:p>
            <a:pPr algn="ctr"/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Чапка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ound_effect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1571604" y="428604"/>
            <a:ext cx="5857916" cy="612648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428604"/>
            <a:ext cx="521386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какой сказки этот предмет?</a:t>
            </a:r>
            <a:endParaRPr lang="ru-RU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1256186461796715642question-mark-icon_svg_hi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928802"/>
            <a:ext cx="231775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Картинка 1 из 674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r="90"/>
          <a:stretch>
            <a:fillRect/>
          </a:stretch>
        </p:blipFill>
        <p:spPr bwMode="auto">
          <a:xfrm>
            <a:off x="3286116" y="2071678"/>
            <a:ext cx="235745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Картинка 3 из 674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r="25"/>
          <a:stretch>
            <a:fillRect/>
          </a:stretch>
        </p:blipFill>
        <p:spPr bwMode="auto">
          <a:xfrm>
            <a:off x="4786314" y="1714488"/>
            <a:ext cx="3576659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571744"/>
            <a:ext cx="757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Мы мешок развязали, вам сказок насказали. А теперь завяжем мешок - и дальше пойдем, новых сказок наберем.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А вы нас ждите - пироги пеките!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642918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ПОДВЕДЕМ  ИТОГИ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403851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ДО  НОВЫХ  ВСТРЕЧ!!!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9">
      <a:dk1>
        <a:srgbClr val="FF0000"/>
      </a:dk1>
      <a:lt1>
        <a:srgbClr val="FF0000"/>
      </a:lt1>
      <a:dk2>
        <a:srgbClr val="002676"/>
      </a:dk2>
      <a:lt2>
        <a:srgbClr val="FFFFFF"/>
      </a:lt2>
      <a:accent1>
        <a:srgbClr val="FFFF66"/>
      </a:accent1>
      <a:accent2>
        <a:srgbClr val="00267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0000"/>
      </a:hlink>
      <a:folHlink>
        <a:srgbClr val="FF656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651</TotalTime>
  <Words>1580</Words>
  <Application>Microsoft Office PowerPoint</Application>
  <PresentationFormat>Экран (4:3)</PresentationFormat>
  <Paragraphs>521</Paragraphs>
  <Slides>93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9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dns</cp:lastModifiedBy>
  <cp:revision>79</cp:revision>
  <dcterms:created xsi:type="dcterms:W3CDTF">2018-11-01T17:21:58Z</dcterms:created>
  <dcterms:modified xsi:type="dcterms:W3CDTF">2018-11-09T08:31:02Z</dcterms:modified>
</cp:coreProperties>
</file>