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1" r:id="rId4"/>
    <p:sldId id="257" r:id="rId5"/>
    <p:sldId id="258" r:id="rId6"/>
    <p:sldId id="259" r:id="rId7"/>
    <p:sldId id="262" r:id="rId8"/>
    <p:sldId id="263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1" autoAdjust="0"/>
    <p:restoredTop sz="94660"/>
  </p:normalViewPr>
  <p:slideViewPr>
    <p:cSldViewPr snapToGrid="0">
      <p:cViewPr varScale="1">
        <p:scale>
          <a:sx n="89" d="100"/>
          <a:sy n="89" d="100"/>
        </p:scale>
        <p:origin x="235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07BC1-698D-401F-BB16-A3B59BBD4873}" type="datetimeFigureOut">
              <a:rPr lang="ru-RU" smtClean="0"/>
              <a:t>15.10.2018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B752A-D285-4B65-A14D-3B96EFAAC4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64145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07BC1-698D-401F-BB16-A3B59BBD4873}" type="datetimeFigureOut">
              <a:rPr lang="ru-RU" smtClean="0"/>
              <a:t>15.10.2018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B752A-D285-4B65-A14D-3B96EFAAC4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7921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07BC1-698D-401F-BB16-A3B59BBD4873}" type="datetimeFigureOut">
              <a:rPr lang="ru-RU" smtClean="0"/>
              <a:t>15.10.2018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B752A-D285-4B65-A14D-3B96EFAAC4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7916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07BC1-698D-401F-BB16-A3B59BBD4873}" type="datetimeFigureOut">
              <a:rPr lang="ru-RU" smtClean="0"/>
              <a:t>15.10.2018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B752A-D285-4B65-A14D-3B96EFAAC4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200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07BC1-698D-401F-BB16-A3B59BBD4873}" type="datetimeFigureOut">
              <a:rPr lang="ru-RU" smtClean="0"/>
              <a:t>15.10.2018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B752A-D285-4B65-A14D-3B96EFAAC4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169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07BC1-698D-401F-BB16-A3B59BBD4873}" type="datetimeFigureOut">
              <a:rPr lang="ru-RU" smtClean="0"/>
              <a:t>15.10.2018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B752A-D285-4B65-A14D-3B96EFAAC4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439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07BC1-698D-401F-BB16-A3B59BBD4873}" type="datetimeFigureOut">
              <a:rPr lang="ru-RU" smtClean="0"/>
              <a:t>15.10.2018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B752A-D285-4B65-A14D-3B96EFAAC4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1065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07BC1-698D-401F-BB16-A3B59BBD4873}" type="datetimeFigureOut">
              <a:rPr lang="ru-RU" smtClean="0"/>
              <a:t>15.10.2018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B752A-D285-4B65-A14D-3B96EFAAC4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2628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07BC1-698D-401F-BB16-A3B59BBD4873}" type="datetimeFigureOut">
              <a:rPr lang="ru-RU" smtClean="0"/>
              <a:t>15.10.2018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B752A-D285-4B65-A14D-3B96EFAAC4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1074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07BC1-698D-401F-BB16-A3B59BBD4873}" type="datetimeFigureOut">
              <a:rPr lang="ru-RU" smtClean="0"/>
              <a:t>15.10.2018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B752A-D285-4B65-A14D-3B96EFAAC4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9918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07BC1-698D-401F-BB16-A3B59BBD4873}" type="datetimeFigureOut">
              <a:rPr lang="ru-RU" smtClean="0"/>
              <a:t>15.10.2018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B752A-D285-4B65-A14D-3B96EFAAC4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0061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407BC1-698D-401F-BB16-A3B59BBD4873}" type="datetimeFigureOut">
              <a:rPr lang="ru-RU" smtClean="0"/>
              <a:t>15.10.2018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1B752A-D285-4B65-A14D-3B96EFAAC4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2663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jpeg"/><Relationship Id="rId3" Type="http://schemas.openxmlformats.org/officeDocument/2006/relationships/image" Target="../media/image15.jpeg"/><Relationship Id="rId7" Type="http://schemas.openxmlformats.org/officeDocument/2006/relationships/image" Target="../media/image19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Relationship Id="rId9" Type="http://schemas.openxmlformats.org/officeDocument/2006/relationships/image" Target="../media/image2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301924"/>
            <a:ext cx="9008853" cy="3302929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3100" b="1" dirty="0"/>
              <a:t>Конкурс 2018-03-02 Развитие внеурочной деятельности обучающихся в условиях сельской школы</a:t>
            </a: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>Проект </a:t>
            </a:r>
            <a:br>
              <a:rPr lang="ru-RU" b="1" dirty="0" smtClean="0"/>
            </a:br>
            <a:r>
              <a:rPr lang="ru-RU" sz="4900" b="1" dirty="0" smtClean="0"/>
              <a:t>«Синергия</a:t>
            </a:r>
            <a:r>
              <a:rPr lang="ru-RU" sz="4900" b="1" dirty="0"/>
              <a:t>: вместе к успеху каждого</a:t>
            </a:r>
            <a:r>
              <a:rPr lang="ru-RU" sz="4900" b="1" dirty="0" smtClean="0"/>
              <a:t>!»</a:t>
            </a:r>
            <a:br>
              <a:rPr lang="ru-RU" sz="4900" b="1" dirty="0" smtClean="0"/>
            </a:br>
            <a:endParaRPr lang="ru-RU" sz="49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88853" y="3947094"/>
            <a:ext cx="9144000" cy="1655762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ru-RU" b="1" dirty="0"/>
              <a:t>МБОУ «Лицей села </a:t>
            </a:r>
            <a:r>
              <a:rPr lang="ru-RU" b="1" dirty="0" err="1"/>
              <a:t>Хлевное</a:t>
            </a:r>
            <a:r>
              <a:rPr lang="ru-RU" b="1" dirty="0"/>
              <a:t>»</a:t>
            </a:r>
            <a:endParaRPr lang="ru-RU" dirty="0"/>
          </a:p>
          <a:p>
            <a:r>
              <a:rPr lang="ru-RU" dirty="0" err="1" smtClean="0"/>
              <a:t>Хлевенский</a:t>
            </a:r>
            <a:r>
              <a:rPr lang="ru-RU" dirty="0" smtClean="0"/>
              <a:t> муниципальный район Липецкая область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2088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МБОУ «Лицей села </a:t>
            </a:r>
            <a:r>
              <a:rPr lang="ru-RU" sz="31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Хлевное</a:t>
            </a:r>
            <a:r>
              <a:rPr lang="ru-RU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br>
              <a:rPr lang="ru-RU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инновационная образовательная организация, член Ассоциации инновационных школ Липецкой области.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r>
              <a:rPr lang="ru-RU" dirty="0"/>
              <a:t> </a:t>
            </a:r>
            <a:r>
              <a:rPr lang="ru-RU" dirty="0" smtClean="0"/>
              <a:t>Лицей создан путем реорганизации </a:t>
            </a:r>
            <a:r>
              <a:rPr lang="ru-RU" dirty="0" err="1" smtClean="0"/>
              <a:t>Хлевенской</a:t>
            </a:r>
            <a:r>
              <a:rPr lang="ru-RU" dirty="0" smtClean="0"/>
              <a:t> средней школы(основана в 1885 году) в 2006 году. </a:t>
            </a:r>
          </a:p>
          <a:p>
            <a:r>
              <a:rPr lang="ru-RU" dirty="0" smtClean="0"/>
              <a:t>В  2008</a:t>
            </a:r>
            <a:r>
              <a:rPr lang="ru-RU" b="1" dirty="0" smtClean="0"/>
              <a:t> </a:t>
            </a:r>
            <a:r>
              <a:rPr lang="ru-RU" dirty="0" smtClean="0"/>
              <a:t>и 2011 годах - победа  в конкурсе   на получение президентского гранта в размере 1000 000 рублей в рамках ПНПО. </a:t>
            </a:r>
          </a:p>
          <a:p>
            <a:r>
              <a:rPr lang="ru-RU" dirty="0" smtClean="0"/>
              <a:t>В 2014</a:t>
            </a:r>
            <a:r>
              <a:rPr lang="ru-RU" dirty="0"/>
              <a:t>, 2015 и 2016 годах лицей вошел в ТОП -200 лучших сельских школ России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В </a:t>
            </a:r>
            <a:r>
              <a:rPr lang="ru-RU" dirty="0"/>
              <a:t>2017 году лицей вошел в ТОП-300 лучших сельских школ России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В 2018 году в лицее открыта Федеральная инновационная площадка Российской академии образования.</a:t>
            </a:r>
          </a:p>
        </p:txBody>
      </p:sp>
      <p:pic>
        <p:nvPicPr>
          <p:cNvPr id="4" name="Picture 4" descr="P6220004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21022936">
            <a:off x="10176889" y="1487304"/>
            <a:ext cx="1729852" cy="123364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5" name="Picture 5" descr="PB130025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rot="348915">
            <a:off x="9829464" y="3439898"/>
            <a:ext cx="2116741" cy="112279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Рисунок 2" descr="C:\Users\User1\Desktop\Новая папка\IMG_1703.jpg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20799458">
            <a:off x="9892327" y="5248063"/>
            <a:ext cx="1986754" cy="125989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2621130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ru-RU" b="1" dirty="0" smtClean="0"/>
              <a:t>Лицей в цифрах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ru-RU" dirty="0" smtClean="0"/>
              <a:t>Одно базовое учреждение и 4 филиала, две дошкольные группы.</a:t>
            </a:r>
          </a:p>
          <a:p>
            <a:r>
              <a:rPr lang="ru-RU" dirty="0" smtClean="0"/>
              <a:t>Обучающиеся из 14 населенных пунктов.</a:t>
            </a:r>
          </a:p>
          <a:p>
            <a:r>
              <a:rPr lang="ru-RU" dirty="0" smtClean="0"/>
              <a:t>Подвоз по 8 маршрутам на 6 автобусах.</a:t>
            </a:r>
          </a:p>
          <a:p>
            <a:r>
              <a:rPr lang="ru-RU" dirty="0" smtClean="0"/>
              <a:t>1056 учеников.</a:t>
            </a:r>
          </a:p>
          <a:p>
            <a:r>
              <a:rPr lang="ru-RU" dirty="0" smtClean="0"/>
              <a:t>130 педагогических работников.</a:t>
            </a:r>
          </a:p>
          <a:p>
            <a:r>
              <a:rPr lang="ru-RU" dirty="0" smtClean="0"/>
              <a:t>Лицензии на дошкольное, основное, дополнительное и профессиональное образование.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2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20684623">
            <a:off x="10008738" y="5059680"/>
            <a:ext cx="1888119" cy="128469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7" name="Содержимое 3"/>
          <p:cNvPicPr>
            <a:picLocks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rot="461652">
            <a:off x="7349705" y="5187425"/>
            <a:ext cx="2204858" cy="144923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8" name="Рисунок 1" descr="E:\Documents and Settings\user\Рабочий стол\ФОТО\Новая папка (4)\IMG_4755.jpg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21106525">
            <a:off x="4731606" y="5221317"/>
            <a:ext cx="1983729" cy="138145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9" name="Содержимое 3"/>
          <p:cNvPicPr>
            <a:picLocks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rot="369797">
            <a:off x="1954582" y="5252275"/>
            <a:ext cx="1952535" cy="142476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696465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3600" b="1" dirty="0" smtClean="0"/>
              <a:t>Цель проекта</a:t>
            </a:r>
            <a:r>
              <a:rPr lang="ru-RU" sz="3600" dirty="0" smtClean="0"/>
              <a:t>. </a:t>
            </a:r>
            <a:r>
              <a:rPr lang="ru-RU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сетевого сообщества  «Синергия: вместе к успеху каждого!» для развития внеурочной деятельности обучающихся в условиях сельской школы.</a:t>
            </a:r>
            <a:endParaRPr lang="ru-RU" sz="4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b="1" dirty="0" smtClean="0"/>
              <a:t>Задачи </a:t>
            </a:r>
            <a:r>
              <a:rPr lang="ru-RU" b="1" dirty="0"/>
              <a:t>проекта:</a:t>
            </a:r>
            <a:endParaRPr lang="ru-RU" dirty="0"/>
          </a:p>
          <a:p>
            <a:pPr lvl="0"/>
            <a:r>
              <a:rPr lang="ru-RU" dirty="0"/>
              <a:t>Разработка нормативно – правовой базы, обеспечивающей функционирование сетевого сообщества «Синергия: вместе к успеху каждого!».</a:t>
            </a:r>
          </a:p>
          <a:p>
            <a:pPr lvl="0"/>
            <a:r>
              <a:rPr lang="ru-RU" dirty="0"/>
              <a:t>Повышение квалификации педагогических кадров по теме: «</a:t>
            </a:r>
            <a:r>
              <a:rPr lang="ru-RU" dirty="0" err="1"/>
              <a:t>Межпредметные</a:t>
            </a:r>
            <a:r>
              <a:rPr lang="ru-RU" dirty="0"/>
              <a:t> технологии обучения и воспитания».</a:t>
            </a:r>
          </a:p>
          <a:p>
            <a:pPr lvl="0"/>
            <a:r>
              <a:rPr lang="ru-RU" dirty="0"/>
              <a:t>Разработка и закрепление в практике МБОУ «Лицей села </a:t>
            </a:r>
            <a:r>
              <a:rPr lang="ru-RU" dirty="0" err="1"/>
              <a:t>Хлевное</a:t>
            </a:r>
            <a:r>
              <a:rPr lang="ru-RU" dirty="0"/>
              <a:t>» модели управления сетевым сообществом для решении актуальных задач организации внеурочной деятельности.</a:t>
            </a:r>
          </a:p>
          <a:p>
            <a:pPr lvl="0"/>
            <a:r>
              <a:rPr lang="ru-RU" dirty="0"/>
              <a:t>Совершенствование материально-технических условий для реализации программ внеурочной деятельности.</a:t>
            </a:r>
          </a:p>
          <a:p>
            <a:pPr lvl="0"/>
            <a:r>
              <a:rPr lang="ru-RU" dirty="0"/>
              <a:t>Проведение традиционной ученической научно – практической конференции «К вершинам знаний!» под новым девизом «Синергия: вместе к успеху каждого!» и с большим количеством участников, с использованием дистанционных технологий.</a:t>
            </a:r>
          </a:p>
          <a:p>
            <a:pPr lvl="0"/>
            <a:r>
              <a:rPr lang="ru-RU" dirty="0"/>
              <a:t>Организация и проведение в летнем оздоровительном лагере профильной смены «Синергия: вместе к успеху каждого!» с целью воспитания и социализации обучающихся, популяризации творческой деятельности.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76031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ru-RU" b="1" u="sng" dirty="0"/>
              <a:t>Описание сути инновации</a:t>
            </a:r>
            <a:br>
              <a:rPr lang="ru-RU" b="1" u="sng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ru-RU" dirty="0"/>
              <a:t>В настоящее время организация внеурочной деятельности в сельской школе встречает такие препятствия, как ограниченность ресурсов, удаленность от центров детского творчества, отсутствие системных партнерских связей, отсутствие разнообразия видов и форм деятельности для детского самовыражения.</a:t>
            </a:r>
            <a:br>
              <a:rPr lang="ru-RU" dirty="0"/>
            </a:br>
            <a:r>
              <a:rPr lang="ru-RU" dirty="0"/>
              <a:t>Настоящий проект направлен на создание такой модели сетевого взаимодействия сельских школ, в рамках которой они смогут совместно пользоваться ресурсами друг друга для полноценного наполнения внеурочной деятельности обучающихся. </a:t>
            </a:r>
          </a:p>
        </p:txBody>
      </p:sp>
    </p:spTree>
    <p:extLst>
      <p:ext uri="{BB962C8B-B14F-4D97-AF65-F5344CB8AC3E}">
        <p14:creationId xmlns:p14="http://schemas.microsoft.com/office/powerpoint/2010/main" val="845955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ru-RU" b="1" dirty="0" smtClean="0"/>
              <a:t>Мероприятия в рамках проекта.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smtClean="0"/>
              <a:t>а</a:t>
            </a:r>
            <a:r>
              <a:rPr lang="ru-RU" dirty="0"/>
              <a:t>) </a:t>
            </a:r>
            <a:r>
              <a:rPr lang="ru-RU" dirty="0" smtClean="0"/>
              <a:t>Создание </a:t>
            </a:r>
            <a:r>
              <a:rPr lang="ru-RU" dirty="0"/>
              <a:t>сетевого ресурса  сообщества сельских школ и учреждений дополнительного образования, профессионального образования, учреждений культуры, </a:t>
            </a:r>
            <a:r>
              <a:rPr lang="ru-RU" dirty="0" smtClean="0"/>
              <a:t>спорта</a:t>
            </a:r>
            <a:r>
              <a:rPr lang="ru-RU" dirty="0"/>
              <a:t>.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dirty="0"/>
              <a:t>б) </a:t>
            </a:r>
            <a:r>
              <a:rPr lang="ru-RU" dirty="0" smtClean="0"/>
              <a:t>Обновление </a:t>
            </a:r>
            <a:r>
              <a:rPr lang="ru-RU" dirty="0"/>
              <a:t>уже имеющихся материально – технических и кадровых </a:t>
            </a:r>
            <a:r>
              <a:rPr lang="ru-RU" dirty="0" smtClean="0"/>
              <a:t>ресурсов</a:t>
            </a:r>
            <a:r>
              <a:rPr lang="ru-RU" dirty="0"/>
              <a:t>.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dirty="0"/>
              <a:t>в) </a:t>
            </a:r>
            <a:r>
              <a:rPr lang="ru-RU" dirty="0" smtClean="0"/>
              <a:t>Создание </a:t>
            </a:r>
            <a:r>
              <a:rPr lang="ru-RU" dirty="0"/>
              <a:t>партнерских связей по пяти направлениям внеурочной деятельности: спортивно-оздоровительное, духовно-нравственное, </a:t>
            </a:r>
            <a:r>
              <a:rPr lang="ru-RU" dirty="0" err="1"/>
              <a:t>общеинтеллектуальное</a:t>
            </a:r>
            <a:r>
              <a:rPr lang="ru-RU" dirty="0"/>
              <a:t>, общекультурное, социальное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dirty="0"/>
              <a:t>В рамках проекта  предполагается, что все эти ресурсы можно использовать корпоративно. Участники сетевого сообщества могут использовать все ресурсы на равных правах на основе  договоров, в том числе  с помощью дистанционных технологий, участвовать в совместных образовательных и воспитательных проектах. Таким образом, обучающиеся каждого образовательного учреждения получат возможность максимально реализовать свои образовательные потребности.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90713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ru-RU" b="1" dirty="0" smtClean="0"/>
              <a:t>Конференция «К вершинам знаний!»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5769634" cy="2763628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Проводится традиционно в апреле, ко дню космонавтики. В 2018 году - 150 участников в </a:t>
            </a:r>
            <a:r>
              <a:rPr lang="ru-RU" dirty="0"/>
              <a:t>12 </a:t>
            </a:r>
            <a:r>
              <a:rPr lang="ru-RU" dirty="0" smtClean="0"/>
              <a:t>секциях, два муниципальных района, 18 образовательных учреждений.</a:t>
            </a:r>
          </a:p>
          <a:p>
            <a:r>
              <a:rPr lang="ru-RU" dirty="0" smtClean="0"/>
              <a:t>Победитель всероссийского конкурса образовательных проектов Фонда «Династия» в 2015 году.</a:t>
            </a:r>
            <a:endParaRPr lang="ru-RU" dirty="0"/>
          </a:p>
        </p:txBody>
      </p:sp>
      <p:pic>
        <p:nvPicPr>
          <p:cNvPr id="4" name="Рисунок 4" descr="D:\Все с рабочего стола\К вершинам знаний\IMG_9657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551104" y="2851782"/>
            <a:ext cx="2111420" cy="157426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5" name="Рисунок 8" descr="D:\Все с рабочего стола\К вершинам знаний\IMG_9645.jp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551104" y="4951562"/>
            <a:ext cx="2144677" cy="160934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6" name="Объект 3" descr="D:\Все с рабочего стола\К вершинам знаний\IMG_9637.jpg"/>
          <p:cNvPicPr>
            <a:picLocks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165950" y="4920605"/>
            <a:ext cx="2138812" cy="167125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Picture 2" descr="E:\Documents and Settings\user\Рабочий стол\газета фото\IMG_7588.jpg"/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59899" y="4920605"/>
            <a:ext cx="2064070" cy="170221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2052" name="Picture 4" descr="http://liceum-hlevnoe.3dn.ru/pobeda/IMG_4923.jpg"/>
          <p:cNvPicPr>
            <a:picLocks noChangeAspect="1" noChangeArrowheads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92505" y="2851782"/>
            <a:ext cx="2145401" cy="160905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2054" name="Picture 6" descr="http://liceum-hlevnoe.3dn.ru/pobeda/IMG_4922.jpg"/>
          <p:cNvPicPr>
            <a:picLocks noChangeAspect="1" noChangeArrowheads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53087" y="4903784"/>
            <a:ext cx="2292049" cy="171903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1345166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26942" y="365125"/>
            <a:ext cx="7126857" cy="1325563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ru-RU" dirty="0" smtClean="0">
                <a:latin typeface="Monotype Corsiva" panose="03010101010201010101" pitchFamily="66" charset="0"/>
              </a:rPr>
              <a:t>Спасибо за внимание!</a:t>
            </a:r>
            <a:endParaRPr lang="ru-RU" dirty="0">
              <a:latin typeface="Monotype Corsiva" panose="03010101010201010101" pitchFamily="66" charset="0"/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94075" y="4566182"/>
            <a:ext cx="2865120" cy="191414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" name="Picture 6" descr="IMG_5147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194859" y="4468484"/>
            <a:ext cx="2682456" cy="201184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77374" y="4572000"/>
            <a:ext cx="2861092" cy="190832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183095" y="1975448"/>
            <a:ext cx="2694219" cy="179702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94075" y="1889185"/>
            <a:ext cx="2823550" cy="188328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30308" y="1834426"/>
            <a:ext cx="2841865" cy="189550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0345437">
            <a:off x="503514" y="601692"/>
            <a:ext cx="2941697" cy="196113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0471671">
            <a:off x="435010" y="3558397"/>
            <a:ext cx="2730261" cy="182017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554368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25C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</TotalTime>
  <Words>518</Words>
  <Application>Microsoft Office PowerPoint</Application>
  <PresentationFormat>Широкоэкранный</PresentationFormat>
  <Paragraphs>35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Monotype Corsiva</vt:lpstr>
      <vt:lpstr>Times New Roman</vt:lpstr>
      <vt:lpstr>Тема Office</vt:lpstr>
      <vt:lpstr>Конкурс 2018-03-02 Развитие внеурочной деятельности обучающихся в условиях сельской школы Проект  «Синергия: вместе к успеху каждого!» </vt:lpstr>
      <vt:lpstr>МБОУ «Лицей села Хлевное»  - инновационная образовательная организация, член Ассоциации инновационных школ Липецкой области.</vt:lpstr>
      <vt:lpstr>Лицей в цифрах</vt:lpstr>
      <vt:lpstr>Цель проекта. Создание сетевого сообщества  «Синергия: вместе к успеху каждого!» для развития внеурочной деятельности обучающихся в условиях сельской школы.</vt:lpstr>
      <vt:lpstr>Описание сути инновации </vt:lpstr>
      <vt:lpstr>Мероприятия в рамках проекта.</vt:lpstr>
      <vt:lpstr>Конференция «К вершинам знаний!»</vt:lpstr>
      <vt:lpstr>Спасибо за внимание!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Мастер Коля</dc:creator>
  <cp:lastModifiedBy>Мастер Коля</cp:lastModifiedBy>
  <cp:revision>16</cp:revision>
  <dcterms:created xsi:type="dcterms:W3CDTF">2018-10-07T12:43:12Z</dcterms:created>
  <dcterms:modified xsi:type="dcterms:W3CDTF">2018-10-15T19:25:32Z</dcterms:modified>
</cp:coreProperties>
</file>