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  <p:sldMasterId id="2147483690" r:id="rId2"/>
  </p:sldMasterIdLst>
  <p:sldIdLst>
    <p:sldId id="260" r:id="rId3"/>
    <p:sldId id="296" r:id="rId4"/>
    <p:sldId id="302" r:id="rId5"/>
    <p:sldId id="304" r:id="rId6"/>
    <p:sldId id="300" r:id="rId7"/>
    <p:sldId id="314" r:id="rId8"/>
    <p:sldId id="328" r:id="rId9"/>
    <p:sldId id="329" r:id="rId10"/>
    <p:sldId id="277" r:id="rId11"/>
    <p:sldId id="279" r:id="rId12"/>
    <p:sldId id="299" r:id="rId13"/>
    <p:sldId id="305" r:id="rId14"/>
    <p:sldId id="311" r:id="rId15"/>
    <p:sldId id="315" r:id="rId16"/>
    <p:sldId id="330" r:id="rId17"/>
    <p:sldId id="337" r:id="rId18"/>
    <p:sldId id="309" r:id="rId19"/>
    <p:sldId id="359" r:id="rId20"/>
  </p:sldIdLst>
  <p:sldSz cx="9144000" cy="6858000" type="screen4x3"/>
  <p:notesSz cx="6858000" cy="9144000"/>
  <p:embeddedFontLst>
    <p:embeddedFont>
      <p:font typeface="Microsoft Sans Serif" pitchFamily="34" charset="0"/>
      <p:regular r:id="rId21"/>
    </p:embeddedFont>
    <p:embeddedFont>
      <p:font typeface="Cambria" pitchFamily="18" charset="0"/>
      <p:regular r:id="rId22"/>
      <p:bold r:id="rId23"/>
      <p:italic r:id="rId24"/>
      <p:boldItalic r:id="rId25"/>
    </p:embeddedFont>
    <p:embeddedFont>
      <p:font typeface="Vesna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CC0000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7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5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73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4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6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88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45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37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0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50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25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39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60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39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6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60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98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00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3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6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2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2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3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9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0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0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9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660" r:id="rId14"/>
    <p:sldLayoutId id="214748366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9629" y="1077218"/>
            <a:ext cx="5037112" cy="273630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Ермак Наталья Николаевна,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Крепких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аталья Витальевна,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начальных классов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лицей с. Долгоруково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Липецкой области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Серикова Мария,  ученица 3 класса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Кабанова Алина,  ученица 4  класса</a:t>
            </a:r>
          </a:p>
          <a:p>
            <a:pPr lvl="0">
              <a:spcBef>
                <a:spcPts val="0"/>
              </a:spcBef>
            </a:pPr>
            <a:r>
              <a:rPr lang="ru-RU" sz="1800" b="1" i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МБОУ лицей с. Долгоруково</a:t>
            </a:r>
          </a:p>
          <a:p>
            <a:pPr>
              <a:spcBef>
                <a:spcPts val="0"/>
              </a:spcBef>
              <a:buNone/>
            </a:pPr>
            <a:endParaRPr lang="ru-RU" sz="22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2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0499" y="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ea typeface="Microsoft Sans Serif"/>
              </a:rPr>
              <a:t>Создание </a:t>
            </a:r>
            <a:r>
              <a:rPr lang="ru-RU" sz="3200" b="1" dirty="0">
                <a:solidFill>
                  <a:srgbClr val="CC0000"/>
                </a:solidFill>
                <a:ea typeface="Microsoft Sans Serif"/>
              </a:rPr>
              <a:t>экологических проектов через внеурочную </a:t>
            </a:r>
            <a:r>
              <a:rPr lang="ru-RU" sz="3200" b="1" dirty="0" smtClean="0">
                <a:solidFill>
                  <a:srgbClr val="CC0000"/>
                </a:solidFill>
                <a:ea typeface="Microsoft Sans Serif"/>
              </a:rPr>
              <a:t>деятельность</a:t>
            </a:r>
            <a:endParaRPr lang="ru-RU" sz="3200" b="1" dirty="0">
              <a:solidFill>
                <a:srgbClr val="CC0000"/>
              </a:solidFill>
            </a:endParaRPr>
          </a:p>
        </p:txBody>
      </p:sp>
      <p:pic>
        <p:nvPicPr>
          <p:cNvPr id="2050" name="Picture 2" descr="C:\Users\Наталья\Desktop\фото 2020\лицей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54" y="3645024"/>
            <a:ext cx="4730721" cy="26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фото экология и вебинар\фото экол\P1010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59" y="2708920"/>
            <a:ext cx="2630282" cy="19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фото экология и вебинар\фото экол\P1010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76188"/>
            <a:ext cx="2665784" cy="199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4345" y="188640"/>
            <a:ext cx="7826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a typeface="Calibri"/>
                <a:cs typeface="Times New Roman"/>
              </a:rPr>
              <a:t>По материалам экскурсий дети создают творческие и исследовательские  проекты, рисунки, пишут сочинения.</a:t>
            </a:r>
          </a:p>
        </p:txBody>
      </p:sp>
    </p:spTree>
    <p:extLst>
      <p:ext uri="{BB962C8B-B14F-4D97-AF65-F5344CB8AC3E}">
        <p14:creationId xmlns:p14="http://schemas.microsoft.com/office/powerpoint/2010/main" val="27432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4" y="22813"/>
            <a:ext cx="4301540" cy="153398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Школьники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приобщаются    к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практической социально значимой экологической деятельности через проведение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акций.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endParaRPr lang="ru-RU" sz="1900" b="1" i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3" descr="C:\Users\Наталья\Desktop\фото экология и вебинар\P10205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02" y="1121260"/>
            <a:ext cx="2346368" cy="175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41093" y="451437"/>
            <a:ext cx="386746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b="1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Акция «Поможем </a:t>
            </a:r>
            <a:r>
              <a:rPr lang="ru-RU" b="1" i="1" dirty="0">
                <a:solidFill>
                  <a:srgbClr val="C00000"/>
                </a:solidFill>
                <a:ea typeface="Times New Roman"/>
                <a:cs typeface="Times New Roman"/>
              </a:rPr>
              <a:t>птицам зимой !»</a:t>
            </a:r>
            <a:endParaRPr lang="ru-RU" sz="2000" b="1" i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9585" y="5876039"/>
            <a:ext cx="304948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b="1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Акция «Цветочная клумба</a:t>
            </a:r>
            <a:r>
              <a:rPr lang="ru-RU" b="1" i="1" dirty="0">
                <a:solidFill>
                  <a:srgbClr val="C00000"/>
                </a:solidFill>
                <a:ea typeface="Times New Roman"/>
                <a:cs typeface="Times New Roman"/>
              </a:rPr>
              <a:t>»</a:t>
            </a:r>
            <a:endParaRPr lang="ru-RU" sz="2000" b="1" i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 descr="C:\Users\Наталья\Desktop\фото экология и вебинар\DSCN25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02" y="3717032"/>
            <a:ext cx="2551871" cy="19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483475"/>
              </p:ext>
            </p:extLst>
          </p:nvPr>
        </p:nvGraphicFramePr>
        <p:xfrm>
          <a:off x="415567" y="1484784"/>
          <a:ext cx="4479290" cy="2510438"/>
        </p:xfrm>
        <a:graphic>
          <a:graphicData uri="http://schemas.openxmlformats.org/drawingml/2006/table">
            <a:tbl>
              <a:tblPr firstRow="1" firstCol="1" bandRow="1"/>
              <a:tblGrid>
                <a:gridCol w="2212218"/>
                <a:gridCol w="2267072"/>
              </a:tblGrid>
              <a:tr h="3679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Экологические  акции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«Цветочная клумба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«Посади своё дерево»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«Кормушка»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«Собери макулатуру – спаси дерево»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«Будущее без мусора!»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«Скворечник – домик  для птиц»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«Береги первоцветы!»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«Поможем птицам зимой !»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1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3551838" cy="173250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spc="150" dirty="0" err="1" smtClean="0">
                <a:ln w="11430"/>
                <a:gradFill>
                  <a:gsLst>
                    <a:gs pos="32000">
                      <a:srgbClr val="9BBB59">
                        <a:lumMod val="75000"/>
                      </a:srgbClr>
                    </a:gs>
                    <a:gs pos="65000">
                      <a:srgbClr val="9BBB59">
                        <a:lumMod val="75000"/>
                      </a:srgbClr>
                    </a:gs>
                    <a:gs pos="0">
                      <a:srgbClr val="C00000"/>
                    </a:gs>
                    <a:gs pos="76000">
                      <a:srgbClr val="9BBB59">
                        <a:lumMod val="75000"/>
                      </a:srgbClr>
                    </a:gs>
                    <a:gs pos="23000">
                      <a:srgbClr val="9BBB59">
                        <a:lumMod val="83000"/>
                      </a:srgbClr>
                    </a:gs>
                    <a:gs pos="5000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63500">
                    <a:prstClr val="white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sna" pitchFamily="2" charset="0"/>
              </a:rPr>
              <a:t>Прект</a:t>
            </a:r>
            <a:r>
              <a:rPr lang="ru-RU" sz="2400" b="1" spc="150" dirty="0">
                <a:ln w="11430"/>
                <a:gradFill>
                  <a:gsLst>
                    <a:gs pos="32000">
                      <a:srgbClr val="9BBB59">
                        <a:lumMod val="75000"/>
                      </a:srgbClr>
                    </a:gs>
                    <a:gs pos="65000">
                      <a:srgbClr val="9BBB59">
                        <a:lumMod val="75000"/>
                      </a:srgbClr>
                    </a:gs>
                    <a:gs pos="0">
                      <a:srgbClr val="C00000"/>
                    </a:gs>
                    <a:gs pos="76000">
                      <a:srgbClr val="9BBB59">
                        <a:lumMod val="75000"/>
                      </a:srgbClr>
                    </a:gs>
                    <a:gs pos="23000">
                      <a:srgbClr val="9BBB59">
                        <a:lumMod val="83000"/>
                      </a:srgbClr>
                    </a:gs>
                    <a:gs pos="5000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63500">
                    <a:prstClr val="white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sna" pitchFamily="2" charset="0"/>
              </a:rPr>
              <a:t> </a:t>
            </a:r>
            <a:r>
              <a:rPr lang="ru-RU" sz="2400" b="1" spc="150" dirty="0" smtClean="0">
                <a:ln w="11430"/>
                <a:gradFill>
                  <a:gsLst>
                    <a:gs pos="32000">
                      <a:srgbClr val="9BBB59">
                        <a:lumMod val="75000"/>
                      </a:srgbClr>
                    </a:gs>
                    <a:gs pos="65000">
                      <a:srgbClr val="9BBB59">
                        <a:lumMod val="75000"/>
                      </a:srgbClr>
                    </a:gs>
                    <a:gs pos="0">
                      <a:srgbClr val="C00000"/>
                    </a:gs>
                    <a:gs pos="76000">
                      <a:srgbClr val="9BBB59">
                        <a:lumMod val="75000"/>
                      </a:srgbClr>
                    </a:gs>
                    <a:gs pos="23000">
                      <a:srgbClr val="9BBB59">
                        <a:lumMod val="83000"/>
                      </a:srgbClr>
                    </a:gs>
                    <a:gs pos="5000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63500">
                    <a:prstClr val="white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sna" pitchFamily="2" charset="0"/>
              </a:rPr>
              <a:t> </a:t>
            </a:r>
            <a:br>
              <a:rPr lang="ru-RU" sz="2400" b="1" spc="150" dirty="0" smtClean="0">
                <a:ln w="11430"/>
                <a:gradFill>
                  <a:gsLst>
                    <a:gs pos="32000">
                      <a:srgbClr val="9BBB59">
                        <a:lumMod val="75000"/>
                      </a:srgbClr>
                    </a:gs>
                    <a:gs pos="65000">
                      <a:srgbClr val="9BBB59">
                        <a:lumMod val="75000"/>
                      </a:srgbClr>
                    </a:gs>
                    <a:gs pos="0">
                      <a:srgbClr val="C00000"/>
                    </a:gs>
                    <a:gs pos="76000">
                      <a:srgbClr val="9BBB59">
                        <a:lumMod val="75000"/>
                      </a:srgbClr>
                    </a:gs>
                    <a:gs pos="23000">
                      <a:srgbClr val="9BBB59">
                        <a:lumMod val="83000"/>
                      </a:srgbClr>
                    </a:gs>
                    <a:gs pos="5000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63500">
                    <a:prstClr val="white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sna" pitchFamily="2" charset="0"/>
              </a:rPr>
            </a:br>
            <a:r>
              <a:rPr lang="ru-RU" sz="2000" b="1" spc="150" dirty="0" smtClean="0">
                <a:ln w="11430"/>
                <a:gradFill>
                  <a:gsLst>
                    <a:gs pos="32000">
                      <a:srgbClr val="9BBB59">
                        <a:lumMod val="75000"/>
                      </a:srgbClr>
                    </a:gs>
                    <a:gs pos="65000">
                      <a:srgbClr val="9BBB59">
                        <a:lumMod val="75000"/>
                      </a:srgbClr>
                    </a:gs>
                    <a:gs pos="0">
                      <a:srgbClr val="C00000"/>
                    </a:gs>
                    <a:gs pos="76000">
                      <a:srgbClr val="9BBB59">
                        <a:lumMod val="75000"/>
                      </a:srgbClr>
                    </a:gs>
                    <a:gs pos="23000">
                      <a:srgbClr val="9BBB59">
                        <a:lumMod val="83000"/>
                      </a:srgbClr>
                    </a:gs>
                    <a:gs pos="5000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63500">
                    <a:prstClr val="white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sna" pitchFamily="2" charset="0"/>
              </a:rPr>
              <a:t>«Птицы за моим окном»</a:t>
            </a:r>
            <a:br>
              <a:rPr lang="ru-RU" sz="2000" b="1" spc="150" dirty="0" smtClean="0">
                <a:ln w="11430"/>
                <a:gradFill>
                  <a:gsLst>
                    <a:gs pos="32000">
                      <a:srgbClr val="9BBB59">
                        <a:lumMod val="75000"/>
                      </a:srgbClr>
                    </a:gs>
                    <a:gs pos="65000">
                      <a:srgbClr val="9BBB59">
                        <a:lumMod val="75000"/>
                      </a:srgbClr>
                    </a:gs>
                    <a:gs pos="0">
                      <a:srgbClr val="C00000"/>
                    </a:gs>
                    <a:gs pos="76000">
                      <a:srgbClr val="9BBB59">
                        <a:lumMod val="75000"/>
                      </a:srgbClr>
                    </a:gs>
                    <a:gs pos="23000">
                      <a:srgbClr val="9BBB59">
                        <a:lumMod val="83000"/>
                      </a:srgbClr>
                    </a:gs>
                    <a:gs pos="5000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63500">
                    <a:prstClr val="white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sna" pitchFamily="2" charset="0"/>
              </a:rPr>
            </a:br>
            <a:endParaRPr lang="ru-RU" sz="24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sna" pitchFamily="2" charset="0"/>
            </a:endParaRPr>
          </a:p>
        </p:txBody>
      </p:sp>
      <p:pic>
        <p:nvPicPr>
          <p:cNvPr id="9218" name="Picture 2" descr="C:\Users\Наталья\Desktop\фото экология и вебинар\P1020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12" y="3140968"/>
            <a:ext cx="2543724" cy="19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Наталья\Desktop\фото экология и вебинар\P102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55575"/>
            <a:ext cx="240026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талья\Desktop\фото экология и вебинар\P1010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фото экология и вебинар\DSC04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13" y="1584632"/>
            <a:ext cx="1924900" cy="22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аталья\Desktop\фото экология и вебинар\DSC043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84632"/>
            <a:ext cx="2088232" cy="223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99592" y="127087"/>
            <a:ext cx="7725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B050"/>
                </a:solidFill>
                <a:latin typeface="+mn-lt"/>
              </a:rPr>
              <a:t>Лицейская оранжерея - </a:t>
            </a:r>
            <a:r>
              <a:rPr lang="ru-RU" sz="1800" b="1" dirty="0" smtClean="0">
                <a:solidFill>
                  <a:srgbClr val="00B050"/>
                </a:solidFill>
                <a:latin typeface="+mn-lt"/>
              </a:rPr>
              <a:t>творческая </a:t>
            </a:r>
            <a:r>
              <a:rPr lang="ru-RU" sz="1800" b="1" dirty="0">
                <a:solidFill>
                  <a:srgbClr val="00B050"/>
                </a:solidFill>
                <a:latin typeface="+mn-lt"/>
              </a:rPr>
              <a:t>мастерская, научная лаборатория. Сюда приходят любознательные ученики начальной школы на экскурсии, на уроки окружающего мира, после которых никто не остается </a:t>
            </a:r>
            <a:r>
              <a:rPr lang="ru-RU" sz="1800" b="1" dirty="0" smtClean="0">
                <a:solidFill>
                  <a:srgbClr val="00B050"/>
                </a:solidFill>
                <a:latin typeface="+mn-lt"/>
              </a:rPr>
              <a:t>равнодушным. </a:t>
            </a:r>
            <a:endParaRPr lang="ru-RU" sz="18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0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662367" y="116632"/>
            <a:ext cx="8110630" cy="832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</a:rPr>
              <a:t>Ребенок приобщается к миру прекрасного, работая  с природным  материалом.</a:t>
            </a:r>
            <a:b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endParaRPr lang="ru-RU" sz="2400" b="1" spc="150" dirty="0">
              <a:ln w="11430"/>
              <a:solidFill>
                <a:srgbClr val="FF0000"/>
              </a:solidFill>
              <a:effectLst>
                <a:glow rad="63500">
                  <a:prstClr val="white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sna" pitchFamily="2" charset="0"/>
            </a:endParaRPr>
          </a:p>
        </p:txBody>
      </p:sp>
      <p:pic>
        <p:nvPicPr>
          <p:cNvPr id="4098" name="Picture 2" descr="C:\Users\Наталья\Desktop\фото экология и вебинар\фото экол\P1020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63" y="1052736"/>
            <a:ext cx="2720774" cy="20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ья\Desktop\фото экология и вебинар\P103015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2664295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талья\Desktop\фото экология и вебинар\P10301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2739326" cy="205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22" y="-27562"/>
            <a:ext cx="8229600" cy="763714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339933"/>
                </a:solidFill>
                <a:latin typeface="+mn-lt"/>
                <a:ea typeface="Times New Roman"/>
              </a:rPr>
              <a:t>Лэпбук</a:t>
            </a:r>
            <a:r>
              <a:rPr lang="ru-RU" sz="2000" b="1" dirty="0" smtClean="0">
                <a:solidFill>
                  <a:srgbClr val="339933"/>
                </a:solidFill>
                <a:latin typeface="+mn-lt"/>
                <a:ea typeface="Times New Roman"/>
              </a:rPr>
              <a:t> </a:t>
            </a:r>
            <a:r>
              <a:rPr lang="ru-RU" sz="2000" b="1" dirty="0">
                <a:solidFill>
                  <a:srgbClr val="339933"/>
                </a:solidFill>
                <a:latin typeface="+mn-lt"/>
                <a:ea typeface="Times New Roman"/>
              </a:rPr>
              <a:t>– это яркая действенная возможность сохранить в памяти ребенка изученный материал, полученные навыки </a:t>
            </a:r>
            <a:r>
              <a:rPr lang="ru-RU" sz="2000" b="1" dirty="0">
                <a:solidFill>
                  <a:srgbClr val="339933"/>
                </a:solidFill>
                <a:latin typeface="Times New Roman"/>
                <a:ea typeface="Times New Roman"/>
              </a:rPr>
              <a:t>и </a:t>
            </a:r>
            <a:r>
              <a:rPr lang="ru-RU" sz="2000" b="1" dirty="0" smtClean="0">
                <a:solidFill>
                  <a:srgbClr val="339933"/>
                </a:solidFill>
                <a:latin typeface="Times New Roman"/>
                <a:ea typeface="Times New Roman"/>
              </a:rPr>
              <a:t>умения.</a:t>
            </a:r>
            <a:endParaRPr lang="ru-RU" sz="2000" b="1" dirty="0">
              <a:solidFill>
                <a:srgbClr val="3399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аталья\Desktop\фото экология и вебинар\DSC05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талья\Desktop\фото экология и вебинар\DSC05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2304256" cy="183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Наталья\Desktop\фото экология и вебинар\DSC06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2666192" cy="202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39933"/>
                </a:solidFill>
                <a:latin typeface="Times New Roman"/>
                <a:ea typeface="Times New Roman"/>
              </a:rPr>
              <a:t>Юные исследователи </a:t>
            </a:r>
            <a:endParaRPr lang="ru-RU" sz="3200" b="1" dirty="0">
              <a:solidFill>
                <a:srgbClr val="339933"/>
              </a:solidFill>
            </a:endParaRPr>
          </a:p>
        </p:txBody>
      </p:sp>
      <p:pic>
        <p:nvPicPr>
          <p:cNvPr id="1026" name="Picture 2" descr="C:\Users\Наталья\Desktop\фото экология и вебинар\DSC05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02" y="1412776"/>
            <a:ext cx="3254373" cy="26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лья\Desktop\фото экология и вебинар\DSC05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57" y="4365104"/>
            <a:ext cx="2628664" cy="197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39933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Занятие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- конференция «Будь природе другом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Наталья\Desktop\фото экология и вебинар\DSC059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86933"/>
            <a:ext cx="2948815" cy="229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лья\Desktop\фото экология и вебинар\DSC05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3" y="1268761"/>
            <a:ext cx="2841833" cy="230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2647" y="3861048"/>
            <a:ext cx="4896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9933"/>
                </a:solidFill>
                <a:ea typeface="Times New Roman"/>
                <a:cs typeface="+mj-cs"/>
              </a:rPr>
              <a:t>Дети работали </a:t>
            </a:r>
            <a:r>
              <a:rPr lang="ru-RU" sz="2000" b="1" dirty="0" smtClean="0">
                <a:solidFill>
                  <a:srgbClr val="339933"/>
                </a:solidFill>
                <a:ea typeface="Times New Roman"/>
                <a:cs typeface="+mj-cs"/>
              </a:rPr>
              <a:t>группами.</a:t>
            </a:r>
          </a:p>
          <a:p>
            <a:r>
              <a:rPr lang="ru-RU" sz="2000" b="1" dirty="0" smtClean="0">
                <a:solidFill>
                  <a:srgbClr val="339933"/>
                </a:solidFill>
                <a:ea typeface="Times New Roman"/>
              </a:rPr>
              <a:t>Отделы</a:t>
            </a:r>
            <a:r>
              <a:rPr lang="ru-RU" sz="2000" b="1" dirty="0">
                <a:solidFill>
                  <a:srgbClr val="339933"/>
                </a:solidFill>
                <a:ea typeface="Times New Roman"/>
              </a:rPr>
              <a:t>: </a:t>
            </a:r>
            <a:r>
              <a:rPr lang="ru-RU" sz="2000" b="1" dirty="0" smtClean="0">
                <a:solidFill>
                  <a:srgbClr val="339933"/>
                </a:solidFill>
                <a:ea typeface="Times New Roman"/>
              </a:rPr>
              <a:t>охраны </a:t>
            </a:r>
            <a:r>
              <a:rPr lang="ru-RU" sz="2000" b="1" dirty="0">
                <a:solidFill>
                  <a:srgbClr val="339933"/>
                </a:solidFill>
                <a:ea typeface="Times New Roman"/>
              </a:rPr>
              <a:t>зверей</a:t>
            </a:r>
            <a:r>
              <a:rPr lang="ru-RU" sz="2000" b="1" dirty="0" smtClean="0">
                <a:solidFill>
                  <a:srgbClr val="339933"/>
                </a:solidFill>
                <a:ea typeface="Times New Roman"/>
              </a:rPr>
              <a:t>; охраны </a:t>
            </a:r>
            <a:r>
              <a:rPr lang="ru-RU" sz="2000" b="1" dirty="0">
                <a:solidFill>
                  <a:srgbClr val="339933"/>
                </a:solidFill>
                <a:ea typeface="Times New Roman"/>
              </a:rPr>
              <a:t>птиц; </a:t>
            </a:r>
            <a:r>
              <a:rPr lang="ru-RU" sz="2000" b="1" dirty="0" smtClean="0">
                <a:solidFill>
                  <a:srgbClr val="339933"/>
                </a:solidFill>
                <a:ea typeface="Times New Roman"/>
              </a:rPr>
              <a:t> охраны </a:t>
            </a:r>
            <a:r>
              <a:rPr lang="ru-RU" sz="2000" b="1" dirty="0">
                <a:solidFill>
                  <a:srgbClr val="339933"/>
                </a:solidFill>
                <a:ea typeface="Times New Roman"/>
              </a:rPr>
              <a:t>насекомых; </a:t>
            </a:r>
            <a:r>
              <a:rPr lang="ru-RU" sz="2000" b="1" dirty="0" smtClean="0">
                <a:solidFill>
                  <a:srgbClr val="339933"/>
                </a:solidFill>
                <a:ea typeface="Times New Roman"/>
              </a:rPr>
              <a:t>охраны растений.</a:t>
            </a:r>
            <a:endParaRPr lang="ru-RU" sz="2000" b="1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052736"/>
            <a:ext cx="4536504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9933"/>
                </a:solidFill>
                <a:ea typeface="Times New Roman"/>
              </a:rPr>
              <a:t>Всё хорошее в людях – из детства!</a:t>
            </a:r>
            <a:endParaRPr lang="ru-RU" sz="1600" b="1" dirty="0">
              <a:solidFill>
                <a:srgbClr val="339933"/>
              </a:solidFill>
              <a:ea typeface="Times New Roman"/>
            </a:endParaRPr>
          </a:p>
          <a:p>
            <a:pPr algn="ctr"/>
            <a:r>
              <a:rPr lang="ru-RU" b="1" dirty="0">
                <a:solidFill>
                  <a:srgbClr val="339933"/>
                </a:solidFill>
                <a:ea typeface="Times New Roman"/>
              </a:rPr>
              <a:t>Как истоки добра пробудить?</a:t>
            </a:r>
            <a:endParaRPr lang="ru-RU" sz="1600" b="1" dirty="0">
              <a:solidFill>
                <a:srgbClr val="339933"/>
              </a:solidFill>
              <a:ea typeface="Times New Roman"/>
            </a:endParaRPr>
          </a:p>
          <a:p>
            <a:pPr algn="ctr"/>
            <a:r>
              <a:rPr lang="ru-RU" b="1" dirty="0">
                <a:solidFill>
                  <a:srgbClr val="339933"/>
                </a:solidFill>
                <a:ea typeface="Times New Roman"/>
              </a:rPr>
              <a:t>Прикоснуться к природе всем сердцем:</a:t>
            </a:r>
            <a:endParaRPr lang="ru-RU" sz="1600" b="1" dirty="0">
              <a:solidFill>
                <a:srgbClr val="339933"/>
              </a:solidFill>
              <a:ea typeface="Times New Roman"/>
            </a:endParaRPr>
          </a:p>
          <a:p>
            <a:pPr algn="ctr"/>
            <a:r>
              <a:rPr lang="ru-RU" b="1" dirty="0">
                <a:solidFill>
                  <a:srgbClr val="339933"/>
                </a:solidFill>
                <a:ea typeface="Times New Roman"/>
              </a:rPr>
              <a:t>Удивиться, узнать, полюбить!</a:t>
            </a:r>
            <a:endParaRPr lang="ru-RU" sz="1600" b="1" dirty="0">
              <a:solidFill>
                <a:srgbClr val="339933"/>
              </a:solidFill>
              <a:ea typeface="Times New Roman"/>
            </a:endParaRPr>
          </a:p>
          <a:p>
            <a:pPr algn="ctr"/>
            <a:r>
              <a:rPr lang="ru-RU" b="1" dirty="0">
                <a:solidFill>
                  <a:srgbClr val="339933"/>
                </a:solidFill>
                <a:ea typeface="Times New Roman"/>
              </a:rPr>
              <a:t>Мы хотим, чтоб земля расцветала,</a:t>
            </a:r>
            <a:endParaRPr lang="ru-RU" sz="1600" b="1" dirty="0">
              <a:solidFill>
                <a:srgbClr val="339933"/>
              </a:solidFill>
              <a:ea typeface="Times New Roman"/>
            </a:endParaRPr>
          </a:p>
          <a:p>
            <a:pPr algn="ctr"/>
            <a:r>
              <a:rPr lang="ru-RU" b="1" dirty="0">
                <a:solidFill>
                  <a:srgbClr val="339933"/>
                </a:solidFill>
                <a:ea typeface="Times New Roman"/>
              </a:rPr>
              <a:t>И росли, как цветы, малыши,</a:t>
            </a:r>
            <a:endParaRPr lang="ru-RU" sz="1600" b="1" dirty="0">
              <a:solidFill>
                <a:srgbClr val="339933"/>
              </a:solidFill>
              <a:ea typeface="Times New Roman"/>
            </a:endParaRPr>
          </a:p>
          <a:p>
            <a:pPr algn="ctr"/>
            <a:r>
              <a:rPr lang="ru-RU" b="1" dirty="0">
                <a:solidFill>
                  <a:srgbClr val="339933"/>
                </a:solidFill>
                <a:ea typeface="Times New Roman"/>
              </a:rPr>
              <a:t>Чтоб для них экология стала</a:t>
            </a:r>
            <a:endParaRPr lang="ru-RU" sz="1600" b="1" dirty="0">
              <a:solidFill>
                <a:srgbClr val="339933"/>
              </a:solidFill>
              <a:ea typeface="Times New Roman"/>
            </a:endParaRPr>
          </a:p>
          <a:p>
            <a:pPr algn="ctr"/>
            <a:r>
              <a:rPr lang="ru-RU" b="1" dirty="0">
                <a:solidFill>
                  <a:srgbClr val="339933"/>
                </a:solidFill>
                <a:ea typeface="Times New Roman"/>
              </a:rPr>
              <a:t>Не наукой, а частью души!</a:t>
            </a:r>
            <a:endParaRPr lang="ru-RU" sz="1600" b="1" dirty="0">
              <a:solidFill>
                <a:srgbClr val="339933"/>
              </a:solidFill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339933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1400" b="1" dirty="0">
              <a:solidFill>
                <a:srgbClr val="339933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23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8728" y="1916593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ea typeface="Microsoft Sans Serif"/>
              </a:rPr>
              <a:t>Воспитание  экологической культуры </a:t>
            </a:r>
            <a:r>
              <a:rPr lang="ru-RU" sz="2400" b="1" dirty="0">
                <a:solidFill>
                  <a:srgbClr val="CC0000"/>
                </a:solidFill>
                <a:ea typeface="Microsoft Sans Serif"/>
              </a:rPr>
              <a:t>через </a:t>
            </a:r>
            <a:r>
              <a:rPr lang="ru-RU" sz="2400" b="1" dirty="0" smtClean="0">
                <a:solidFill>
                  <a:srgbClr val="CC0000"/>
                </a:solidFill>
                <a:ea typeface="Microsoft Sans Serif"/>
              </a:rPr>
              <a:t>разные виды деятельности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539783" y="4188363"/>
            <a:ext cx="274234" cy="733006"/>
          </a:xfrm>
          <a:prstGeom prst="downArrow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056240">
            <a:off x="5903622" y="3667758"/>
            <a:ext cx="189209" cy="810411"/>
          </a:xfrm>
          <a:prstGeom prst="downArrow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3022897">
            <a:off x="3240479" y="3667384"/>
            <a:ext cx="205585" cy="782369"/>
          </a:xfrm>
          <a:prstGeom prst="downArrow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8350370">
            <a:off x="3117625" y="1323572"/>
            <a:ext cx="241105" cy="761114"/>
          </a:xfrm>
          <a:prstGeom prst="downArrow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9744" y="4188365"/>
            <a:ext cx="2388411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Практическая деятельность в природе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8900" y="620862"/>
            <a:ext cx="238592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ea typeface="Times New Roman"/>
              </a:rPr>
              <a:t>Экологические проекты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33299" y="5514885"/>
            <a:ext cx="3091775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Конкурс рисунков и поделок из природного материала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8320" y="625859"/>
            <a:ext cx="226357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П</a:t>
            </a:r>
            <a:r>
              <a:rPr lang="ru-RU" sz="2000" dirty="0" smtClean="0">
                <a:solidFill>
                  <a:srgbClr val="000000"/>
                </a:solidFill>
              </a:rPr>
              <a:t>риродоохранные акции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8199" y="282533"/>
            <a:ext cx="202383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ea typeface="Times New Roman"/>
              </a:rPr>
              <a:t>Экскурсии и походы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55694" y="4192828"/>
            <a:ext cx="217354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ea typeface="Times New Roman"/>
              </a:rPr>
              <a:t>Экологические праздники и спектакли</a:t>
            </a:r>
            <a:endParaRPr lang="ru-RU" sz="2000" dirty="0"/>
          </a:p>
        </p:txBody>
      </p:sp>
      <p:sp>
        <p:nvSpPr>
          <p:cNvPr id="16" name="Стрелка вниз 15"/>
          <p:cNvSpPr/>
          <p:nvPr/>
        </p:nvSpPr>
        <p:spPr>
          <a:xfrm rot="13665431">
            <a:off x="5776888" y="1322568"/>
            <a:ext cx="241006" cy="788304"/>
          </a:xfrm>
          <a:prstGeom prst="downArrow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0638485">
            <a:off x="4485636" y="1166070"/>
            <a:ext cx="191191" cy="733006"/>
          </a:xfrm>
          <a:prstGeom prst="downArrow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32848" cy="136815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1875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/>
              </a:rPr>
              <a:t>Лицеисты </a:t>
            </a:r>
            <a:r>
              <a:rPr lang="ru-RU" sz="2000" dirty="0">
                <a:solidFill>
                  <a:srgbClr val="C00000"/>
                </a:solidFill>
                <a:latin typeface="Times New Roman"/>
              </a:rPr>
              <a:t>ежегодно успешно 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</a:rPr>
              <a:t>участвуют  в </a:t>
            </a:r>
            <a:r>
              <a:rPr lang="ru-RU" sz="2000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региональном  интеллектуально-познавательном конкурсе </a:t>
            </a:r>
            <a:br>
              <a:rPr lang="ru-RU" sz="2000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kern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kern="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Юные знатоки родного края». </a:t>
            </a:r>
            <a:r>
              <a:rPr lang="ru-RU" sz="1600" b="1" kern="0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ru-RU" sz="1600" b="1" kern="0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20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sna" pitchFamily="2" charset="0"/>
            </a:endParaRPr>
          </a:p>
        </p:txBody>
      </p:sp>
      <p:pic>
        <p:nvPicPr>
          <p:cNvPr id="8194" name="Picture 2" descr="C:\Users\Наталья\Desktop\фото экология и вебинар\фото экол\Ф 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3908818" cy="29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\Documents\Scanned Documents\гр-та 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1882716" cy="25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Наталья\Documents\Scanned Documents\гр-та 1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8" y="4251616"/>
            <a:ext cx="1918275" cy="260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Наталья\Documents\Scanned Documents\гр-та 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86" y="4488406"/>
            <a:ext cx="1550798" cy="213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1755" y="-99392"/>
            <a:ext cx="7527440" cy="8778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r>
              <a:rPr lang="ru-RU" sz="2800" b="1" spc="150" dirty="0" smtClean="0">
                <a:ln w="11430"/>
                <a:gradFill>
                  <a:gsLst>
                    <a:gs pos="32000">
                      <a:srgbClr val="9BBB59">
                        <a:lumMod val="75000"/>
                      </a:srgbClr>
                    </a:gs>
                    <a:gs pos="65000">
                      <a:srgbClr val="9BBB59">
                        <a:lumMod val="75000"/>
                      </a:srgbClr>
                    </a:gs>
                    <a:gs pos="0">
                      <a:srgbClr val="C00000"/>
                    </a:gs>
                    <a:gs pos="76000">
                      <a:srgbClr val="9BBB59">
                        <a:lumMod val="75000"/>
                      </a:srgbClr>
                    </a:gs>
                    <a:gs pos="23000">
                      <a:srgbClr val="9BBB59">
                        <a:lumMod val="83000"/>
                      </a:srgbClr>
                    </a:gs>
                    <a:gs pos="5000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63500">
                    <a:prstClr val="white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sna" pitchFamily="2" charset="0"/>
              </a:rPr>
              <a:t/>
            </a:r>
            <a:br>
              <a:rPr lang="ru-RU" sz="2800" b="1" spc="150" dirty="0" smtClean="0">
                <a:ln w="11430"/>
                <a:gradFill>
                  <a:gsLst>
                    <a:gs pos="32000">
                      <a:srgbClr val="9BBB59">
                        <a:lumMod val="75000"/>
                      </a:srgbClr>
                    </a:gs>
                    <a:gs pos="65000">
                      <a:srgbClr val="9BBB59">
                        <a:lumMod val="75000"/>
                      </a:srgbClr>
                    </a:gs>
                    <a:gs pos="0">
                      <a:srgbClr val="C00000"/>
                    </a:gs>
                    <a:gs pos="76000">
                      <a:srgbClr val="9BBB59">
                        <a:lumMod val="75000"/>
                      </a:srgbClr>
                    </a:gs>
                    <a:gs pos="23000">
                      <a:srgbClr val="9BBB59">
                        <a:lumMod val="83000"/>
                      </a:srgbClr>
                    </a:gs>
                    <a:gs pos="5000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63500">
                    <a:prstClr val="white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sna" pitchFamily="2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Сотрудничество  с  </a:t>
            </a:r>
            <a:r>
              <a:rPr lang="ru-RU" sz="1800" b="1" dirty="0" smtClean="0">
                <a:solidFill>
                  <a:srgbClr val="C00000"/>
                </a:solidFill>
                <a:latin typeface="+mn-lt"/>
                <a:ea typeface="Times New Roman"/>
                <a:cs typeface="+mn-cs"/>
              </a:rPr>
              <a:t>центром </a:t>
            </a:r>
            <a:r>
              <a:rPr lang="ru-RU" sz="1800" b="1" dirty="0">
                <a:solidFill>
                  <a:srgbClr val="C00000"/>
                </a:solidFill>
                <a:latin typeface="+mn-lt"/>
                <a:ea typeface="Times New Roman"/>
                <a:cs typeface="+mn-cs"/>
              </a:rPr>
              <a:t>дополнительного образования детей </a:t>
            </a:r>
            <a:r>
              <a:rPr lang="ru-RU" sz="1800" b="1" dirty="0" smtClean="0">
                <a:solidFill>
                  <a:srgbClr val="C00000"/>
                </a:solidFill>
                <a:latin typeface="+mn-lt"/>
                <a:ea typeface="Times New Roman"/>
                <a:cs typeface="+mn-cs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+mn-lt"/>
                <a:ea typeface="Times New Roman"/>
                <a:cs typeface="+mn-cs"/>
              </a:rPr>
            </a:br>
            <a:r>
              <a:rPr lang="ru-RU" sz="1800" b="1" dirty="0" smtClean="0">
                <a:solidFill>
                  <a:srgbClr val="C00000"/>
                </a:solidFill>
                <a:latin typeface="+mn-lt"/>
                <a:ea typeface="Times New Roman"/>
                <a:cs typeface="+mn-cs"/>
              </a:rPr>
              <a:t>« </a:t>
            </a:r>
            <a:r>
              <a:rPr lang="ru-RU" sz="1800" b="1" dirty="0" err="1" smtClean="0">
                <a:solidFill>
                  <a:srgbClr val="C00000"/>
                </a:solidFill>
                <a:latin typeface="+mn-lt"/>
                <a:ea typeface="Times New Roman"/>
                <a:cs typeface="+mn-cs"/>
              </a:rPr>
              <a:t>ЭкоМир</a:t>
            </a:r>
            <a:r>
              <a:rPr lang="ru-RU" sz="1800" b="1" dirty="0" smtClean="0">
                <a:solidFill>
                  <a:srgbClr val="C00000"/>
                </a:solidFill>
                <a:latin typeface="+mn-lt"/>
                <a:ea typeface="Times New Roman"/>
                <a:cs typeface="+mn-cs"/>
              </a:rPr>
              <a:t> » </a:t>
            </a:r>
            <a:r>
              <a:rPr lang="ru-RU" sz="2000" b="1" spc="150" dirty="0" smtClean="0">
                <a:ln w="11430"/>
                <a:gradFill>
                  <a:gsLst>
                    <a:gs pos="32000">
                      <a:srgbClr val="9BBB59">
                        <a:lumMod val="75000"/>
                      </a:srgbClr>
                    </a:gs>
                    <a:gs pos="65000">
                      <a:srgbClr val="9BBB59">
                        <a:lumMod val="75000"/>
                      </a:srgbClr>
                    </a:gs>
                    <a:gs pos="0">
                      <a:srgbClr val="C00000"/>
                    </a:gs>
                    <a:gs pos="76000">
                      <a:srgbClr val="9BBB59">
                        <a:lumMod val="75000"/>
                      </a:srgbClr>
                    </a:gs>
                    <a:gs pos="23000">
                      <a:srgbClr val="9BBB59">
                        <a:lumMod val="83000"/>
                      </a:srgbClr>
                    </a:gs>
                    <a:gs pos="5000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63500">
                    <a:prstClr val="white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sna" pitchFamily="2" charset="0"/>
              </a:rPr>
              <a:t/>
            </a:r>
            <a:br>
              <a:rPr lang="ru-RU" sz="2000" b="1" spc="150" dirty="0" smtClean="0">
                <a:ln w="11430"/>
                <a:gradFill>
                  <a:gsLst>
                    <a:gs pos="32000">
                      <a:srgbClr val="9BBB59">
                        <a:lumMod val="75000"/>
                      </a:srgbClr>
                    </a:gs>
                    <a:gs pos="65000">
                      <a:srgbClr val="9BBB59">
                        <a:lumMod val="75000"/>
                      </a:srgbClr>
                    </a:gs>
                    <a:gs pos="0">
                      <a:srgbClr val="C00000"/>
                    </a:gs>
                    <a:gs pos="76000">
                      <a:srgbClr val="9BBB59">
                        <a:lumMod val="75000"/>
                      </a:srgbClr>
                    </a:gs>
                    <a:gs pos="23000">
                      <a:srgbClr val="9BBB59">
                        <a:lumMod val="83000"/>
                      </a:srgbClr>
                    </a:gs>
                    <a:gs pos="5000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63500">
                    <a:prstClr val="white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sna" pitchFamily="2" charset="0"/>
              </a:rPr>
            </a:br>
            <a:endParaRPr lang="ru-RU" sz="20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sna" pitchFamily="2" charset="0"/>
            </a:endParaRPr>
          </a:p>
        </p:txBody>
      </p:sp>
      <p:pic>
        <p:nvPicPr>
          <p:cNvPr id="11266" name="Picture 2" descr="C:\Users\Наталья\Desktop\фото экология и вебинар\SDC101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73" y="1298258"/>
            <a:ext cx="2161141" cy="162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84144" y="3550989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2D050"/>
                </a:solidFill>
                <a:ea typeface="Times New Roman"/>
              </a:rPr>
              <a:t>Шорохов Дмитрий </a:t>
            </a:r>
            <a:endParaRPr lang="ru-RU" sz="1400" b="1" dirty="0">
              <a:solidFill>
                <a:srgbClr val="92D050"/>
              </a:solidFill>
            </a:endParaRPr>
          </a:p>
        </p:txBody>
      </p:sp>
      <p:pic>
        <p:nvPicPr>
          <p:cNvPr id="6146" name="Picture 2" descr="C:\Users\Наталья\Documents\Scanned Documents\гр-та 1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74" y="3067613"/>
            <a:ext cx="1631280" cy="22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лья\Documents\Scanned Documents\гр-та 1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330" y="3861048"/>
            <a:ext cx="1536120" cy="227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Наталья\Documents\Scanned Documents\гр-та 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29" y="4525298"/>
            <a:ext cx="1696149" cy="233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19336" y="590372"/>
            <a:ext cx="3788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ea typeface="Times New Roman"/>
                <a:cs typeface="+mj-cs"/>
              </a:rPr>
              <a:t>Призёр областного </a:t>
            </a: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+mj-cs"/>
              </a:rPr>
              <a:t>конкурса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+mj-cs"/>
              </a:rPr>
              <a:t> « </a:t>
            </a:r>
            <a:r>
              <a:rPr lang="ru-RU" sz="1400" b="1" dirty="0">
                <a:solidFill>
                  <a:srgbClr val="C00000"/>
                </a:solidFill>
                <a:ea typeface="Times New Roman"/>
                <a:cs typeface="+mj-cs"/>
              </a:rPr>
              <a:t>Лучшая кормушка »</a:t>
            </a:r>
            <a:r>
              <a:rPr lang="ru-RU" sz="1400" b="1" spc="150" dirty="0">
                <a:ln w="11430"/>
                <a:solidFill>
                  <a:srgbClr val="C00000"/>
                </a:solidFill>
                <a:effectLst>
                  <a:glow rad="63500">
                    <a:prstClr val="white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sna" pitchFamily="2" charset="0"/>
                <a:ea typeface="+mj-ea"/>
                <a:cs typeface="+mj-cs"/>
              </a:rPr>
              <a:t/>
            </a:r>
            <a:br>
              <a:rPr lang="ru-RU" sz="1400" b="1" spc="150" dirty="0">
                <a:ln w="11430"/>
                <a:solidFill>
                  <a:srgbClr val="C00000"/>
                </a:solidFill>
                <a:effectLst>
                  <a:glow rad="63500">
                    <a:prstClr val="white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sna" pitchFamily="2" charset="0"/>
                <a:ea typeface="+mj-ea"/>
                <a:cs typeface="+mj-cs"/>
              </a:rPr>
            </a:b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Наталья\Desktop\фото экология и вебинар\DSC005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" y="4797104"/>
            <a:ext cx="2704479" cy="202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detsad157.ru/wp-content/uploads/2017/11/DSC076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Наталья\Documents\DSC076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7759"/>
            <a:ext cx="2044948" cy="272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683570" y="927563"/>
            <a:ext cx="3960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a typeface="Times New Roman"/>
              </a:rPr>
              <a:t>Конкурс поделок  </a:t>
            </a:r>
          </a:p>
          <a:p>
            <a:r>
              <a:rPr lang="ru-RU" sz="1400" b="1" dirty="0" smtClean="0">
                <a:solidFill>
                  <a:srgbClr val="C00000"/>
                </a:solidFill>
                <a:ea typeface="Times New Roman"/>
              </a:rPr>
              <a:t>«</a:t>
            </a:r>
            <a:r>
              <a:rPr lang="ru-RU" sz="1400" b="1" dirty="0" err="1" smtClean="0">
                <a:solidFill>
                  <a:srgbClr val="C00000"/>
                </a:solidFill>
                <a:ea typeface="Times New Roman"/>
              </a:rPr>
              <a:t>Эколята</a:t>
            </a:r>
            <a:r>
              <a:rPr lang="ru-RU" sz="1400" b="1" dirty="0" smtClean="0">
                <a:solidFill>
                  <a:srgbClr val="C00000"/>
                </a:solidFill>
                <a:ea typeface="Times New Roman"/>
              </a:rPr>
              <a:t> </a:t>
            </a:r>
            <a:r>
              <a:rPr lang="ru-RU" sz="1400" b="1" dirty="0">
                <a:solidFill>
                  <a:srgbClr val="C00000"/>
                </a:solidFill>
                <a:ea typeface="Times New Roman"/>
              </a:rPr>
              <a:t>– друзья и защитники Природы» 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6370"/>
            <a:ext cx="8229600" cy="1143000"/>
          </a:xfrm>
        </p:spPr>
        <p:txBody>
          <a:bodyPr>
            <a:normAutofit/>
          </a:bodyPr>
          <a:lstStyle/>
          <a:p>
            <a:pPr marL="36195" marR="36195">
              <a:spcAft>
                <a:spcPts val="0"/>
              </a:spcAft>
            </a:pPr>
            <a:r>
              <a:rPr lang="ru-RU" sz="2000" b="1" dirty="0">
                <a:solidFill>
                  <a:srgbClr val="339933"/>
                </a:solidFill>
                <a:latin typeface="+mn-lt"/>
                <a:ea typeface="Times New Roman"/>
              </a:rPr>
              <a:t>Растения создают экологически благоприятную «зеленую» зону.  </a:t>
            </a:r>
            <a:br>
              <a:rPr lang="ru-RU" sz="2000" b="1" dirty="0">
                <a:solidFill>
                  <a:srgbClr val="339933"/>
                </a:solidFill>
                <a:latin typeface="+mn-lt"/>
                <a:ea typeface="Times New Roman"/>
              </a:rPr>
            </a:br>
            <a:r>
              <a:rPr lang="ru-RU" sz="2000" b="1" dirty="0">
                <a:solidFill>
                  <a:srgbClr val="339933"/>
                </a:solidFill>
                <a:latin typeface="+mn-lt"/>
                <a:ea typeface="Calibri"/>
                <a:cs typeface="Times New Roman"/>
              </a:rPr>
              <a:t>Красивый, ухоженный пришкольный участок  воспитывает в детях чувство </a:t>
            </a:r>
            <a:r>
              <a:rPr lang="ru-RU" sz="2000" b="1" dirty="0" smtClean="0">
                <a:solidFill>
                  <a:srgbClr val="339933"/>
                </a:solidFill>
                <a:latin typeface="+mn-lt"/>
                <a:ea typeface="Calibri"/>
                <a:cs typeface="Times New Roman"/>
              </a:rPr>
              <a:t>прекрасного.</a:t>
            </a:r>
            <a:endParaRPr lang="ru-RU" sz="2000" b="1" dirty="0">
              <a:solidFill>
                <a:srgbClr val="339933"/>
              </a:solidFill>
              <a:latin typeface="+mn-lt"/>
            </a:endParaRPr>
          </a:p>
        </p:txBody>
      </p:sp>
      <p:pic>
        <p:nvPicPr>
          <p:cNvPr id="12292" name="Picture 4" descr="C:\Users\Наталья\Desktop\фото экология и вебинар\P1030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04" y="3861048"/>
            <a:ext cx="3773188" cy="25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фото 2020\лицей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29" y="1177705"/>
            <a:ext cx="3276539" cy="24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5" y="204471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a typeface="Calibri"/>
              </a:rPr>
              <a:t>Конкурс  </a:t>
            </a:r>
            <a:r>
              <a:rPr lang="ru-RU" sz="2400" b="1" dirty="0">
                <a:solidFill>
                  <a:srgbClr val="C00000"/>
                </a:solidFill>
                <a:ea typeface="Calibri"/>
              </a:rPr>
              <a:t>«Парк моей мечты</a:t>
            </a:r>
            <a:r>
              <a:rPr lang="ru-RU" sz="2400" b="1" dirty="0" smtClean="0">
                <a:solidFill>
                  <a:srgbClr val="C00000"/>
                </a:solidFill>
                <a:ea typeface="Calibri"/>
              </a:rPr>
              <a:t>»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Наталья\Desktop\фото экология и вебинар\Screenshot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94" y="3498468"/>
            <a:ext cx="2664295" cy="15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талья\Desktop\Screensho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84" y="1030603"/>
            <a:ext cx="2436569" cy="18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Наталья\Desktop\Screenshot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75" y="1016826"/>
            <a:ext cx="2196431" cy="18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832783"/>
              </p:ext>
            </p:extLst>
          </p:nvPr>
        </p:nvGraphicFramePr>
        <p:xfrm>
          <a:off x="1403650" y="690118"/>
          <a:ext cx="6984776" cy="6073784"/>
        </p:xfrm>
        <a:graphic>
          <a:graphicData uri="http://schemas.openxmlformats.org/drawingml/2006/table">
            <a:tbl>
              <a:tblPr firstRow="1" firstCol="1" bandRow="1"/>
              <a:tblGrid>
                <a:gridCol w="6192688"/>
                <a:gridCol w="792088"/>
              </a:tblGrid>
              <a:tr h="311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C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урока по окружающему миру 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 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Деревья, кустарники. Условия, необходимые  для жизни  растений (свет, тепло, воздух, вода).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Растения родного края, названия и краткая характеристика на основе наблюдения.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Растения, их разнообразие.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Роль растений в природе и жизни людей, бережное отношение человека к растениям.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Времена года, их особенности ( на основе наблюдения).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Правила  безопасного поведения в природе.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Растения, их разнообразие.  Деревья, кустарники, травы.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Дикорастущие и культурные растения.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Растения, их разнообразие, части растения (корень, стебель, лист, цветок, плод, семя).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Растения родного края, названия и краткая характеристика на основе наблюдений.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Наблюдение роста растений, фиксация изменений.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Положительное и отрицательное влияние деятельности человека на природу. Прошлое и настоящее глазами эколога.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83569" y="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9933"/>
                </a:solidFill>
              </a:rPr>
              <a:t>Каждый отдел </a:t>
            </a:r>
            <a:r>
              <a:rPr lang="ru-RU" sz="1600" b="1" dirty="0" smtClean="0">
                <a:solidFill>
                  <a:srgbClr val="339933"/>
                </a:solidFill>
              </a:rPr>
              <a:t> дендропарка можно </a:t>
            </a:r>
            <a:r>
              <a:rPr lang="ru-RU" sz="1600" b="1" dirty="0">
                <a:solidFill>
                  <a:srgbClr val="339933"/>
                </a:solidFill>
              </a:rPr>
              <a:t>использовать для проведения  уроков, внеурочных занятий, </a:t>
            </a:r>
            <a:r>
              <a:rPr lang="ru-RU" sz="1600" b="1" dirty="0" smtClean="0">
                <a:solidFill>
                  <a:srgbClr val="339933"/>
                </a:solidFill>
              </a:rPr>
              <a:t>экскурсий, </a:t>
            </a:r>
            <a:r>
              <a:rPr lang="ru-RU" sz="1600" b="1" dirty="0">
                <a:solidFill>
                  <a:srgbClr val="339933"/>
                </a:solidFill>
              </a:rPr>
              <a:t>исследовательской и проектной </a:t>
            </a:r>
            <a:r>
              <a:rPr lang="ru-RU" sz="1600" b="1" dirty="0" smtClean="0">
                <a:solidFill>
                  <a:srgbClr val="339933"/>
                </a:solidFill>
              </a:rPr>
              <a:t>деятельности.</a:t>
            </a:r>
            <a:endParaRPr lang="ru-RU" sz="1600" b="1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9780"/>
              </p:ext>
            </p:extLst>
          </p:nvPr>
        </p:nvGraphicFramePr>
        <p:xfrm>
          <a:off x="1475656" y="13855"/>
          <a:ext cx="6768752" cy="6649244"/>
        </p:xfrm>
        <a:graphic>
          <a:graphicData uri="http://schemas.openxmlformats.org/drawingml/2006/table">
            <a:tbl>
              <a:tblPr firstRow="1" firstCol="1" bandRow="1"/>
              <a:tblGrid>
                <a:gridCol w="4968552"/>
                <a:gridCol w="1800200"/>
              </a:tblGrid>
              <a:tr h="8235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Andale Sans UI"/>
                          <a:cs typeface="Times New Roman"/>
                        </a:rPr>
                        <a:t>Программа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Andale Sans UI"/>
                          <a:cs typeface="Times New Roman"/>
                        </a:rPr>
                        <a:t> 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внеурочной  деятельности</a:t>
                      </a:r>
                      <a:r>
                        <a:rPr kumimoji="0" lang="ru-RU" sz="16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Andale Sans UI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Andale Sans UI"/>
                          <a:cs typeface="Times New Roman"/>
                        </a:rPr>
                        <a:t>«Удивительный мир растений»</a:t>
                      </a:r>
                      <a:endParaRPr lang="ru-RU" sz="1600" b="0" i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Цель программы: привитие любви к природе через наблюдение за жизнью растений и вовлечение в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практическую деятельность по озеленению.</a:t>
                      </a: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16100" algn="l"/>
                          <a:tab pos="3200400" algn="ctr"/>
                          <a:tab pos="6057900" algn="l"/>
                        </a:tabLst>
                      </a:pPr>
                      <a:r>
                        <a:rPr lang="ru-RU" sz="1200" b="1" kern="100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                       Тема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 grid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класс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16100" algn="l"/>
                          <a:tab pos="3200400" algn="ctr"/>
                          <a:tab pos="6057900" algn="l"/>
                        </a:tabLst>
                      </a:pPr>
                      <a:r>
                        <a:rPr lang="de-DE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Цветы-краски природы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16100" algn="l"/>
                          <a:tab pos="3200400" algn="ctr"/>
                          <a:tab pos="6057900" algn="l"/>
                        </a:tabLst>
                      </a:pPr>
                      <a:r>
                        <a:rPr lang="de-DE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Строение цветущего растения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16100" algn="l"/>
                          <a:tab pos="3200400" algn="ctr"/>
                          <a:tab pos="6057900" algn="l"/>
                        </a:tabLst>
                      </a:pPr>
                      <a:r>
                        <a:rPr lang="de-DE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Уход за растениями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de-DE" sz="1200" kern="100" dirty="0" err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Эти</a:t>
                      </a:r>
                      <a:r>
                        <a:rPr lang="de-DE" sz="1200" kern="100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 </a:t>
                      </a:r>
                      <a:r>
                        <a:rPr lang="de-DE" sz="1200" kern="100" dirty="0" err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удивительные</a:t>
                      </a:r>
                      <a:r>
                        <a:rPr lang="de-DE" sz="1200" kern="100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 </a:t>
                      </a:r>
                      <a:r>
                        <a:rPr lang="de-DE" sz="1200" kern="100" dirty="0" err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растения</a:t>
                      </a:r>
                      <a:r>
                        <a:rPr lang="de-DE" sz="1200" kern="100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16100" algn="l"/>
                          <a:tab pos="3200400" algn="ctr"/>
                          <a:tab pos="6057900" algn="l"/>
                        </a:tabLst>
                      </a:pPr>
                      <a:r>
                        <a:rPr lang="de-DE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Растения в доме и в саду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16100" algn="l"/>
                          <a:tab pos="3200400" algn="ctr"/>
                          <a:tab pos="6057900" algn="l"/>
                        </a:tabLst>
                      </a:pPr>
                      <a:r>
                        <a:rPr lang="de-DE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Школа цветовода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 grid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  <a:tab pos="6057900" algn="l"/>
                        </a:tabLst>
                      </a:pPr>
                      <a:r>
                        <a:rPr lang="de-DE" sz="1200" kern="100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В </a:t>
                      </a:r>
                      <a:r>
                        <a:rPr lang="de-DE" sz="1200" kern="100" dirty="0" err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гости</a:t>
                      </a:r>
                      <a:r>
                        <a:rPr lang="de-DE" sz="1200" kern="100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 к </a:t>
                      </a:r>
                      <a:r>
                        <a:rPr lang="de-DE" sz="1200" kern="100" dirty="0" err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цветам</a:t>
                      </a:r>
                      <a:r>
                        <a:rPr lang="de-DE" sz="1200" kern="100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                       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  <a:tab pos="6057900" algn="l"/>
                        </a:tabLst>
                      </a:pPr>
                      <a:r>
                        <a:rPr lang="de-DE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Знатоки природы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Мы цветоводы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Наши проекты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 grid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класс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505">
                <a:tc>
                  <a:txBody>
                    <a:bodyPr/>
                    <a:lstStyle/>
                    <a:p>
                      <a:pPr marR="2266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  <a:tab pos="1930400" algn="l"/>
                          <a:tab pos="2133600" algn="l"/>
                        </a:tabLst>
                      </a:pPr>
                      <a:r>
                        <a:rPr lang="de-DE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Зелёная лужайка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>
                  <a:txBody>
                    <a:bodyPr/>
                    <a:lstStyle/>
                    <a:p>
                      <a:pPr marR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de-DE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Мы – дизайнеры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de-DE" sz="1200" kern="100" dirty="0" err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Среда</a:t>
                      </a:r>
                      <a:r>
                        <a:rPr lang="de-DE" sz="1200" kern="100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 </a:t>
                      </a:r>
                      <a:r>
                        <a:rPr lang="de-DE" sz="1200" kern="100" dirty="0" err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обитания</a:t>
                      </a:r>
                      <a:r>
                        <a:rPr lang="de-DE" sz="1200" kern="100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>
                  <a:txBody>
                    <a:bodyPr/>
                    <a:lstStyle/>
                    <a:p>
                      <a:pPr marR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de-DE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Наш участок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>
                  <a:txBody>
                    <a:bodyPr/>
                    <a:lstStyle/>
                    <a:p>
                      <a:pPr marR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de-DE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Расти, цветок!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4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>
                  <a:txBody>
                    <a:bodyPr/>
                    <a:lstStyle/>
                    <a:p>
                      <a:pPr marR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de-DE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Цветочный мир Земли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>
                  <a:txBody>
                    <a:bodyPr/>
                    <a:lstStyle/>
                    <a:p>
                      <a:pPr marR="2266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de-DE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Ландшафтный дизайн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>
                  <a:txBody>
                    <a:bodyPr/>
                    <a:lstStyle/>
                    <a:p>
                      <a:pPr marR="2266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de-DE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Планирование цветочного участка                               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>
                  <a:txBody>
                    <a:bodyPr/>
                    <a:lstStyle/>
                    <a:p>
                      <a:pPr marR="2266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de-DE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Подарим жизнь </a:t>
                      </a:r>
                      <a:r>
                        <a:rPr lang="ru-RU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цветам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5">
                <a:tc>
                  <a:txBody>
                    <a:bodyPr/>
                    <a:lstStyle/>
                    <a:p>
                      <a:pPr marR="2266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de-DE" sz="1200" kern="1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Моя первая клумба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0" marR="44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0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талья\Desktop\фото экология и вебинар\фото экол\P1010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3147487" cy="22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Наталья\Desktop\фото экология и вебинар\фото экол\P1010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57831"/>
            <a:ext cx="2994921" cy="24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6903" y="188642"/>
            <a:ext cx="7411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a typeface="Calibri"/>
                <a:cs typeface="Times New Roman"/>
              </a:rPr>
              <a:t>Экологическое воспитание немыслимо без проведения экскурсий в мир природы. </a:t>
            </a:r>
            <a:r>
              <a:rPr lang="ru-RU" sz="2000" b="1" dirty="0" smtClean="0">
                <a:solidFill>
                  <a:srgbClr val="C00000"/>
                </a:solidFill>
                <a:ea typeface="Calibri"/>
                <a:cs typeface="Times New Roman"/>
              </a:rPr>
              <a:t>Они  играют </a:t>
            </a:r>
            <a:r>
              <a:rPr lang="ru-RU" sz="2000" b="1" dirty="0" smtClean="0">
                <a:solidFill>
                  <a:srgbClr val="C00000"/>
                </a:solidFill>
                <a:ea typeface="Times New Roman"/>
              </a:rPr>
              <a:t>особую </a:t>
            </a:r>
            <a:r>
              <a:rPr lang="ru-RU" sz="2000" b="1" dirty="0">
                <a:solidFill>
                  <a:srgbClr val="C00000"/>
                </a:solidFill>
                <a:ea typeface="Times New Roman"/>
              </a:rPr>
              <a:t>роль в развитии исследовательской </a:t>
            </a:r>
            <a:r>
              <a:rPr lang="ru-RU" sz="2000" b="1" dirty="0" smtClean="0">
                <a:solidFill>
                  <a:srgbClr val="C00000"/>
                </a:solidFill>
                <a:ea typeface="Times New Roman"/>
              </a:rPr>
              <a:t>деятельности.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200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Другая 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200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3864</TotalTime>
  <Words>638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Times New Roman</vt:lpstr>
      <vt:lpstr>Microsoft Sans Serif</vt:lpstr>
      <vt:lpstr>Cambria</vt:lpstr>
      <vt:lpstr>Vesna</vt:lpstr>
      <vt:lpstr>Calibri</vt:lpstr>
      <vt:lpstr>Andale Sans UI</vt:lpstr>
      <vt:lpstr>1_Тема Office</vt:lpstr>
      <vt:lpstr>3_Тема Office</vt:lpstr>
      <vt:lpstr>Презентация PowerPoint</vt:lpstr>
      <vt:lpstr>Презентация PowerPoint</vt:lpstr>
      <vt:lpstr>Лицеисты ежегодно успешно участвуют  в региональном  интеллектуально-познавательном конкурсе  «Юные знатоки родного края».   </vt:lpstr>
      <vt:lpstr> Сотрудничество  с  центром дополнительного образования детей  « ЭкоМир »  </vt:lpstr>
      <vt:lpstr>Растения создают экологически благоприятную «зеленую» зону.   Красивый, ухоженный пришкольный участок  воспитывает в детях чувство прекрасного.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Прект   «Птицы за моим окном» </vt:lpstr>
      <vt:lpstr>Лицейская оранжерея - творческая мастерская, научная лаборатория. Сюда приходят любознательные ученики начальной школы на экскурсии, на уроки окружающего мира, после которых никто не остается равнодушным. </vt:lpstr>
      <vt:lpstr>Ребенок приобщается к миру прекрасного, работая  с природным  материалом. </vt:lpstr>
      <vt:lpstr>Лэпбук – это яркая действенная возможность сохранить в памяти ребенка изученный материал, полученные навыки и умения.</vt:lpstr>
      <vt:lpstr>Юные исследователи </vt:lpstr>
      <vt:lpstr> Занятие - конференция «Будь природе другом»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Анна</cp:lastModifiedBy>
  <cp:revision>155</cp:revision>
  <dcterms:created xsi:type="dcterms:W3CDTF">2013-08-23T08:38:35Z</dcterms:created>
  <dcterms:modified xsi:type="dcterms:W3CDTF">2020-11-07T10:17:42Z</dcterms:modified>
</cp:coreProperties>
</file>