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51" r:id="rId2"/>
    <p:sldId id="344" r:id="rId3"/>
    <p:sldId id="343" r:id="rId4"/>
    <p:sldId id="285" r:id="rId5"/>
    <p:sldId id="341" r:id="rId6"/>
    <p:sldId id="342" r:id="rId7"/>
    <p:sldId id="349" r:id="rId8"/>
    <p:sldId id="350" r:id="rId9"/>
    <p:sldId id="325" r:id="rId10"/>
    <p:sldId id="326" r:id="rId11"/>
    <p:sldId id="348" r:id="rId12"/>
    <p:sldId id="319" r:id="rId13"/>
    <p:sldId id="352" r:id="rId14"/>
    <p:sldId id="299" r:id="rId15"/>
    <p:sldId id="302" r:id="rId16"/>
    <p:sldId id="321" r:id="rId17"/>
    <p:sldId id="345" r:id="rId18"/>
    <p:sldId id="329" r:id="rId19"/>
    <p:sldId id="305" r:id="rId20"/>
    <p:sldId id="306" r:id="rId21"/>
    <p:sldId id="308" r:id="rId22"/>
    <p:sldId id="353" r:id="rId23"/>
    <p:sldId id="354" r:id="rId24"/>
    <p:sldId id="309" r:id="rId25"/>
    <p:sldId id="355" r:id="rId26"/>
    <p:sldId id="330" r:id="rId27"/>
    <p:sldId id="297" r:id="rId28"/>
    <p:sldId id="356" r:id="rId29"/>
    <p:sldId id="318" r:id="rId30"/>
    <p:sldId id="334" r:id="rId31"/>
    <p:sldId id="336" r:id="rId32"/>
    <p:sldId id="346" r:id="rId33"/>
    <p:sldId id="339" r:id="rId34"/>
    <p:sldId id="316" r:id="rId35"/>
    <p:sldId id="324" r:id="rId36"/>
    <p:sldId id="317" r:id="rId37"/>
    <p:sldId id="320" r:id="rId38"/>
    <p:sldId id="340" r:id="rId3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F1FA-5B32-4996-8D90-615AA087BC46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4484-4BC7-46DE-8A35-17E832363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484-4BC7-46DE-8A35-17E832363E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0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484-4BC7-46DE-8A35-17E832363E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9" y="4689516"/>
            <a:ext cx="5438139" cy="44426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148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9" y="4689516"/>
            <a:ext cx="5438139" cy="44426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057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4484-4BC7-46DE-8A35-17E832363EC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9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7E79BA-095B-4B38-9E95-2D1386588E49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A14B08-EF04-4078-89EE-2EE349B72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eryaeva74@mail.ru" TargetMode="External"/><Relationship Id="rId4" Type="http://schemas.openxmlformats.org/officeDocument/2006/relationships/hyperlink" Target="mailto:kangymn1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111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036" y="2564904"/>
            <a:ext cx="7775708" cy="2081199"/>
          </a:xfrm>
        </p:spPr>
        <p:txBody>
          <a:bodyPr>
            <a:normAutofit fontScale="90000"/>
          </a:bodyPr>
          <a:lstStyle/>
          <a:p>
            <a:pPr marL="182563" indent="0" algn="l"/>
            <a:r>
              <a:rPr lang="ru-RU" sz="36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Модель организации </a:t>
            </a:r>
            <a:r>
              <a:rPr lang="ru-RU" sz="3600" dirty="0" err="1" smtClean="0">
                <a:solidFill>
                  <a:srgbClr val="007EC9"/>
                </a:solidFill>
                <a:latin typeface="Myriad Pro" panose="020B0503030403020204" pitchFamily="34" charset="0"/>
              </a:rPr>
              <a:t>внутришкольной</a:t>
            </a:r>
            <a:r>
              <a:rPr lang="ru-RU" sz="36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 системы оценки качества образования в МАОУ «Гимназия №1» г. Канска Красноярского края</a:t>
            </a:r>
            <a:endParaRPr lang="ru-RU" sz="3600" dirty="0">
              <a:solidFill>
                <a:srgbClr val="007EC9"/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86" y="-30017"/>
            <a:ext cx="1734214" cy="187220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50329" y="1556792"/>
            <a:ext cx="6408712" cy="4285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82563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01565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2.3. «Создание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школ, реализующих инновационные программы для отработки новых технологий и содержания обучения и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Направление: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управления качеством образования в школе».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974565"/>
            <a:ext cx="1929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11.10. 2017 г.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352" y="530120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«Гимназия №1» г. Канска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Адрес: 663606 Красноярский край, г. Канск, ул. 40 лет Октября 33/2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kangymn1@mail.ru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teryaeva74@mail.ru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руководитель проекта</a:t>
            </a: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3-42-64 (приемная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8-923-366-27-62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(Теряева Наталья Васильевна, заместитель директора УВР)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4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714104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Ключевые компетенции, определяющие качество образования в МАОУ «Гимназия №1» в преемственности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78573"/>
              </p:ext>
            </p:extLst>
          </p:nvPr>
        </p:nvGraphicFramePr>
        <p:xfrm>
          <a:off x="977875" y="901899"/>
          <a:ext cx="8172400" cy="5275326"/>
        </p:xfrm>
        <a:graphic>
          <a:graphicData uri="http://schemas.openxmlformats.org/drawingml/2006/table">
            <a:tbl>
              <a:tblPr firstRow="1" firstCol="1" bandRow="1"/>
              <a:tblGrid>
                <a:gridCol w="3212926"/>
                <a:gridCol w="4959474"/>
              </a:tblGrid>
              <a:tr h="20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НОО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ООО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личностные результаты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2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Базовые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компетентности: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Искать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(опрашивать окружение;  консультироваться с учителем; получать информацию)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Думать 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взаимосвязи; критически относиться к тому  или иному высказыванию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занимать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позицию в высказывании и вырабатывать свою точку зрения)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Сотрудничать (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работать в группе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включаться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проект принимать решения; улаживать разногласия и конфликты; договариваться; выполнять взятые на себя обязательства)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07360" algn="r"/>
                        </a:tabLs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Приниматься за дело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	(войти в группу или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коллектив; внести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свой вклад; организовать свою работу)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Адаптироваться</a:t>
                      </a:r>
                      <a:r>
                        <a:rPr lang="ru-RU" sz="13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использовать новые технологии информации и коммуникации; стойко противостоять трудностям;  находить новые решения)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выделять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формулировать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проблему, цели 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задачи, позволяющие решить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проблему;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информационный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поиск;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переводить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полученную информацию из одного вида в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другой;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анализировать 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объект с выделением существенных и несущественных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признаков;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причинно-следственные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связи;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строить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логические цепи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рассуждения;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выдвигать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гипотезы, их обоснование, доказательство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Коммуникативные:</a:t>
                      </a:r>
                      <a:endParaRPr lang="ru-RU" sz="13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договариваться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приходить к общему решению в совместной деятельности, в том числе в ситуации столкновения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интересов;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строить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понятные для партнера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высказывания;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задавать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вопросы, отвечать на них, аргументируя свою точку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зрения;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достаточной полнотой и точностью выражать свои мысли в соответствии с задачами и условиями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коммуникации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использовать критерии для обоснования своего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суждения;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умеет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оформить творческую, исследовательскую, проектную работу согласно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требованиям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-25924"/>
          <a:ext cx="9144000" cy="706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4" imgW="7543732" imgH="5829300" progId="AcroExch.Document.11">
                  <p:embed/>
                </p:oleObj>
              </mc:Choice>
              <mc:Fallback>
                <p:oleObj name="Acrobat Document" r:id="rId4" imgW="7543732" imgH="582930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5924"/>
                        <a:ext cx="9144000" cy="706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73"/>
            <a:ext cx="81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«Возьми в свои руки контроль над своим обучением»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(принципы, характеризующие новую систему оценивания)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73115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3943"/>
            <a:ext cx="8172400" cy="1196752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ВСОКО гимназии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«Возьми в свои руки контроль над своим обучением»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адресаты  оценки (кто управляет результатами?):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6612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2016224" cy="15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331840"/>
            <a:ext cx="2364379" cy="16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47" y="3025599"/>
            <a:ext cx="2126531" cy="18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95" y="5013176"/>
            <a:ext cx="2193436" cy="1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34873" y="3861048"/>
            <a:ext cx="29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Учитель, ученик, родитель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915242" y="4896323"/>
            <a:ext cx="2016224" cy="119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24129" y="2490223"/>
            <a:ext cx="1728191" cy="855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352412" y="2573520"/>
            <a:ext cx="1355492" cy="61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150519" y="4896323"/>
            <a:ext cx="1661841" cy="1267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10" y="3261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ШСОКО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МАОУ «ГИМНАЗИЯ №1»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Качество образовательных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(предметные,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личностные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2296" indent="0" algn="just">
              <a:buNone/>
            </a:pPr>
            <a:endParaRPr lang="ru-RU" dirty="0"/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Диагностика процесса достижения индивидуальных образовательных результатов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</a:p>
          <a:p>
            <a:pPr marL="82296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C00000"/>
                </a:solidFill>
              </a:rPr>
              <a:t>Подходы к организации ШСОКО: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8100392" cy="5760640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sz="2400" b="1" dirty="0"/>
              <a:t>О</a:t>
            </a:r>
            <a:r>
              <a:rPr lang="ru-RU" sz="2400" b="1" dirty="0" smtClean="0"/>
              <a:t>ценка - контроль</a:t>
            </a:r>
            <a:r>
              <a:rPr lang="ru-RU" sz="2400" dirty="0" smtClean="0"/>
              <a:t>; </a:t>
            </a:r>
            <a:r>
              <a:rPr lang="ru-RU" sz="2400" b="1" dirty="0" smtClean="0"/>
              <a:t>оценка- поддержка.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/>
              <a:t>(Концепция региональной системы оценки качества начального общего образования в Красноярском крае)</a:t>
            </a:r>
          </a:p>
          <a:p>
            <a:pPr lvl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82296" lvl="0" indent="0" algn="just">
              <a:spcBef>
                <a:spcPts val="0"/>
              </a:spcBef>
              <a:buNone/>
            </a:pPr>
            <a:r>
              <a:rPr lang="ru-RU" sz="2400" i="1" dirty="0" smtClean="0">
                <a:latin typeface="Calibri" panose="020F0502020204030204" pitchFamily="34" charset="0"/>
              </a:rPr>
              <a:t>Поддерживающее </a:t>
            </a:r>
            <a:r>
              <a:rPr lang="ru-RU" sz="2400" i="1" dirty="0">
                <a:latin typeface="Calibri" panose="020F0502020204030204" pitchFamily="34" charset="0"/>
              </a:rPr>
              <a:t>оценивание  - это подход к использованию результатов анализа и интерпретации данных оценки,  ориентированный на поддержку развития ребёнка, </a:t>
            </a:r>
            <a:r>
              <a:rPr lang="ru-RU" sz="2400" i="1" dirty="0" smtClean="0">
                <a:latin typeface="Calibri" panose="020F0502020204030204" pitchFamily="34" charset="0"/>
              </a:rPr>
              <a:t>учителя, образовательной организации.</a:t>
            </a:r>
          </a:p>
          <a:p>
            <a:pPr marL="82296" lvl="0" indent="0" algn="just">
              <a:spcBef>
                <a:spcPts val="0"/>
              </a:spcBef>
              <a:buNone/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ru-RU" sz="2400" b="1" dirty="0" smtClean="0"/>
              <a:t>Уровневый</a:t>
            </a:r>
            <a:r>
              <a:rPr lang="ru-RU" sz="2400" dirty="0" smtClean="0"/>
              <a:t>.</a:t>
            </a:r>
          </a:p>
          <a:p>
            <a:pPr lvl="0" algn="just">
              <a:spcBef>
                <a:spcPts val="0"/>
              </a:spcBef>
            </a:pPr>
            <a:endParaRPr lang="ru-RU" sz="2400" dirty="0" smtClean="0"/>
          </a:p>
          <a:p>
            <a:pPr lvl="0" algn="just">
              <a:spcBef>
                <a:spcPts val="0"/>
              </a:spcBef>
            </a:pPr>
            <a:r>
              <a:rPr lang="ru-RU" sz="2400" b="1" dirty="0" smtClean="0"/>
              <a:t>Комплексный.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355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301006"/>
          </a:xfrm>
        </p:spPr>
        <p:txBody>
          <a:bodyPr>
            <a:norm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достижения индивидуальных образовательных результатов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обучающимися: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sz="2800" dirty="0"/>
              <a:t>непрерывное </a:t>
            </a:r>
            <a:r>
              <a:rPr lang="ru-RU" sz="2800" dirty="0" smtClean="0"/>
              <a:t>наблюдение;</a:t>
            </a:r>
            <a:endParaRPr lang="ru-RU" sz="2800" dirty="0"/>
          </a:p>
          <a:p>
            <a:pPr lvl="0" algn="just">
              <a:spcBef>
                <a:spcPts val="0"/>
              </a:spcBef>
            </a:pPr>
            <a:r>
              <a:rPr lang="ru-RU" sz="2800" dirty="0" err="1"/>
              <a:t>критериальное</a:t>
            </a:r>
            <a:r>
              <a:rPr lang="ru-RU" sz="2800" dirty="0"/>
              <a:t> </a:t>
            </a:r>
            <a:r>
              <a:rPr lang="ru-RU" sz="2800" dirty="0" smtClean="0"/>
              <a:t>оценивание;</a:t>
            </a:r>
            <a:endParaRPr lang="ru-RU" sz="2800" dirty="0"/>
          </a:p>
          <a:p>
            <a:pPr lvl="0" algn="just">
              <a:spcBef>
                <a:spcPts val="0"/>
              </a:spcBef>
            </a:pPr>
            <a:r>
              <a:rPr lang="ru-RU" sz="2800" dirty="0"/>
              <a:t>оценка </a:t>
            </a:r>
            <a:r>
              <a:rPr lang="ru-RU" sz="2800" dirty="0" smtClean="0"/>
              <a:t>динамики; </a:t>
            </a:r>
            <a:endParaRPr lang="ru-RU" sz="2800" dirty="0"/>
          </a:p>
          <a:p>
            <a:pPr lvl="0" algn="just">
              <a:spcBef>
                <a:spcPts val="0"/>
              </a:spcBef>
            </a:pPr>
            <a:r>
              <a:rPr lang="ru-RU" sz="2800" dirty="0"/>
              <a:t>включение учащихся в оценочную деятельность;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использование результатов оценки всеми участниками </a:t>
            </a:r>
            <a:r>
              <a:rPr lang="ru-RU" sz="2800" dirty="0" smtClean="0"/>
              <a:t>образовательных отношений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655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T-2\Desktop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7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9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899592" y="548680"/>
            <a:ext cx="8172400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457200" algn="ctr">
              <a:spcBef>
                <a:spcPts val="0"/>
              </a:spcBef>
              <a:buClr>
                <a:schemeClr val="dk2"/>
              </a:buClr>
              <a:buSzPct val="25000"/>
              <a:buFont typeface="Wingdings" pitchFamily="2" charset="2"/>
              <a:buChar char="v"/>
            </a:pPr>
            <a:r>
              <a:rPr lang="ru-RU" sz="3200" b="1" dirty="0" smtClean="0">
                <a:effectLst/>
              </a:rPr>
              <a:t>Модель </a:t>
            </a:r>
            <a:r>
              <a:rPr lang="ru-RU" sz="3200" b="1" dirty="0">
                <a:effectLst/>
              </a:rPr>
              <a:t>системы оценки качества достижения образовательных </a:t>
            </a:r>
            <a:r>
              <a:rPr lang="ru-RU" sz="3200" b="1" dirty="0" smtClean="0">
                <a:effectLst/>
              </a:rPr>
              <a:t>результатов</a:t>
            </a:r>
            <a:br>
              <a:rPr lang="ru-RU" sz="3200" b="1" dirty="0" smtClean="0">
                <a:effectLst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содержит ответы  на вопросы: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endParaRPr lang="en-US" sz="3200" b="1" i="0" u="none" strike="noStrike" cap="none" baseline="0" dirty="0" err="1">
              <a:solidFill>
                <a:schemeClr val="dk2"/>
              </a:solidFill>
              <a:effectLst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484784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Какие оценочные </a:t>
            </a:r>
            <a:r>
              <a:rPr lang="ru-RU" dirty="0"/>
              <a:t>процедуры и для каких целей </a:t>
            </a:r>
            <a:r>
              <a:rPr lang="ru-RU" dirty="0" smtClean="0"/>
              <a:t>используются?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Какие </a:t>
            </a:r>
            <a:r>
              <a:rPr lang="ru-RU" dirty="0" smtClean="0"/>
              <a:t>результаты оцениваются и инструменты используются для </a:t>
            </a:r>
            <a:r>
              <a:rPr lang="ru-RU" dirty="0" err="1"/>
              <a:t>внутришкольной</a:t>
            </a:r>
            <a:r>
              <a:rPr lang="ru-RU" dirty="0"/>
              <a:t> и </a:t>
            </a:r>
            <a:r>
              <a:rPr lang="ru-RU" dirty="0" err="1"/>
              <a:t>внутриклассной</a:t>
            </a:r>
            <a:r>
              <a:rPr lang="ru-RU" dirty="0"/>
              <a:t> оценки</a:t>
            </a:r>
            <a:r>
              <a:rPr lang="ru-RU" dirty="0" smtClean="0"/>
              <a:t>?;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Как представлены </a:t>
            </a:r>
            <a:r>
              <a:rPr lang="ru-RU" dirty="0"/>
              <a:t>формы, периодичность и порядок проведения текущего контроля успеваемости и промежуточной аттестации обучающихся </a:t>
            </a:r>
            <a:r>
              <a:rPr lang="ru-RU" dirty="0" smtClean="0"/>
              <a:t>и </a:t>
            </a:r>
            <a:r>
              <a:rPr lang="ru-RU" dirty="0"/>
              <a:t>ссылка на соответствующий локально-нормативный </a:t>
            </a:r>
            <a:r>
              <a:rPr lang="ru-RU" dirty="0" smtClean="0"/>
              <a:t>документ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Каким образом и где фиксируются результаты?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Кто проверяет и как используются результаты?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Как определены условия и границы применения системы оценки (контроль, поддержка</a:t>
            </a:r>
            <a:r>
              <a:rPr lang="ru-RU" dirty="0" smtClean="0"/>
              <a:t>)?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Есть ли инструменты для отслеживания индивидуальной динамики обучающихся?</a:t>
            </a:r>
          </a:p>
        </p:txBody>
      </p:sp>
    </p:spTree>
    <p:extLst>
      <p:ext uri="{BB962C8B-B14F-4D97-AF65-F5344CB8AC3E}">
        <p14:creationId xmlns:p14="http://schemas.microsoft.com/office/powerpoint/2010/main" val="526331563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899592" y="0"/>
            <a:ext cx="8161814" cy="1268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3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>
                <a:effectLst/>
              </a:rPr>
              <a:t>Модель системы оценки качества достижения образовательных результатов </a:t>
            </a:r>
            <a:r>
              <a:rPr lang="ru-RU" sz="2800" b="1" dirty="0" smtClean="0">
                <a:effectLst/>
              </a:rPr>
              <a:t> (Д</a:t>
            </a:r>
            <a:r>
              <a:rPr lang="ru-RU" sz="2800" b="1" dirty="0" smtClean="0">
                <a:solidFill>
                  <a:schemeClr val="dk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орожная карта)</a:t>
            </a:r>
            <a:r>
              <a:rPr lang="ru-RU" sz="3200" b="1" dirty="0" smtClean="0">
                <a:solidFill>
                  <a:schemeClr val="dk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ru-RU" sz="3200" b="1" dirty="0" smtClean="0">
                <a:solidFill>
                  <a:schemeClr val="dk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endParaRPr lang="en-US" sz="3200" b="1" i="0" u="none" strike="noStrike" cap="none" baseline="0" dirty="0" err="1">
              <a:solidFill>
                <a:schemeClr val="dk2"/>
              </a:solidFill>
              <a:effectLst/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899592" y="1268760"/>
            <a:ext cx="8161815" cy="3096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Субъекты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(ученик, учитель)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предмет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личностные и предметные результаты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Процедуры   оценивания.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Сроки и периодичность.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инструментарий)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механизмы фиксации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результата.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фиксации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полученной информации.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оценочных процедур.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результатов оценочных процедур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sz="2400" i="0" u="none" strike="noStrike" cap="none" baseline="0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7825"/>
              </p:ext>
            </p:extLst>
          </p:nvPr>
        </p:nvGraphicFramePr>
        <p:xfrm>
          <a:off x="107494" y="4660663"/>
          <a:ext cx="9036506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372"/>
                <a:gridCol w="1188844"/>
                <a:gridCol w="1368154"/>
                <a:gridCol w="1296144"/>
                <a:gridCol w="1440161"/>
                <a:gridCol w="1296145"/>
                <a:gridCol w="1691686"/>
              </a:tblGrid>
              <a:tr h="1872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Содержание оценки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(Что оцениваем?)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Сроки/периодичность оценочных процедур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(Когда оцениваем?)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Процедуры оценки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(Как организовать?)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Инструмент оценки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(Чем оцениваем?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Какой формат оценки?)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Форма предъявления результатов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(Где фиксируем?)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Субъекты оценки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(Кто оценивает?)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Кем, как и зачем используются данные/результаты оценочных процедур?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9775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50208" cy="114300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ru-RU" dirty="0" smtClean="0"/>
              <a:t>Назначение и устройство ШСОКО</a:t>
            </a:r>
            <a:br>
              <a:rPr lang="ru-RU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использованы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критерии из экспертного листа системы оценки достижения планируемых результатов ООП (ККИПК)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цели</a:t>
            </a:r>
            <a:r>
              <a:rPr lang="ru-RU" dirty="0">
                <a:latin typeface="Times New Roman"/>
                <a:ea typeface="Calibri"/>
              </a:rPr>
              <a:t>, задачи, основные принципы </a:t>
            </a:r>
            <a:r>
              <a:rPr lang="ru-RU" dirty="0" smtClean="0">
                <a:latin typeface="Times New Roman"/>
                <a:ea typeface="Calibri"/>
              </a:rPr>
              <a:t>ШСОКО</a:t>
            </a:r>
            <a:r>
              <a:rPr lang="ru-RU" dirty="0">
                <a:latin typeface="Times New Roman"/>
                <a:ea typeface="Calibri"/>
              </a:rPr>
              <a:t>;</a:t>
            </a:r>
            <a:endParaRPr lang="ru-RU" dirty="0" smtClean="0">
              <a:latin typeface="Times New Roman"/>
              <a:ea typeface="Calibri"/>
            </a:endParaRPr>
          </a:p>
          <a:p>
            <a:pPr algn="just"/>
            <a:r>
              <a:rPr lang="ru-RU" dirty="0" smtClean="0"/>
              <a:t>планируемые </a:t>
            </a:r>
            <a:r>
              <a:rPr lang="ru-RU" dirty="0"/>
              <a:t>результаты образовательной </a:t>
            </a:r>
            <a:r>
              <a:rPr lang="ru-RU" dirty="0" smtClean="0"/>
              <a:t>организации с учётом ее особенностей; </a:t>
            </a:r>
          </a:p>
          <a:p>
            <a:pPr algn="just"/>
            <a:r>
              <a:rPr lang="ru-RU" dirty="0" smtClean="0"/>
              <a:t>контроль </a:t>
            </a:r>
            <a:r>
              <a:rPr lang="ru-RU" dirty="0"/>
              <a:t>и оценивание для развития (</a:t>
            </a:r>
            <a:r>
              <a:rPr lang="ru-RU" dirty="0" smtClean="0"/>
              <a:t>оценка-поддержка);</a:t>
            </a:r>
          </a:p>
          <a:p>
            <a:pPr algn="just"/>
            <a:r>
              <a:rPr lang="ru-RU" dirty="0" smtClean="0"/>
              <a:t>место внешней оценки;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редставление  результатов </a:t>
            </a:r>
            <a:r>
              <a:rPr lang="ru-RU" dirty="0"/>
              <a:t>разным </a:t>
            </a:r>
            <a:r>
              <a:rPr lang="ru-RU" dirty="0" smtClean="0"/>
              <a:t>адресатам?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управленческие </a:t>
            </a:r>
            <a:r>
              <a:rPr lang="ru-RU" dirty="0" smtClean="0"/>
              <a:t>решения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00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П</a:t>
            </a:r>
            <a:r>
              <a:rPr lang="ru-RU" sz="3600" dirty="0" smtClean="0"/>
              <a:t>роцедуры оценивания на уровне НОО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797387"/>
              </p:ext>
            </p:extLst>
          </p:nvPr>
        </p:nvGraphicFramePr>
        <p:xfrm>
          <a:off x="971601" y="908720"/>
          <a:ext cx="8172400" cy="5801868"/>
        </p:xfrm>
        <a:graphic>
          <a:graphicData uri="http://schemas.openxmlformats.org/drawingml/2006/table">
            <a:tbl>
              <a:tblPr firstRow="1" firstCol="1" bandRow="1"/>
              <a:tblGrid>
                <a:gridCol w="2889039"/>
                <a:gridCol w="5283361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ценка-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ценка-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поддержка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7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</a:t>
                      </a:r>
                      <a:r>
                        <a:rPr kumimoji="0" lang="ru-RU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(констатирующий</a:t>
                      </a:r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контроль учителя 2-4 классы (по предметам учебного плана)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ru-RU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ru-RU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Промежуточная аттестация 1-4 классы (по всем предметам учебного плана, включая внеурочную</a:t>
                      </a:r>
                      <a:r>
                        <a:rPr kumimoji="0" lang="ru-RU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деятельность</a:t>
                      </a:r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Стартовая диагностика 1 классы (ЦОКО)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Стартовая диагностика 2-4 классы (русский</a:t>
                      </a:r>
                      <a:r>
                        <a:rPr kumimoji="0" lang="ru-RU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язык, математика)</a:t>
                      </a:r>
                      <a:endParaRPr kumimoji="0" lang="ru-RU" sz="18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Текущее формирующее оценивание 1-4 классы (все предметы учебного плана и плана внеурочной деятельности)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промежуточного группового проекта 2-3</a:t>
                      </a:r>
                      <a:r>
                        <a:rPr kumimoji="0" lang="ru-RU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классы</a:t>
                      </a:r>
                      <a:endParaRPr kumimoji="0" lang="ru-RU" sz="18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Итоговая диагностика</a:t>
                      </a:r>
                      <a:r>
                        <a:rPr kumimoji="0" lang="ru-RU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1-3 классы (русский яз., математика, окружающий мир) </a:t>
                      </a: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(ЦОКО)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Краевые диагностические </a:t>
                      </a:r>
                      <a:r>
                        <a:rPr kumimoji="0" lang="ru-RU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работы:(Читательская грамотность,</a:t>
                      </a:r>
                      <a:r>
                        <a:rPr kumimoji="0" lang="ru-RU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Групповой проект) 4 классы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Всероссийские проверочные работы* (русский яз., математика, окружающий мир)4 классы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Политоринг</a:t>
                      </a:r>
                      <a:r>
                        <a:rPr kumimoji="0" lang="ru-RU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(русский яз., математика, история) 1-4 классы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( работа</a:t>
                      </a:r>
                      <a:r>
                        <a:rPr kumimoji="0" lang="ru-RU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информацией, </a:t>
                      </a:r>
                      <a:r>
                        <a:rPr kumimoji="0" lang="ru-RU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личности обучающихся во внеурочной деятельности) </a:t>
                      </a:r>
                      <a:r>
                        <a:rPr kumimoji="0" lang="ru-RU" sz="160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1-4 классы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70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0815"/>
            <a:ext cx="7498080" cy="77551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</a:t>
            </a:r>
            <a:r>
              <a:rPr lang="ru-RU" sz="3200" dirty="0" smtClean="0"/>
              <a:t>роцедуры оценивания на уровне ООО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3298"/>
              </p:ext>
            </p:extLst>
          </p:nvPr>
        </p:nvGraphicFramePr>
        <p:xfrm>
          <a:off x="971600" y="764704"/>
          <a:ext cx="8172400" cy="6140863"/>
        </p:xfrm>
        <a:graphic>
          <a:graphicData uri="http://schemas.openxmlformats.org/drawingml/2006/table">
            <a:tbl>
              <a:tblPr firstRow="1" firstCol="1" bandRow="1"/>
              <a:tblGrid>
                <a:gridCol w="2880320"/>
                <a:gridCol w="5292080"/>
              </a:tblGrid>
              <a:tr h="265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ценка-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ценка- 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поддержка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395"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(констатирующий) контроль учителя 5-9 классы (по предметам учебного плана)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(тематические, четвертные контрольные работы);</a:t>
                      </a: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5738" indent="-185738">
                        <a:buFont typeface="Arial" panose="020B0604020202020204" pitchFamily="34" charset="0"/>
                        <a:buNone/>
                      </a:pPr>
                      <a:endParaRPr kumimoji="0" lang="ru-RU" sz="130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Текущее оценивание -зимняя и летняя сессия (7,8 класс-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устной форме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30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Промежуточная аттестация 5-9 классы (по всем предметам учебного плана),</a:t>
                      </a:r>
                      <a:r>
                        <a:rPr kumimoji="0" lang="ru-RU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включая:</a:t>
                      </a:r>
                      <a:endParaRPr kumimoji="0" lang="ru-RU" sz="130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итоговая презентация исследовательских и проектных  работ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5-7 классы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общественная аттестация в форме защиты творческого портфолио 8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классы;</a:t>
                      </a:r>
                    </a:p>
                    <a:p>
                      <a:pPr marL="185738" lvl="0" indent="-1857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защита индивидуального проекта, (итоговая аттестация 9 классы);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ru-RU" sz="130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lvl="0" indent="-1857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Стартовая диагностика 5-9 классы(русский язык, математика);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Текущее формирующее оценивание 5-9 классы (все предметы учебного плана и плана внеурочной деятельности)</a:t>
                      </a:r>
                    </a:p>
                    <a:p>
                      <a:pPr marL="185738" indent="-185738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Диагностики</a:t>
                      </a:r>
                      <a:r>
                        <a:rPr kumimoji="0"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ЦОКО</a:t>
                      </a: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(математика – 7кл., физика – 8кл)</a:t>
                      </a:r>
                    </a:p>
                    <a:p>
                      <a:pPr marL="185738" indent="-185738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Всероссийские проверочные работы* (русский яз., математика,</a:t>
                      </a:r>
                      <a:r>
                        <a:rPr kumimoji="0"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др.</a:t>
                      </a: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185738" indent="-185738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Городские</a:t>
                      </a:r>
                      <a:r>
                        <a:rPr kumimoji="0"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диагностические работы (входные)</a:t>
                      </a:r>
                      <a:endParaRPr kumimoji="0" lang="ru-RU" sz="16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85738" lvl="0" indent="-1857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Процессуальный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педагогический мониторинг формирования УУД через деятельность на курсе «Основы проектной и исследовательской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деятельности»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5-7 классы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185738" lvl="0" indent="-1857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Мониторинг личностных результатов ООП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ООО (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авторские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методики для оценки </a:t>
                      </a:r>
                      <a:r>
                        <a:rPr lang="ru-RU" sz="16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личностных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результатов с учетом возраста 5-9 классы).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88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Метапредметные</a:t>
            </a:r>
            <a:r>
              <a:rPr lang="ru-RU" dirty="0" smtClean="0"/>
              <a:t>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149552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94228"/>
              </p:ext>
            </p:extLst>
          </p:nvPr>
        </p:nvGraphicFramePr>
        <p:xfrm>
          <a:off x="978673" y="1409700"/>
          <a:ext cx="7943245" cy="525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4" imgW="6098926" imgH="4037920" progId="Word.Document.12">
                  <p:embed/>
                </p:oleObj>
              </mc:Choice>
              <mc:Fallback>
                <p:oleObj name="Документ" r:id="rId4" imgW="6098926" imgH="4037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8673" y="1409700"/>
                        <a:ext cx="7943245" cy="525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09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Метапредметные</a:t>
            </a:r>
            <a:r>
              <a:rPr lang="ru-RU" dirty="0" smtClean="0"/>
              <a:t> результаты (УУД)</a:t>
            </a:r>
            <a:endParaRPr lang="ru-RU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992888" cy="367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39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Механизмы фиксации результата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ru-RU" dirty="0" smtClean="0"/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(предметные,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балльная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(предметные и частично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бинарная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личностные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позиционная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(включение учащихся, педагогов, родителей в оценку) образовательных результатов).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00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фиксируются?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роцессуально- оценочный портфолио (уровень НОО);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ворческий портфолио (уровень ООО) рефлексивный портфолио (уровень СОО);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лектронный дневник;</a:t>
            </a:r>
          </a:p>
          <a:p>
            <a:pPr lvl="0">
              <a:buClr>
                <a:srgbClr val="3891A7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форматы фиксации на усмотрение учителя (предметные результаты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при содержательном оценивании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90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7760"/>
            <a:ext cx="7498080" cy="1106984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ru-RU" dirty="0" smtClean="0"/>
              <a:t>Как используются  результаты оценочных процедур?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85860"/>
            <a:ext cx="8064896" cy="5455508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400" b="1" dirty="0" smtClean="0"/>
              <a:t>Ученик: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соотносит; оценивает; видит;  учится; планирует</a:t>
            </a:r>
          </a:p>
          <a:p>
            <a:pPr marL="0" algn="just"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400" b="1" dirty="0" smtClean="0"/>
              <a:t>Учитель:</a:t>
            </a: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формирует; улучшает и повышает; стремится</a:t>
            </a:r>
          </a:p>
          <a:p>
            <a:pPr marL="0" algn="just">
              <a:spcBef>
                <a:spcPts val="0"/>
              </a:spcBef>
            </a:pPr>
            <a:endParaRPr lang="ru-RU" sz="2000" dirty="0" smtClean="0"/>
          </a:p>
          <a:p>
            <a:pPr marL="0" algn="just">
              <a:spcBef>
                <a:spcPts val="0"/>
              </a:spcBef>
            </a:pPr>
            <a:r>
              <a:rPr lang="ru-RU" sz="2400" b="1" dirty="0" smtClean="0"/>
              <a:t>Родитель: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получает; видит; сотрудничает; учится; помогает</a:t>
            </a:r>
          </a:p>
          <a:p>
            <a:pPr marL="0" algn="just"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Администратор: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анализирует; выделяет; разрабатывает; помогает; планирует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результатами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организовать непрерывное оценивание и включить всех учащихся в оценочную деятельность?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920880" cy="5616624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Управленческое решение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«Формирующее оценивание как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системы оценки качества»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809541" y="1609955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1908" y="2420888"/>
            <a:ext cx="8304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b="1" dirty="0"/>
              <a:t>3 направления:</a:t>
            </a:r>
            <a:endParaRPr lang="ru-RU" dirty="0"/>
          </a:p>
          <a:p>
            <a:pPr lvl="0" algn="just"/>
            <a:r>
              <a:rPr lang="ru-RU" b="1" dirty="0"/>
              <a:t>«</a:t>
            </a:r>
            <a:r>
              <a:rPr lang="ru-RU" b="1" dirty="0" smtClean="0"/>
              <a:t>Управленец</a:t>
            </a:r>
          </a:p>
          <a:p>
            <a:pPr lvl="0" algn="just"/>
            <a:r>
              <a:rPr lang="ru-RU" b="1" dirty="0" smtClean="0"/>
              <a:t>«Педагог</a:t>
            </a:r>
          </a:p>
          <a:p>
            <a:pPr lvl="0" algn="just"/>
            <a:r>
              <a:rPr lang="ru-RU" b="1" dirty="0" smtClean="0"/>
              <a:t>«Ученик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5608" y="3621217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Как обеспечить преемственность в организации учебно-воспитательного процесса в системно-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деятельностном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подходе НОО и ООО и обеспечить профессиональный рост педагогов в этом  направлении?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700016" y="465313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121131"/>
            <a:ext cx="3997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Методическая работа</a:t>
            </a:r>
            <a:r>
              <a:rPr lang="ru-RU" dirty="0"/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50565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 обеспечить преемственность в организации учебно-воспитательного процесса в системно-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деятельностном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подходе НОО и ООО и обеспечить профессиональный рост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педагогов?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962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60597"/>
            <a:ext cx="7930128" cy="7829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«Включение учащихся в оценочную деятельность»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(100 экз.)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992888" cy="5771728"/>
          </a:xfrm>
        </p:spPr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5127"/>
            <a:ext cx="6210895" cy="602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983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188"/>
            <a:ext cx="8100392" cy="123557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Общественно-профессиональная экспертиза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(статус «Школа-Лаборатория инноваций»)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VT-2\Desktop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8310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T-2\Desktop\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974403" cy="43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VT-2\Desktop\3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68" y="2780927"/>
            <a:ext cx="2909127" cy="39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6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ru-RU" sz="4400" b="1" dirty="0">
                <a:effectLst/>
                <a:latin typeface="Times New Roman"/>
                <a:ea typeface="Times New Roman"/>
              </a:rPr>
              <a:t>Цели 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ШСОКО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b="1" dirty="0" smtClean="0"/>
              <a:t>единая система </a:t>
            </a:r>
            <a:r>
              <a:rPr lang="ru-RU" b="1" dirty="0"/>
              <a:t>оценочных </a:t>
            </a:r>
            <a:r>
              <a:rPr lang="ru-RU" b="1" dirty="0" smtClean="0"/>
              <a:t>процедур</a:t>
            </a:r>
            <a:r>
              <a:rPr lang="ru-RU" dirty="0" smtClean="0"/>
              <a:t>;</a:t>
            </a:r>
            <a:endParaRPr lang="ru-RU" dirty="0"/>
          </a:p>
          <a:p>
            <a:pPr marL="0" lvl="0" algn="just">
              <a:spcBef>
                <a:spcPts val="0"/>
              </a:spcBef>
            </a:pPr>
            <a:r>
              <a:rPr lang="ru-RU" b="1" dirty="0" smtClean="0"/>
              <a:t>объективность информации</a:t>
            </a:r>
            <a:r>
              <a:rPr lang="ru-RU" dirty="0" smtClean="0"/>
              <a:t>;</a:t>
            </a:r>
            <a:endParaRPr lang="ru-RU" dirty="0"/>
          </a:p>
          <a:p>
            <a:pPr marL="0" lvl="0" algn="just">
              <a:spcBef>
                <a:spcPts val="0"/>
              </a:spcBef>
            </a:pPr>
            <a:r>
              <a:rPr lang="ru-RU" b="1" dirty="0" smtClean="0"/>
              <a:t>управленческие решения</a:t>
            </a:r>
            <a:r>
              <a:rPr lang="ru-RU" dirty="0" smtClean="0"/>
              <a:t> по совершенствованию образования и повышению его качества;</a:t>
            </a:r>
          </a:p>
          <a:p>
            <a:pPr marL="0" lvl="0" algn="just">
              <a:spcBef>
                <a:spcPts val="0"/>
              </a:spcBef>
            </a:pPr>
            <a:r>
              <a:rPr lang="ru-RU" b="1" dirty="0" smtClean="0"/>
              <a:t>прогнозирование развития</a:t>
            </a:r>
            <a:r>
              <a:rPr lang="ru-RU" dirty="0" smtClean="0"/>
              <a:t> образовательной системы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33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04" y="188640"/>
            <a:ext cx="8898192" cy="1440160"/>
          </a:xfrm>
        </p:spPr>
        <p:txBody>
          <a:bodyPr>
            <a:normAutofit fontScale="90000"/>
          </a:bodyPr>
          <a:lstStyle/>
          <a:p>
            <a:pPr marL="653796" lvl="0" indent="-571500" algn="ctr">
              <a:spcBef>
                <a:spcPts val="600"/>
              </a:spcBef>
              <a:buFont typeface="Wingdings" pitchFamily="2" charset="2"/>
              <a:buChar char="v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Управленческое результатами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Как сделать родителей участниками оценочной деятельности и сотрудниками учителей в работе по достижению образовательных результатов и их оценке?</a:t>
            </a:r>
            <a:br>
              <a:rPr lang="ru-RU" sz="27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992888" cy="5328592"/>
          </a:xfrm>
        </p:spPr>
        <p:txBody>
          <a:bodyPr/>
          <a:lstStyle/>
          <a:p>
            <a:pPr marL="82296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Управленческое решение </a:t>
            </a:r>
          </a:p>
          <a:p>
            <a:pPr marL="82296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делать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оценочную деятельность максимально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открытой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645024"/>
            <a:ext cx="57546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4506750" y="4869160"/>
            <a:ext cx="569306" cy="561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64804" y="558924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Сделать оценивание орудием  учителя и </a:t>
            </a:r>
            <a:r>
              <a:rPr lang="ru-RU" dirty="0" smtClean="0">
                <a:solidFill>
                  <a:srgbClr val="002060"/>
                </a:solidFill>
              </a:rPr>
              <a:t>ученика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53606" y="2420888"/>
            <a:ext cx="569306" cy="561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2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Управление результатами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28670"/>
            <a:ext cx="7739184" cy="4800600"/>
          </a:xfrm>
        </p:spPr>
        <p:txBody>
          <a:bodyPr/>
          <a:lstStyle/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Как </a:t>
            </a:r>
            <a:r>
              <a:rPr lang="ru-RU" sz="1800" dirty="0">
                <a:solidFill>
                  <a:srgbClr val="002060"/>
                </a:solidFill>
              </a:rPr>
              <a:t>повысить мотивацию и добиться </a:t>
            </a:r>
            <a:r>
              <a:rPr lang="ru-RU" sz="1800" dirty="0">
                <a:solidFill>
                  <a:srgbClr val="C00000"/>
                </a:solidFill>
              </a:rPr>
              <a:t>объективности</a:t>
            </a:r>
            <a:r>
              <a:rPr lang="ru-RU" sz="1800" dirty="0">
                <a:solidFill>
                  <a:srgbClr val="002060"/>
                </a:solidFill>
              </a:rPr>
              <a:t> в 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п</a:t>
            </a:r>
            <a:r>
              <a:rPr lang="ru-RU" sz="1800" dirty="0" smtClean="0">
                <a:solidFill>
                  <a:srgbClr val="002060"/>
                </a:solidFill>
              </a:rPr>
              <a:t>роведении  внешних диагностических процедур;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предъявлении реальных результатов;</a:t>
            </a:r>
          </a:p>
          <a:p>
            <a:pPr>
              <a:spcBef>
                <a:spcPts val="0"/>
              </a:spcBef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самооценивании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(ученик)?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Управленческое решение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801183" y="2492896"/>
            <a:ext cx="346881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00247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Сделать оценивание орудием  учителя и ученика: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172809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е применять и не проводить </a:t>
            </a:r>
            <a:r>
              <a:rPr lang="ru-RU" dirty="0" err="1" smtClean="0"/>
              <a:t>наказательно</a:t>
            </a:r>
            <a:r>
              <a:rPr lang="ru-RU" dirty="0" smtClean="0"/>
              <a:t>- поощрительных мероприятий;</a:t>
            </a:r>
          </a:p>
          <a:p>
            <a:pPr marL="285750" lvl="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казание педагогам методической поддержки;</a:t>
            </a:r>
          </a:p>
          <a:p>
            <a:pPr marL="82296" lvl="0" indent="0" algn="just">
              <a:spcBef>
                <a:spcPts val="0"/>
              </a:spcBef>
              <a:buNone/>
            </a:pPr>
            <a:endParaRPr lang="ru-RU" dirty="0"/>
          </a:p>
          <a:p>
            <a:pPr marL="285750" lvl="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позволить учителю и ученику самим управлять полученными образовательными  </a:t>
            </a:r>
            <a:r>
              <a:rPr lang="ru-RU" dirty="0" smtClean="0"/>
              <a:t>результатами(без участия администратора)</a:t>
            </a:r>
            <a:endParaRPr lang="ru-RU" dirty="0"/>
          </a:p>
          <a:p>
            <a:pPr marL="82296" lvl="0" indent="0" algn="just">
              <a:spcBef>
                <a:spcPts val="0"/>
              </a:spcBef>
              <a:buNone/>
            </a:pPr>
            <a:endParaRPr lang="ru-RU" dirty="0"/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проведение </a:t>
            </a:r>
            <a:r>
              <a:rPr lang="ru-RU" dirty="0" smtClean="0"/>
              <a:t>мотивационных </a:t>
            </a:r>
            <a:r>
              <a:rPr lang="ru-RU" dirty="0"/>
              <a:t>мероприятий для педагогов и учащихся, имеющих положительную динамику образовательных результатов и в работе над профессиональными умениями (для педагогов)</a:t>
            </a:r>
          </a:p>
        </p:txBody>
      </p:sp>
    </p:spTree>
    <p:extLst>
      <p:ext uri="{BB962C8B-B14F-4D97-AF65-F5344CB8AC3E}">
        <p14:creationId xmlns:p14="http://schemas.microsoft.com/office/powerpoint/2010/main" val="3590224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Управление результатами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152" y="1124744"/>
            <a:ext cx="7498080" cy="477599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 marL="82296" indent="0">
              <a:buNone/>
            </a:pPr>
            <a:r>
              <a:rPr lang="ru-RU" dirty="0">
                <a:solidFill>
                  <a:srgbClr val="002060"/>
                </a:solidFill>
              </a:rPr>
              <a:t>Как достичь и повысить образовательные результаты обучающихся: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читательская грамотность;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владение умениями для выполнения </a:t>
            </a:r>
            <a:r>
              <a:rPr lang="ru-RU" dirty="0">
                <a:solidFill>
                  <a:srgbClr val="002060"/>
                </a:solidFill>
              </a:rPr>
              <a:t>исследовательских групповых проектов в 4 классе;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обеспечить 100% </a:t>
            </a:r>
            <a:r>
              <a:rPr lang="ru-RU" dirty="0" smtClean="0">
                <a:solidFill>
                  <a:srgbClr val="002060"/>
                </a:solidFill>
              </a:rPr>
              <a:t>качественную(согласно критериям) защиту </a:t>
            </a:r>
            <a:r>
              <a:rPr lang="ru-RU" dirty="0">
                <a:solidFill>
                  <a:srgbClr val="002060"/>
                </a:solidFill>
              </a:rPr>
              <a:t>индивидуального проекта в 9 классе;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ачественный и высокий  уровень выполнения итоговых </a:t>
            </a:r>
            <a:r>
              <a:rPr lang="ru-RU" dirty="0">
                <a:solidFill>
                  <a:srgbClr val="002060"/>
                </a:solidFill>
              </a:rPr>
              <a:t>работ на ОГЭ и </a:t>
            </a:r>
            <a:r>
              <a:rPr lang="ru-RU" dirty="0" smtClean="0">
                <a:solidFill>
                  <a:srgbClr val="002060"/>
                </a:solidFill>
              </a:rPr>
              <a:t>ЕГЭ</a:t>
            </a:r>
          </a:p>
          <a:p>
            <a:pPr marL="82296" lv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82296" lvl="0" indent="0">
              <a:buNone/>
            </a:pPr>
            <a:r>
              <a:rPr lang="ru-RU" sz="4600" dirty="0" smtClean="0"/>
              <a:t>Управленческое решение:</a:t>
            </a:r>
            <a:endParaRPr lang="ru-RU" sz="4600" dirty="0"/>
          </a:p>
          <a:p>
            <a:pPr marL="82296" indent="0"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marL="82296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72000" y="54452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01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Учебный </a:t>
            </a:r>
            <a:r>
              <a:rPr lang="ru-RU" sz="3200" dirty="0" err="1" smtClean="0"/>
              <a:t>план+план</a:t>
            </a:r>
            <a:r>
              <a:rPr lang="ru-RU" sz="3200" dirty="0" smtClean="0"/>
              <a:t> внеурочной деятельности </a:t>
            </a:r>
            <a:r>
              <a:rPr lang="ru-RU" sz="3200" dirty="0"/>
              <a:t>+ </a:t>
            </a:r>
            <a:r>
              <a:rPr lang="ru-RU" sz="3200" dirty="0" smtClean="0"/>
              <a:t>комплекс услуг дополнительного образования (комплексно):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2935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к</a:t>
            </a:r>
            <a:r>
              <a:rPr lang="ru-RU" dirty="0" smtClean="0"/>
              <a:t>урс </a:t>
            </a:r>
            <a:r>
              <a:rPr lang="ru-RU" dirty="0"/>
              <a:t>«Учусь создавать проект» (1-4 класс)</a:t>
            </a:r>
          </a:p>
          <a:p>
            <a:pPr lvl="0"/>
            <a:r>
              <a:rPr lang="ru-RU" dirty="0"/>
              <a:t>к</a:t>
            </a:r>
            <a:r>
              <a:rPr lang="ru-RU" dirty="0" smtClean="0"/>
              <a:t>урс </a:t>
            </a:r>
            <a:r>
              <a:rPr lang="ru-RU" dirty="0"/>
              <a:t>«Основы проектной и исследовательской деятельности»(5-9 класс);</a:t>
            </a:r>
          </a:p>
          <a:p>
            <a:pPr lvl="0"/>
            <a:r>
              <a:rPr lang="ru-RU" dirty="0"/>
              <a:t>у</a:t>
            </a:r>
            <a:r>
              <a:rPr lang="ru-RU" dirty="0" smtClean="0"/>
              <a:t>глубленное </a:t>
            </a:r>
            <a:r>
              <a:rPr lang="ru-RU" dirty="0"/>
              <a:t>изучение предметов с 5 класса;</a:t>
            </a:r>
          </a:p>
          <a:p>
            <a:pPr lvl="0"/>
            <a:r>
              <a:rPr lang="ru-RU" dirty="0"/>
              <a:t>п</a:t>
            </a:r>
            <a:r>
              <a:rPr lang="ru-RU" dirty="0" smtClean="0"/>
              <a:t>рофильное </a:t>
            </a:r>
            <a:r>
              <a:rPr lang="ru-RU" dirty="0"/>
              <a:t>обучение по индивидуальным учебным </a:t>
            </a:r>
            <a:r>
              <a:rPr lang="ru-RU" dirty="0" smtClean="0"/>
              <a:t>планам (10-11 классы);</a:t>
            </a:r>
            <a:endParaRPr lang="ru-RU" dirty="0"/>
          </a:p>
          <a:p>
            <a:pPr lvl="0"/>
            <a:r>
              <a:rPr lang="ru-RU" dirty="0"/>
              <a:t>п</a:t>
            </a:r>
            <a:r>
              <a:rPr lang="ru-RU" dirty="0" smtClean="0"/>
              <a:t>ортфолио </a:t>
            </a:r>
            <a:r>
              <a:rPr lang="ru-RU" dirty="0"/>
              <a:t>ученика:</a:t>
            </a:r>
          </a:p>
          <a:p>
            <a:pPr marL="900113" indent="-542925">
              <a:buFont typeface="Wingdings" panose="05000000000000000000" pitchFamily="2" charset="2"/>
              <a:buChar char="v"/>
            </a:pPr>
            <a:r>
              <a:rPr lang="ru-RU" dirty="0" smtClean="0"/>
              <a:t>процессуально- </a:t>
            </a:r>
            <a:r>
              <a:rPr lang="ru-RU" dirty="0"/>
              <a:t>оценочный (НОО);</a:t>
            </a:r>
          </a:p>
          <a:p>
            <a:pPr marL="900113" indent="-542925">
              <a:buFont typeface="Wingdings" panose="05000000000000000000" pitchFamily="2" charset="2"/>
              <a:buChar char="v"/>
            </a:pPr>
            <a:r>
              <a:rPr lang="ru-RU" dirty="0" smtClean="0"/>
              <a:t>творческий </a:t>
            </a:r>
            <a:r>
              <a:rPr lang="ru-RU" dirty="0"/>
              <a:t>(ООО);</a:t>
            </a:r>
          </a:p>
          <a:p>
            <a:pPr marL="900113" indent="-542925">
              <a:buFont typeface="Wingdings" panose="05000000000000000000" pitchFamily="2" charset="2"/>
              <a:buChar char="v"/>
            </a:pPr>
            <a:r>
              <a:rPr lang="ru-RU" dirty="0" smtClean="0"/>
              <a:t>рефлексивный предметный (СОО);</a:t>
            </a:r>
          </a:p>
          <a:p>
            <a:r>
              <a:rPr lang="ru-RU" dirty="0" smtClean="0"/>
              <a:t>дополнительные образовательные услуги;</a:t>
            </a:r>
          </a:p>
          <a:p>
            <a:r>
              <a:rPr lang="ru-RU" dirty="0" smtClean="0"/>
              <a:t>единство требований при организации всего образовательного процесса</a:t>
            </a:r>
          </a:p>
          <a:p>
            <a:r>
              <a:rPr lang="ru-RU" dirty="0"/>
              <a:t>е</a:t>
            </a:r>
            <a:r>
              <a:rPr lang="ru-RU" dirty="0" smtClean="0"/>
              <a:t>динство </a:t>
            </a:r>
            <a:r>
              <a:rPr lang="ru-RU" dirty="0" err="1" smtClean="0"/>
              <a:t>критериальной</a:t>
            </a:r>
            <a:r>
              <a:rPr lang="ru-RU" dirty="0" smtClean="0"/>
              <a:t> оценочной деятельности в гимназии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412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Кадрово-методические условия (фрагмент ШСОКО)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5410200"/>
          </a:xfrm>
        </p:spPr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ru-RU" sz="2400" b="1" dirty="0"/>
              <a:t>Умения, входящие в оценочную компетентность педагога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ориентировать процесс на результат: постановка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диагностичных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целей-результатов и удержание этих целей в течение всего урока.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вовлекать детей в учебные ситуации, которые предполагают решение конкретной проблемы и получение необходимого продукта деятельности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вовлечь всех учащихся в учебный процесс через разнообразные формы работы на уроке (индивидуальные, фронтальные, групповые)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работать в рамках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критерального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оценивания (четкие критерии самоконтроля и самооценки)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организовать обратную связь с учащимися, используя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формирующее оценивание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учитывать: -уровень усвоения учебного материала,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уровень класса;</a:t>
            </a:r>
          </a:p>
          <a:p>
            <a:pPr marL="357188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-индивидуальные особенности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обучающихся(использование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прогностической оценки);</a:t>
            </a:r>
          </a:p>
          <a:p>
            <a:pPr marL="357188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подбирать задания в зависимости от уровня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применять полученную в результате диагностики информацию для корректировки образовательных результатов обучающихся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различать функции оценка и отметка и учитывать это при организации учебного процесса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04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12" y="-3482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Оценка педагогических умений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</a:pPr>
            <a:r>
              <a:rPr lang="ru-RU" b="1" dirty="0"/>
              <a:t>Шкала </a:t>
            </a:r>
            <a:r>
              <a:rPr lang="ru-RU" b="1" dirty="0" smtClean="0"/>
              <a:t>оценки</a:t>
            </a:r>
            <a:r>
              <a:rPr lang="ru-RU" dirty="0"/>
              <a:t> </a:t>
            </a:r>
            <a:r>
              <a:rPr lang="ru-RU" dirty="0" smtClean="0"/>
              <a:t>– простая, </a:t>
            </a:r>
            <a:r>
              <a:rPr lang="ru-RU" dirty="0"/>
              <a:t>соответствующая принципам диагностического оценивания (0,1,2</a:t>
            </a:r>
            <a:r>
              <a:rPr lang="ru-RU" dirty="0" smtClean="0"/>
              <a:t>)</a:t>
            </a:r>
          </a:p>
          <a:p>
            <a:pPr marL="0">
              <a:spcBef>
                <a:spcPts val="0"/>
              </a:spcBef>
            </a:pPr>
            <a:r>
              <a:rPr lang="ru-RU" b="1" dirty="0"/>
              <a:t>С</a:t>
            </a:r>
            <a:r>
              <a:rPr lang="ru-RU" b="1" dirty="0" smtClean="0"/>
              <a:t>пособ оценки – </a:t>
            </a:r>
            <a:r>
              <a:rPr lang="ru-RU" dirty="0" smtClean="0"/>
              <a:t>проектирование занятия, </a:t>
            </a:r>
            <a:r>
              <a:rPr lang="ru-RU" dirty="0"/>
              <a:t>включенное наблюдение за </a:t>
            </a:r>
            <a:r>
              <a:rPr lang="ru-RU" dirty="0" smtClean="0"/>
              <a:t>организацией </a:t>
            </a:r>
            <a:r>
              <a:rPr lang="ru-RU" dirty="0"/>
              <a:t>учебного занятия и </a:t>
            </a:r>
            <a:r>
              <a:rPr lang="ru-RU" dirty="0" smtClean="0"/>
              <a:t>анализ, участие в совместных разработках занятий</a:t>
            </a:r>
          </a:p>
          <a:p>
            <a:pPr marL="0">
              <a:spcBef>
                <a:spcPts val="0"/>
              </a:spcBef>
            </a:pPr>
            <a:r>
              <a:rPr lang="ru-RU" b="1" dirty="0"/>
              <a:t>У</a:t>
            </a:r>
            <a:r>
              <a:rPr lang="ru-RU" b="1" dirty="0" smtClean="0"/>
              <a:t>частники оценки – </a:t>
            </a:r>
            <a:r>
              <a:rPr lang="ru-RU" dirty="0" smtClean="0"/>
              <a:t>администрация, педагоги </a:t>
            </a:r>
          </a:p>
          <a:p>
            <a:pPr marL="0">
              <a:spcBef>
                <a:spcPts val="0"/>
              </a:spcBef>
            </a:pPr>
            <a:r>
              <a:rPr lang="ru-RU" b="1" dirty="0" smtClean="0"/>
              <a:t>Метод оценки – </a:t>
            </a:r>
            <a:r>
              <a:rPr lang="ru-RU" dirty="0" smtClean="0"/>
              <a:t>наблюдение, совместная экспертиза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5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497" y="2145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Процессуальный управленческий мониторинг педагогических компетентностей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/>
              <a:t>используется для начисления стимулирующей части заработной платы, определения уровня квалификации и аттестации на соответствие занимаемой должности, награждения разного уровня наградами, выдвижения для участия в конкурсах и конференциях.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371152"/>
              </p:ext>
            </p:extLst>
          </p:nvPr>
        </p:nvGraphicFramePr>
        <p:xfrm>
          <a:off x="1115616" y="1772816"/>
          <a:ext cx="7848871" cy="2015118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864096"/>
                <a:gridCol w="864096"/>
                <a:gridCol w="613962"/>
                <a:gridCol w="548354"/>
                <a:gridCol w="548907"/>
                <a:gridCol w="630165"/>
                <a:gridCol w="548354"/>
                <a:gridCol w="630165"/>
                <a:gridCol w="630165"/>
                <a:gridCol w="630165"/>
                <a:gridCol w="548354"/>
              </a:tblGrid>
              <a:tr h="1083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проф. (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и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 компетенций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площадка стажерских практик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обобщение и распространение профессионального опыта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экспертная деятельность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разработческая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деятельность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конкурсах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руководство ГМО, ШМО, творч. группы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курсы ПК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практико-ориент.семинары гимназии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мастер-классы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открытые уроки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выступления с докладом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публикации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86153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64115"/>
              </p:ext>
            </p:extLst>
          </p:nvPr>
        </p:nvGraphicFramePr>
        <p:xfrm>
          <a:off x="1187624" y="4221088"/>
          <a:ext cx="7776864" cy="1224136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576064"/>
                <a:gridCol w="648072"/>
                <a:gridCol w="648072"/>
                <a:gridCol w="576064"/>
                <a:gridCol w="648072"/>
                <a:gridCol w="720080"/>
                <a:gridCol w="648072"/>
                <a:gridCol w="792088"/>
                <a:gridCol w="648072"/>
                <a:gridCol w="648072"/>
                <a:gridCol w="504056"/>
              </a:tblGrid>
              <a:tr h="3922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ВРОШ и ШСЛ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сопровождение ИД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платные курсы подготовки ГИА и другие курсы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другие конкурсы и олимпиады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1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Муниц</a:t>
                      </a: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край</a:t>
                      </a: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ОПИД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 учусь созд. Проект.</a:t>
                      </a: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гимназ</a:t>
                      </a: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конф</a:t>
                      </a: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город.  </a:t>
                      </a:r>
                      <a:r>
                        <a:rPr lang="ru-RU" sz="9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конф</a:t>
                      </a: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краев. 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всер</a:t>
                      </a: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Конф</a:t>
                      </a: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вузовские олимп.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дистанционные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разные очные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38" marR="57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23305" y="3472973"/>
            <a:ext cx="817146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Сопровождение учащихся во внеурочной деятельности и достижение качественных индивидуальных результатов.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наличие победителей, призеров, лауреатов, дипломантов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нет; * сопровождал на уровне участия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77603"/>
              </p:ext>
            </p:extLst>
          </p:nvPr>
        </p:nvGraphicFramePr>
        <p:xfrm>
          <a:off x="1115616" y="5733256"/>
          <a:ext cx="7499349" cy="1070178"/>
        </p:xfrm>
        <a:graphic>
          <a:graphicData uri="http://schemas.openxmlformats.org/drawingml/2006/table">
            <a:tbl>
              <a:tblPr firstRow="1" firstCol="1" bandRow="1"/>
              <a:tblGrid>
                <a:gridCol w="1417969"/>
                <a:gridCol w="917267"/>
                <a:gridCol w="917267"/>
                <a:gridCol w="997285"/>
                <a:gridCol w="1084364"/>
                <a:gridCol w="1167912"/>
                <a:gridCol w="997285"/>
              </a:tblGrid>
              <a:tr h="107017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9" marR="63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 ОГЭ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9" marR="63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балл ЕГЭ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9" marR="63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ККР(4 кл.)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9" marR="63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вовлеченности в ГИА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9" marR="63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ЕГЭ по ТБ 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(высокобальные)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ТБ2-80 баллов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выше 80 баллов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выше 90- баллов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9" marR="63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лучшего результата в городе и балл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49" marR="63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87624" y="5517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промежуточной и итоговой аттестации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38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468" y="129233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Локальные акты МАОУ «Гимназия №1» регулирующие ШСОКО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602048" cy="497964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НОО 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Основная образовательная программа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ООО;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Программа развития образовательной организации до 2020 года;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внутренней системе оценки качества образования с приложениями;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о системе оценивания образовательных достижений обучающихся с приложениями;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о мониторинге образовательной деятельности;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о НСОТ;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об индивидуальном образовательном маршруте обучающегося;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о рейтинговой системе достижений гимназистов;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контроле;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об электронном журнале 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 о заполнении базы данных индивидуальных достижений педагогов и обучающихся;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о портфолио с приложениями;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 о курсе «Основы проектной и учебно-исследовательской деятельности» (ОПИД);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индивидуальном учете результатов освоения обучающимися образовательных программ и поощрений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endParaRPr lang="ru-RU" sz="3400" dirty="0"/>
          </a:p>
          <a:p>
            <a:endParaRPr lang="ru-RU" sz="3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35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80066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Спасибо за внимание!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501008"/>
            <a:ext cx="7498080" cy="274739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6182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640960" cy="114300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компетенции, определяющие качественное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(стратегия политики в области  образования в Красноярском крае)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мышлении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понимании;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коммуникации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сотрудничестве;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самоорганизации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эмоциональном понимании и принятии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другого.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6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532399"/>
              </p:ext>
            </p:extLst>
          </p:nvPr>
        </p:nvGraphicFramePr>
        <p:xfrm>
          <a:off x="971601" y="116631"/>
          <a:ext cx="7992888" cy="6912483"/>
        </p:xfrm>
        <a:graphic>
          <a:graphicData uri="http://schemas.openxmlformats.org/drawingml/2006/table">
            <a:tbl>
              <a:tblPr firstRow="1" firstCol="1" bandRow="1"/>
              <a:tblGrid>
                <a:gridCol w="4184011"/>
                <a:gridCol w="3808877"/>
              </a:tblGrid>
              <a:tr h="595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ФГОС НОО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ПООП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Требования к результатам обучающихся, освоивших основную образовательную программу начального общего образования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12" marR="38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 результаты на уровне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НОО в гимназии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12" marR="38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Освоенный обучающимися в ходе изучения учебного предмета опыт специфической для данной предметной области деятельности по получению нового знания, его преобразованию и применению, а также систему основополагающих элементов научного знания, лежащих в основе современной научной картины мира.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предметные результаты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12" marR="38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«ученик научится»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«ученик получит возможность научиться»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уровне НОО в положении о качестве гимназического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установлено качество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всем предметам учебного плана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- 75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предметные результаты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12" marR="38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личностные результаты (комплексно)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12" marR="38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4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личностным,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включающим готовность и способность обучающихся к саморазвитию,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основ гражданской идентичности.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Личностные должны отражать: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 овладение начальными навыками адаптации в динамично изменяющемся и развивающемся мире;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принятие и освоение социальной роли обучающегося, развитие мотивов учебной деятельности и формирование личностного смысла учения;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8) развитие этических чувств, доброжелательности и эмоционально-нравственной отзывчивости, понимания и сопереживания чувствам других людей;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9) развитие навыков сотрудничества со взрослыми и сверстниками в разных социальных ситуациях, умения не создавать конфликтов и находить выходы из спорных ситуаций.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12" marR="38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рефлексивные умения: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адекватно воспринимать себя;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ставить цель деятельности;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определять результаты деятельности;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соотносить результаты с целью деятельности;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определять наличие ошибок в собственном поведении;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описывать прожитую ситуацию;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 и осознавать, что уже усвоено и что еще нужно усвоить;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осознавать  качество и уровень усвоения;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способность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мобилизации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сил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энергии, к волевому усилию (к выбору в ситуации мотивационного конфликта) и к преодолению препятствий.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225" indent="-22225" algn="just"/>
                      <a:r>
                        <a:rPr lang="ru-RU" sz="105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12" marR="38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7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99175"/>
              </p:ext>
            </p:extLst>
          </p:nvPr>
        </p:nvGraphicFramePr>
        <p:xfrm>
          <a:off x="1115616" y="143573"/>
          <a:ext cx="7632848" cy="6714427"/>
        </p:xfrm>
        <a:graphic>
          <a:graphicData uri="http://schemas.openxmlformats.org/drawingml/2006/table">
            <a:tbl>
              <a:tblPr firstRow="1" firstCol="1" bandRow="1"/>
              <a:tblGrid>
                <a:gridCol w="4203177"/>
                <a:gridCol w="3429671"/>
              </a:tblGrid>
              <a:tr h="667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ФГОС НОО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ПООП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Требования к результатам обучающихся, освоивших основную образовательную программу начального общего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образования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4" marR="4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 результаты на уровне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НОО в гимназии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4" marR="4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личностные результаты (комплексно)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4" marR="4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1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метапредметным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включающим освоенные обучающимися универсальные учебные действия (познавательные, регулятивные и коммуникативные), обеспечивающие 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овладение ключевыми компетенциями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составляющими основу умения учиться, и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межпредметными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понятиями.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результаты должны отражать: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освоение начальных форм 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познавательной и личностной рефлексии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7) активное использование речевых средств и средств информационных и коммуникационных технологий (далее - ИКТ) для решения коммуникативных и познавательных задач;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9) овладение навыками смыслового чтения текстов различных стилей и жанров в соответствии с целями и задачами; осознанно строить речевое высказывание в соответствии с задачами коммуникации и составлять тексты в устной и письменной формах;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10) овладение логическими действиями сравнения, анализа, синтеза, обобщения, классификации по родовидовым признакам, установления аналогий и причинно-следственных связей, построения рассуждений, отнесения к известным понятиям;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11) готовность слушать собеседника и вести диалог; готовность признавать возможность существования различных точек зрения и права каждого иметь свою; излагать свое мнение и аргументировать свою точку зрения и оценку событий;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12) определение общей цели и путей ее достижения; умение договариваться о распределении функций и ролей в совместной деятельности; осуществлять взаимный контроль в совместной деятельности, адекватно оценивать собственное поведение и поведение окружающих;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13) готовность конструктивно разрешать конфликты посредством учета интересов сторон и сотрудничества;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4" marR="4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Базовые компетентности: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Искать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(опрашивать окружение;  консультироваться с учителем; получать информацию; использовать дополнительные ресурсы для достижения поставленной цели и решения проблемы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уметь  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добывать  знания непосредственно из окружающей действительности : исследовать окружающую среду, историю малой родины 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Думать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взаимосвязи; критически относиться к тому  или иному высказыванию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занимать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позицию в высказывании и вырабатывать свою точку зрения;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формулировать собственные ценностные ориентиры по отношению к предмету и сферам деятельности; ставить познавательные задачи и выдвигать гипотезы, проверять их и доказывать 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Сотрудничать(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уметь работать в группе; включаться в проект принимать решения; улаживать разногласия и конфликты; договариваться; выполнять взятые на себя обязательства; 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07360" algn="r"/>
                        </a:tabLs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Приниматься за дело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	(войти в группу или коллектив;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внести свой вклад; организовать свою работу;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готовность решать сложные вопросы и выстраивать свой путь их решения; готовность работать над чем-либо спорным и вызывающим беспокойство, интерес, желание познать глубже)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225" indent="-22225" algn="just"/>
                      <a:r>
                        <a:rPr lang="ru-RU" sz="1000" b="1" i="1" dirty="0">
                          <a:effectLst/>
                          <a:latin typeface="Times New Roman"/>
                          <a:cs typeface="Times New Roman"/>
                        </a:rPr>
                        <a:t>Адаптироваться</a:t>
                      </a:r>
                      <a:r>
                        <a:rPr lang="ru-RU" sz="1000" i="1" dirty="0">
                          <a:effectLst/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использовать новые технологии информации и коммуникации; стойко противостоять трудностям;  находить новые решения;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cs typeface="Times New Roman"/>
                        </a:rPr>
                        <a:t>уметь  действовать в нестандартных ситуациях; выступать устно и письменно о результатах своего исследования с использованием компьютерных средств и технологий</a:t>
                      </a: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).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214" marR="4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0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98323"/>
              </p:ext>
            </p:extLst>
          </p:nvPr>
        </p:nvGraphicFramePr>
        <p:xfrm>
          <a:off x="928662" y="0"/>
          <a:ext cx="7929618" cy="6649520"/>
        </p:xfrm>
        <a:graphic>
          <a:graphicData uri="http://schemas.openxmlformats.org/drawingml/2006/table">
            <a:tbl>
              <a:tblPr/>
              <a:tblGrid>
                <a:gridCol w="4185077"/>
                <a:gridCol w="3744541"/>
              </a:tblGrid>
              <a:tr h="87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ФГОС ООО +ПООП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Требования к результатам обучающихся, освоивших основную образовательную программу начального общего образования: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54" marR="2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Планируемы результаты на уровне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10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 </a:t>
                      </a: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гимназии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54" marR="2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39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предметным,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включающим освоенные обучающимися в ходе изучения учебного предмета 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приемами.</a:t>
                      </a:r>
                    </a:p>
                  </a:txBody>
                  <a:tcPr marL="20354" marR="2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«ученик научится»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«ученик получит возможность научиться»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уровне ООО в положении о качестве гимназического образования установлено качество </a:t>
                      </a:r>
                      <a:r>
                        <a:rPr lang="ru-RU" sz="10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обученности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всем предметам учебного плана -</a:t>
                      </a: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75%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(желаемый результат)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54" marR="2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личностные результаты (комплексно)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54" marR="2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57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личностным,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включающим готовность и способность обучающихся к саморазвитию и личностному самоопределению, </a:t>
                      </a:r>
                      <a:r>
                        <a:rPr lang="ru-RU" sz="10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сформированность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метапредметным</a:t>
                      </a:r>
                      <a:r>
                        <a:rPr lang="ru-RU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включающим освоенные обучающимися </a:t>
                      </a:r>
                      <a:r>
                        <a:rPr lang="ru-RU" sz="105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межпредметные</a:t>
                      </a: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</a:t>
                      </a:r>
                    </a:p>
                  </a:txBody>
                  <a:tcPr marL="20354" marR="2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Личностные: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устанавливает связи между целью учебной деятельности и ее мотивом, то есть, между результатом учения, и тем, что побуждает деятельность, ради чего она осуществляется;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ориентируется в моральной дилемме и осуществляет личностный моральный выбор;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Регулятивные: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умеет сформулировать цель на основе того, что уже достигнуто и что еще неизвестно;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определяет последовательность промежуточных целей с учетом конечного результата;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составляет  план и последовательность действий;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предвосхищает результат;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сличает способы действия и его результата с заданным эталоном (сформулированной гипотезой) с целью обнаружения отклонений и отличий от эталона (гипотезы);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вносит необходимые дополнения и коррективы в план и способ действия в случае расхождения  эталона, реального действия и его продукта;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выделяет и осознает то, что уже усвоено и что еще подлежит усвоению;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осознает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и уровень усвоения;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354" marR="2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7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38286"/>
              </p:ext>
            </p:extLst>
          </p:nvPr>
        </p:nvGraphicFramePr>
        <p:xfrm>
          <a:off x="1000100" y="0"/>
          <a:ext cx="7572428" cy="6509094"/>
        </p:xfrm>
        <a:graphic>
          <a:graphicData uri="http://schemas.openxmlformats.org/drawingml/2006/table">
            <a:tbl>
              <a:tblPr/>
              <a:tblGrid>
                <a:gridCol w="3064692"/>
                <a:gridCol w="4507736"/>
              </a:tblGrid>
              <a:tr h="85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ФГОС ООО +ПООП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Требования к результатам обучающихся, освоивших основную образовательную программу начального общего образования: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Планируемы результаты на уровне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гимназии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личностные результаты (комплексно)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метапредметным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включающим освоенные обучающимися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межпредметные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</a:t>
                      </a: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Познавательные: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самостоятельно выделяет и формулирует проблему, цели и определяет задачи, позволяющие решить проблему;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осуществляет информационный поиск;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переводит полученную информацию из одного вида в другой;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анализирует  объект с выделением существенных и несущественных признаков;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осуществляет выбор оснований и критериев для  сравнения, классификации,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сериации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объектов;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подводит под понятия, выводит следствия;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устанавливает причинно-следственных связей;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строит логические цепи рассуждения;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выдвигает гипотезы, их обоснование, доказательство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Коммуникативные: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умеет договариваться и приходить к общему решению в совместной деятельности, в том числе в ситуации столкновения интересов;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умеет строить понятные для партнера высказывания;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умеет задавать вопросы, отвечать на них, аргументируя свою точку зрения;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умеет с достаточной полнотой и точностью выражать свои мысли в соответствии с задачами и условиями коммуникации;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умет использовать критерии для обоснования своего суждения;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умеет оформить творческую, исследовательскую, проектную работу согласно требованиям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79" marR="4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7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618"/>
            <a:ext cx="7714104" cy="660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Ключевые компетенции, определяющие качество образования в МАОУ «Гимназия №1» в преемственности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13813"/>
              </p:ext>
            </p:extLst>
          </p:nvPr>
        </p:nvGraphicFramePr>
        <p:xfrm>
          <a:off x="1009340" y="321516"/>
          <a:ext cx="8134660" cy="6563868"/>
        </p:xfrm>
        <a:graphic>
          <a:graphicData uri="http://schemas.openxmlformats.org/drawingml/2006/table">
            <a:tbl>
              <a:tblPr firstRow="1" firstCol="1" bandRow="1"/>
              <a:tblGrid>
                <a:gridCol w="3272035"/>
                <a:gridCol w="4862625"/>
              </a:tblGrid>
              <a:tr h="263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ровень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ровень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академические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успехи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личностные результаты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1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ефлексивные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адекватно воспринимать себя;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ставить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 деятельности;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определять результаты деятельности;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соотносить результаты с целью деятельности;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определять наличие ошибок в собственном поведении;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описывать прожитую ситуацию;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 и осознавать, что уже усвоено и что еще нужно усвоить;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осознавать  качество и уровень усвоения;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способность к мобилизации сил и энергии, к волевому усилию (к выбору в ситуации мотивационного конфликта) и к преодолению препятствий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УУД (исследовательская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компетентность)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Личностные: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связи между целью учебной деятельности и ее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мотивом;</a:t>
                      </a:r>
                      <a:endParaRPr lang="ru-RU" sz="14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моральной дилемме и осуществляет личностный моральный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формулировать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 на основе того, что уже достигнуто и что еще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неизвестно;</a:t>
                      </a:r>
                      <a:endParaRPr lang="ru-RU" sz="14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определять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последовательность промежуточных целей с учетом конечного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результата;</a:t>
                      </a:r>
                      <a:endParaRPr lang="ru-RU" sz="14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составлять 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 и последовательность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действий;</a:t>
                      </a:r>
                      <a:endParaRPr lang="ru-RU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предвосхищать результат;</a:t>
                      </a:r>
                      <a:endParaRPr lang="ru-RU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сличать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способы действия и его результата с заданным эталоном </a:t>
                      </a:r>
                      <a:endParaRPr lang="ru-RU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вносить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необходимые дополнения и коррективы в план и способ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действия;</a:t>
                      </a:r>
                      <a:endParaRPr lang="ru-RU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</a:t>
                      </a:r>
                      <a:r>
                        <a:rPr lang="ru-RU" sz="14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осознавать </a:t>
                      </a:r>
                      <a:r>
                        <a:rPr lang="ru-RU" sz="14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то, что уже усвоено и что еще подлежит усвоению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b="1" i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осознавать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качество и уровень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усвоения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Работа с информацией (Читательская грамотность)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Работа с информацией (читательская грамотность)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3327</TotalTime>
  <Words>2805</Words>
  <Application>Microsoft Office PowerPoint</Application>
  <PresentationFormat>Экран (4:3)</PresentationFormat>
  <Paragraphs>463</Paragraphs>
  <Slides>38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Солнцестояние</vt:lpstr>
      <vt:lpstr>Acrobat Document</vt:lpstr>
      <vt:lpstr>Документ</vt:lpstr>
      <vt:lpstr>Модель организации внутришкольной системы оценки качества образования в МАОУ «Гимназия №1» г. Канска Красноярского края</vt:lpstr>
      <vt:lpstr>Назначение и устройство ШСОКО ( использованы критерии из экспертного листа системы оценки достижения планируемых результатов ООП (ККИПК)</vt:lpstr>
      <vt:lpstr>Цели ШСОКО</vt:lpstr>
      <vt:lpstr>Ключевые компетенции, определяющие качественное образование (стратегия политики в области  образования в Красноярском крае): 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компетенции, определяющие качество образования в МАОУ «Гимназия №1» в преемственности</vt:lpstr>
      <vt:lpstr>Ключевые компетенции, определяющие качество образования в МАОУ «Гимназия №1» в преемственности</vt:lpstr>
      <vt:lpstr>Презентация PowerPoint</vt:lpstr>
      <vt:lpstr>«Возьми в свои руки контроль над своим обучением» (принципы, характеризующие новую систему оценивания)</vt:lpstr>
      <vt:lpstr>Принцип ВСОКО гимназии  «Возьми в свои руки контроль над своим обучением» адресаты  оценки (кто управляет результатами?):</vt:lpstr>
      <vt:lpstr>ШСОКО  МАОУ «ГИМНАЗИЯ №1»</vt:lpstr>
      <vt:lpstr>Подходы к организации ШСОКО:</vt:lpstr>
      <vt:lpstr>Диагностика процесса достижения индивидуальных образовательных результатов обучающимися: </vt:lpstr>
      <vt:lpstr>Презентация PowerPoint</vt:lpstr>
      <vt:lpstr>Модель системы оценки качества достижения образовательных результатов содержит ответы  на вопросы: </vt:lpstr>
      <vt:lpstr> Модель системы оценки качества достижения образовательных результатов  (Дорожная карта) </vt:lpstr>
      <vt:lpstr> Процедуры оценивания на уровне НОО </vt:lpstr>
      <vt:lpstr>Процедуры оценивания на уровне ООО</vt:lpstr>
      <vt:lpstr>Метапредметные результаты</vt:lpstr>
      <vt:lpstr>Метапредметные результаты (УУД)</vt:lpstr>
      <vt:lpstr>Механизмы фиксации результата</vt:lpstr>
      <vt:lpstr>Где фиксируются?</vt:lpstr>
      <vt:lpstr>Как используются  результаты оценочных процедур?</vt:lpstr>
      <vt:lpstr>Управление результатами Как организовать непрерывное оценивание и включить всех учащихся в оценочную деятельность? </vt:lpstr>
      <vt:lpstr>Сборник «Включение учащихся в оценочную деятельность» (100 экз.)</vt:lpstr>
      <vt:lpstr>Общественно-профессиональная экспертиза  (статус «Школа-Лаборатория инноваций»)</vt:lpstr>
      <vt:lpstr> Управленческое результатами Как сделать родителей участниками оценочной деятельности и сотрудниками учителей в работе по достижению образовательных результатов и их оценке? </vt:lpstr>
      <vt:lpstr>Управление результатами  </vt:lpstr>
      <vt:lpstr>Управление результатами  </vt:lpstr>
      <vt:lpstr>Учебный план+план внеурочной деятельности + комплекс услуг дополнительного образования (комплексно):</vt:lpstr>
      <vt:lpstr>Кадрово-методические условия (фрагмент ШСОКО)</vt:lpstr>
      <vt:lpstr>Оценка педагогических умений</vt:lpstr>
      <vt:lpstr>Процессуальный управленческий мониторинг педагогических компетентностей  (используется для начисления стимулирующей части заработной платы, определения уровня квалификации и аттестации на соответствие занимаемой должности, награждения разного уровня наградами, выдвижения для участия в конкурсах и конференциях.</vt:lpstr>
      <vt:lpstr>Локальные акты МАОУ «Гимназия №1» регулирующие ШСОКО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контроля планируемых результатов</dc:title>
  <dc:creator>Люда</dc:creator>
  <cp:lastModifiedBy>IVT-2</cp:lastModifiedBy>
  <cp:revision>165</cp:revision>
  <cp:lastPrinted>2017-10-09T09:19:12Z</cp:lastPrinted>
  <dcterms:created xsi:type="dcterms:W3CDTF">2010-11-14T10:19:09Z</dcterms:created>
  <dcterms:modified xsi:type="dcterms:W3CDTF">2017-10-11T05:16:49Z</dcterms:modified>
</cp:coreProperties>
</file>