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10"/>
  </p:notesMasterIdLst>
  <p:sldIdLst>
    <p:sldId id="272" r:id="rId3"/>
    <p:sldId id="266" r:id="rId4"/>
    <p:sldId id="268" r:id="rId5"/>
    <p:sldId id="267" r:id="rId6"/>
    <p:sldId id="269" r:id="rId7"/>
    <p:sldId id="270" r:id="rId8"/>
    <p:sldId id="271" r:id="rId9"/>
  </p:sldIdLst>
  <p:sldSz cx="9906000" cy="6858000" type="A4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FDDFF"/>
    <a:srgbClr val="0DA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28" autoAdjust="0"/>
  </p:normalViewPr>
  <p:slideViewPr>
    <p:cSldViewPr snapToGrid="0">
      <p:cViewPr>
        <p:scale>
          <a:sx n="95" d="100"/>
          <a:sy n="95" d="100"/>
        </p:scale>
        <p:origin x="-1806" y="-4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91176DB3-316E-4B7B-AD77-B0C354D40F49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502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F64B40C5-25DE-4D5D-93F7-10D4C104E0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9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40C5-25DE-4D5D-93F7-10D4C104E07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4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40C5-25DE-4D5D-93F7-10D4C104E07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4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70D1-0BBE-460C-94F2-DACBD4CC4693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34A9-08FA-4428-AF09-5C54C3888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6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70D1-0BBE-460C-94F2-DACBD4CC4693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34A9-08FA-4428-AF09-5C54C3888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2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70D1-0BBE-460C-94F2-DACBD4CC4693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34A9-08FA-4428-AF09-5C54C3888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9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0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2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3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29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9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5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70D1-0BBE-460C-94F2-DACBD4CC4693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34A9-08FA-4428-AF09-5C54C3888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1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64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4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C727-3FB2-4F6A-A050-749311F22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CF39-5A71-4EE3-A38F-1A8B20A6AC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63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BB0B-553A-42BC-AA8A-69BC228F7D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5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70D1-0BBE-460C-94F2-DACBD4CC4693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34A9-08FA-4428-AF09-5C54C3888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3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70D1-0BBE-460C-94F2-DACBD4CC4693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34A9-08FA-4428-AF09-5C54C3888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4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70D1-0BBE-460C-94F2-DACBD4CC4693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34A9-08FA-4428-AF09-5C54C3888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6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70D1-0BBE-460C-94F2-DACBD4CC4693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34A9-08FA-4428-AF09-5C54C3888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9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70D1-0BBE-460C-94F2-DACBD4CC4693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34A9-08FA-4428-AF09-5C54C3888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5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70D1-0BBE-460C-94F2-DACBD4CC4693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34A9-08FA-4428-AF09-5C54C3888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7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70D1-0BBE-460C-94F2-DACBD4CC4693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D34A9-08FA-4428-AF09-5C54C3888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3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670D1-0BBE-460C-94F2-DACBD4CC4693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34A9-08FA-4428-AF09-5C54C38885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0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C727-3FB2-4F6A-A050-749311F229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CF39-5A71-4EE3-A38F-1A8B20A6AC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3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563" y="2659868"/>
            <a:ext cx="847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Система управления качеством образования в школе.</a:t>
            </a:r>
          </a:p>
          <a:p>
            <a:pPr algn="ctr"/>
            <a:r>
              <a:rPr lang="ru-RU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результатов региональных </a:t>
            </a:r>
            <a:endParaRPr lang="ru-RU" sz="2400" b="1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федеральных процедур</a:t>
            </a:r>
            <a:endParaRPr lang="ru-RU" sz="2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с результатами </a:t>
            </a:r>
            <a:r>
              <a:rPr lang="ru-RU" sz="2400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оценивания</a:t>
            </a:r>
            <a:endParaRPr lang="ru-RU" sz="2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38" y="120579"/>
            <a:ext cx="3273562" cy="25392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45239" y="4634845"/>
            <a:ext cx="445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Н.Ю. Степанова</a:t>
            </a:r>
            <a:r>
              <a:rPr lang="ru-RU" dirty="0">
                <a:latin typeface="Book Antiqua" panose="02040602050305030304" pitchFamily="18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директор МОУ «Гимназия 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№ 2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83288" y="6189785"/>
            <a:ext cx="8400422" cy="0"/>
          </a:xfrm>
          <a:prstGeom prst="line">
            <a:avLst/>
          </a:prstGeom>
          <a:ln w="317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11728" y="110759"/>
            <a:ext cx="6375697" cy="38207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ФЕДЕРАЛЬНАЯ СТАЖИРОВОЧНАЯ ПЛОЩАДКА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0614" y="488097"/>
            <a:ext cx="7148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Мероприятие </a:t>
            </a:r>
            <a:r>
              <a:rPr lang="ru-RU" sz="1400" b="1" dirty="0">
                <a:solidFill>
                  <a:srgbClr val="0070C0"/>
                </a:solidFill>
              </a:rPr>
              <a:t>2.3 «Создание сети школ, реализующих инновационные программы для отработки новых технологий и содержания обучения и воспитания, через конкурсную поддержку школьных инициатив и сетевых проектов</a:t>
            </a:r>
            <a:r>
              <a:rPr lang="ru-RU" sz="14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ru-RU" sz="1400" b="1" dirty="0"/>
              <a:t>КОНКУРС ФЦПРО-2.3-03-01 «Система управления качеством образования в школе</a:t>
            </a:r>
            <a:r>
              <a:rPr lang="ru-RU" sz="1400" b="1" dirty="0" smtClean="0"/>
              <a:t>»</a:t>
            </a:r>
            <a:endParaRPr lang="ru-RU" sz="1400" dirty="0"/>
          </a:p>
        </p:txBody>
      </p:sp>
      <p:pic>
        <p:nvPicPr>
          <p:cNvPr id="19" name="Picture 5" descr="Логотип Департ_апгрей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8" y="100539"/>
            <a:ext cx="594618" cy="79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15864" y="129755"/>
            <a:ext cx="1053802" cy="7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</a:rPr>
              <a:t>ДЕПАРТАМЕНТ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</a:rPr>
              <a:t>ОБРАЗОВАНИЯ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</a:rPr>
              <a:t>ВОЛОГОДСКОЙ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b="1" dirty="0">
                <a:solidFill>
                  <a:schemeClr val="bg1">
                    <a:lumMod val="50000"/>
                  </a:schemeClr>
                </a:solidFill>
              </a:rPr>
              <a:t>ОБЛАСТИ</a:t>
            </a:r>
          </a:p>
        </p:txBody>
      </p:sp>
      <p:sp>
        <p:nvSpPr>
          <p:cNvPr id="57" name="Стрелка вниз 56"/>
          <p:cNvSpPr/>
          <p:nvPr/>
        </p:nvSpPr>
        <p:spPr>
          <a:xfrm>
            <a:off x="1202055" y="4792717"/>
            <a:ext cx="689807" cy="315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Стрелка вниз 74"/>
          <p:cNvSpPr/>
          <p:nvPr/>
        </p:nvSpPr>
        <p:spPr>
          <a:xfrm>
            <a:off x="4763150" y="4810895"/>
            <a:ext cx="709172" cy="297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>
            <a:off x="7767145" y="4792717"/>
            <a:ext cx="603248" cy="343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4523" y="1471448"/>
            <a:ext cx="4189113" cy="429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Бюджет реализации мероприятия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2.3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ФЦПРО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763150" y="1471448"/>
            <a:ext cx="4837579" cy="377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направления деятельности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522" y="4487917"/>
            <a:ext cx="955620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РЕЗУЛЬТАТЫ И ЭФФЕКТЫ  РЕАЛИЗАЦИИ НАПРАВЛЕНИЙ ДЕЯТЕЛЬНОСТИ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59288" y="1831064"/>
            <a:ext cx="4360160" cy="2481517"/>
            <a:chOff x="169798" y="2029702"/>
            <a:chExt cx="4317542" cy="2501956"/>
          </a:xfrm>
        </p:grpSpPr>
        <p:sp>
          <p:nvSpPr>
            <p:cNvPr id="50" name="TextBox 49"/>
            <p:cNvSpPr txBox="1"/>
            <p:nvPr/>
          </p:nvSpPr>
          <p:spPr>
            <a:xfrm>
              <a:off x="169798" y="2029702"/>
              <a:ext cx="2190155" cy="48600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600" b="1">
                  <a:solidFill>
                    <a:srgbClr val="C00000"/>
                  </a:solidFill>
                  <a:cs typeface="Times New Roman" pitchFamily="16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dirty="0"/>
                <a:t>Федеральный бюджет</a:t>
              </a: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316457" y="2420149"/>
              <a:ext cx="1896836" cy="412501"/>
            </a:xfrm>
            <a:prstGeom prst="roundRect">
              <a:avLst>
                <a:gd name="adj" fmla="val 31501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190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</a:rPr>
                <a:t>1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>
                  <a:solidFill>
                    <a:schemeClr val="bg1"/>
                  </a:solidFill>
                </a:rPr>
                <a:t>млн. руб.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0442" y="2724449"/>
              <a:ext cx="2188865" cy="5599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600" b="1">
                  <a:solidFill>
                    <a:srgbClr val="C00000"/>
                  </a:solidFill>
                  <a:cs typeface="Times New Roman" pitchFamily="16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dirty="0" smtClean="0">
                  <a:solidFill>
                    <a:srgbClr val="0070C0"/>
                  </a:solidFill>
                </a:rPr>
                <a:t>Областной </a:t>
              </a:r>
              <a:r>
                <a:rPr lang="ru-RU" sz="1400" dirty="0">
                  <a:solidFill>
                    <a:srgbClr val="0070C0"/>
                  </a:solidFill>
                </a:rPr>
                <a:t>бюджет</a:t>
              </a: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285561" y="3166122"/>
              <a:ext cx="1958626" cy="490900"/>
            </a:xfrm>
            <a:prstGeom prst="roundRect">
              <a:avLst>
                <a:gd name="adj" fmla="val 31501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90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 smtClean="0">
                  <a:solidFill>
                    <a:schemeClr val="bg1"/>
                  </a:solidFill>
                </a:rPr>
                <a:t>600 тыс. </a:t>
              </a:r>
              <a:r>
                <a:rPr lang="ru-RU" dirty="0">
                  <a:solidFill>
                    <a:schemeClr val="bg1"/>
                  </a:solidFill>
                </a:rPr>
                <a:t>руб. </a:t>
              </a:r>
            </a:p>
          </p:txBody>
        </p:sp>
        <p:sp>
          <p:nvSpPr>
            <p:cNvPr id="64" name="Правая фигурная скобка 63"/>
            <p:cNvSpPr/>
            <p:nvPr/>
          </p:nvSpPr>
          <p:spPr>
            <a:xfrm>
              <a:off x="2373496" y="2244506"/>
              <a:ext cx="288309" cy="2287152"/>
            </a:xfrm>
            <a:prstGeom prst="rightBrace">
              <a:avLst>
                <a:gd name="adj1" fmla="val 33768"/>
                <a:gd name="adj2" fmla="val 50258"/>
              </a:avLst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2772629" y="2355332"/>
              <a:ext cx="1714711" cy="1707431"/>
            </a:xfrm>
            <a:prstGeom prst="roundRect">
              <a:avLst>
                <a:gd name="adj" fmla="val 31501"/>
              </a:avLst>
            </a:prstGeom>
            <a:gradFill flip="none" rotWithShape="1">
              <a:gsLst>
                <a:gs pos="0">
                  <a:srgbClr val="0070C0"/>
                </a:gs>
                <a:gs pos="32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млн. руб.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263452" y="4020319"/>
              <a:ext cx="1958626" cy="490900"/>
            </a:xfrm>
            <a:prstGeom prst="roundRect">
              <a:avLst>
                <a:gd name="adj" fmla="val 31501"/>
              </a:avLst>
            </a:prstGeom>
            <a:gradFill flip="none" rotWithShape="1">
              <a:gsLst>
                <a:gs pos="0">
                  <a:srgbClr val="00B050"/>
                </a:gs>
                <a:gs pos="50000">
                  <a:srgbClr val="0DA129"/>
                </a:gs>
                <a:gs pos="100000">
                  <a:srgbClr val="92D050"/>
                </a:gs>
              </a:gsLst>
              <a:lin ang="10800000" scaled="1"/>
              <a:tileRect/>
            </a:gradFill>
            <a:ln w="190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bg1"/>
                  </a:solidFill>
                </a:rPr>
                <a:t>4</a:t>
              </a:r>
              <a:r>
                <a:rPr lang="ru-RU" dirty="0" smtClean="0">
                  <a:solidFill>
                    <a:schemeClr val="bg1"/>
                  </a:solidFill>
                </a:rPr>
                <a:t>00 тыс. </a:t>
              </a:r>
              <a:r>
                <a:rPr lang="ru-RU" dirty="0">
                  <a:solidFill>
                    <a:schemeClr val="bg1"/>
                  </a:solidFill>
                </a:rPr>
                <a:t>руб.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1089" y="3560614"/>
              <a:ext cx="2188865" cy="55997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600" b="1">
                  <a:solidFill>
                    <a:srgbClr val="C00000"/>
                  </a:solidFill>
                  <a:cs typeface="Times New Roman" pitchFamily="16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dirty="0" smtClean="0">
                  <a:solidFill>
                    <a:srgbClr val="00B050"/>
                  </a:solidFill>
                </a:rPr>
                <a:t>Внебюджетные средства</a:t>
              </a:r>
              <a:endParaRPr lang="ru-RU" sz="1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5160977" y="1931863"/>
            <a:ext cx="4439749" cy="71185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Разработка универсальной модели </a:t>
            </a: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управления качеством образования на основе </a:t>
            </a:r>
            <a:r>
              <a:rPr lang="ru-RU" altLang="ru-RU" sz="1300" b="1" dirty="0" err="1">
                <a:latin typeface="Times New Roman" pitchFamily="18" charset="0"/>
                <a:cs typeface="Times New Roman" pitchFamily="18" charset="0"/>
              </a:rPr>
              <a:t>квалиметрического</a:t>
            </a: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 подхода на уровне общего образования.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5166794" y="3631026"/>
            <a:ext cx="4433932" cy="73570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Модернизация инфраструктуры гимназии на основе  приобретения необходимого  компьютерного оборудования для создания информационно-библиотечного центра. 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4795636" y="3010511"/>
            <a:ext cx="369621" cy="299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>
            <a:off x="4780847" y="3803774"/>
            <a:ext cx="369621" cy="299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>
            <a:off x="4764705" y="2181816"/>
            <a:ext cx="369621" cy="299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H="1">
            <a:off x="4764981" y="1865013"/>
            <a:ext cx="12565" cy="23174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160978" y="2722016"/>
            <a:ext cx="4439748" cy="812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сетевого сообщества 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 по проблеме управления качеством образования по решению наиболее актуальных задач образования. </a:t>
            </a:r>
            <a:endParaRPr lang="ru-RU" sz="1300" b="1" dirty="0">
              <a:solidFill>
                <a:schemeClr val="tx1"/>
              </a:solidFill>
            </a:endParaRPr>
          </a:p>
        </p:txBody>
      </p:sp>
      <p:pic>
        <p:nvPicPr>
          <p:cNvPr id="37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937" y="-11946"/>
            <a:ext cx="1178692" cy="9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63493" y="5108197"/>
            <a:ext cx="3184204" cy="1649956"/>
          </a:xfrm>
          <a:prstGeom prst="roundRect">
            <a:avLst>
              <a:gd name="adj" fmla="val 17257"/>
            </a:avLst>
          </a:prstGeom>
          <a:gradFill flip="none" rotWithShape="1">
            <a:gsLst>
              <a:gs pos="0">
                <a:srgbClr val="0070C0"/>
              </a:gs>
              <a:gs pos="3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Созданы модельные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локальные акты ОО, обеспечивающие эффективное управление качеством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Обеспечена диссеминация опыта гимназии по проблеме управления качеством образования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 видеоролик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реализации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65412" y="5108197"/>
            <a:ext cx="3184204" cy="1649956"/>
          </a:xfrm>
          <a:prstGeom prst="roundRect">
            <a:avLst>
              <a:gd name="adj" fmla="val 17257"/>
            </a:avLst>
          </a:prstGeom>
          <a:gradFill flip="none" rotWithShape="1">
            <a:gsLst>
              <a:gs pos="0">
                <a:srgbClr val="0070C0"/>
              </a:gs>
              <a:gs pos="3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Освоена методика преподавания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межпредметным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технологиям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- 60%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учителей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общей численности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Создано сетевое сообщество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проблеме управления качеством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622425" y="5136078"/>
            <a:ext cx="3184204" cy="1649956"/>
          </a:xfrm>
          <a:prstGeom prst="roundRect">
            <a:avLst>
              <a:gd name="adj" fmla="val 17257"/>
            </a:avLst>
          </a:prstGeom>
          <a:gradFill flip="none" rotWithShape="1">
            <a:gsLst>
              <a:gs pos="0">
                <a:srgbClr val="0070C0"/>
              </a:gs>
              <a:gs pos="3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мониторинг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использованием современного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компьютерного и </a:t>
            </a:r>
            <a:r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программного </a:t>
            </a:r>
            <a:r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обеспечения</a:t>
            </a:r>
          </a:p>
          <a:p>
            <a:pPr marL="171450" indent="-17145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информационно-библиотечный центр, отвечающий современным требованиям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48336" y="100539"/>
            <a:ext cx="6375697" cy="38207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Система оценки включает процедуры внутренней и внешней оценки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823" y="-40192"/>
            <a:ext cx="1060797" cy="8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11952"/>
              </p:ext>
            </p:extLst>
          </p:nvPr>
        </p:nvGraphicFramePr>
        <p:xfrm>
          <a:off x="160774" y="977592"/>
          <a:ext cx="9591846" cy="5764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282"/>
                <a:gridCol w="2781487"/>
                <a:gridCol w="3613077"/>
              </a:tblGrid>
              <a:tr h="7567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Внутренняя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оценка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Внешняя оценка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Положение о системе оценки,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формах и порядке промежуточной и итоговой аттестации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FF"/>
                    </a:solidFill>
                  </a:tcPr>
                </a:tc>
              </a:tr>
              <a:tr h="500807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u="sng" dirty="0" smtClean="0"/>
                        <a:t>Предметные результаты: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стартовая диагностика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текущая и тематическая</a:t>
                      </a:r>
                      <a:r>
                        <a:rPr lang="ru-RU" sz="1600" baseline="0" dirty="0" smtClean="0"/>
                        <a:t> оценка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мониторинг образовательных достижений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промежуточная аттестация обучающихся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u="sng" baseline="0" dirty="0" err="1" smtClean="0"/>
                        <a:t>Метапредметные</a:t>
                      </a:r>
                      <a:r>
                        <a:rPr lang="ru-RU" sz="1600" u="sng" baseline="0" dirty="0" smtClean="0"/>
                        <a:t> результаты: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комплексная проверочная работа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учебные исследования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лист оценки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u="sng" dirty="0" smtClean="0"/>
                        <a:t>Личностные результаты: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портфолио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экспертная оценка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анкетирование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психологические методики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65000">
                          <a:srgbClr val="AFDDFF">
                            <a:lumMod val="0"/>
                            <a:lumOff val="100000"/>
                            <a:alpha val="95000"/>
                          </a:srgbClr>
                        </a:gs>
                        <a:gs pos="100000">
                          <a:srgbClr val="0070C0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/>
                        <a:t>Государственная</a:t>
                      </a:r>
                      <a:r>
                        <a:rPr lang="ru-RU" sz="1600" baseline="0" dirty="0" smtClean="0"/>
                        <a:t> итоговая аттестация (ОГЭ, ЕГЭ)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Независимая оценка качества образования (ВПР)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aseline="0" dirty="0" smtClean="0"/>
                        <a:t>Мониторинговые исследования муниципального, регионального и федерального уровней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65000">
                          <a:srgbClr val="AFDDFF">
                            <a:lumMod val="0"/>
                            <a:lumOff val="100000"/>
                            <a:alpha val="95000"/>
                          </a:srgbClr>
                        </a:gs>
                        <a:gs pos="100000">
                          <a:srgbClr val="0070C0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1. Общие положения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2. Принципы системы оценивания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3</a:t>
                      </a:r>
                      <a:r>
                        <a:rPr lang="x-none" sz="1600" smtClean="0"/>
                        <a:t>. </a:t>
                      </a:r>
                      <a:r>
                        <a:rPr lang="ru-RU" sz="1600" dirty="0" smtClean="0"/>
                        <a:t>Процедуры оценивания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4. Выставление оценок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5. Деятельность участников образовательных отношений</a:t>
                      </a:r>
                    </a:p>
                    <a:p>
                      <a:pPr marL="0" indent="0">
                        <a:buNone/>
                      </a:pPr>
                      <a:endParaRPr lang="ru-RU" sz="1600" dirty="0" smtClean="0"/>
                    </a:p>
                    <a:p>
                      <a:pPr marL="0" indent="0">
                        <a:buNone/>
                      </a:pPr>
                      <a:endParaRPr lang="ru-RU" sz="1600" dirty="0" smtClean="0"/>
                    </a:p>
                    <a:p>
                      <a:pPr marL="0" indent="0">
                        <a:buNone/>
                      </a:pPr>
                      <a:r>
                        <a:rPr lang="ru-RU" sz="1600" dirty="0" smtClean="0"/>
                        <a:t>Принципы</a:t>
                      </a:r>
                      <a:r>
                        <a:rPr lang="ru-RU" sz="1600" baseline="0" dirty="0" smtClean="0"/>
                        <a:t> оценивания: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err="1" smtClean="0"/>
                        <a:t>критериальность</a:t>
                      </a:r>
                      <a:endParaRPr lang="ru-RU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/>
                        <a:t>уровневый характер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комплексность оценки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приоритет самооценки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гибкость и вариативность форм оценивания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65000">
                          <a:srgbClr val="AFDDFF">
                            <a:lumMod val="0"/>
                            <a:lumOff val="100000"/>
                            <a:alpha val="95000"/>
                          </a:srgbClr>
                        </a:gs>
                        <a:gs pos="100000">
                          <a:srgbClr val="0070C0"/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31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48336" y="100539"/>
            <a:ext cx="6375697" cy="38207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ИСПОЛЬЗОВАНИЕ РЕЗУЛЬТАТОВ ВНУТРЕННЕГО И ВНЕШНЕГО ОЦЕНИВАНИЯ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823" y="-40192"/>
            <a:ext cx="1060797" cy="8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714441"/>
            <a:ext cx="3044651" cy="171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2542228"/>
            <a:ext cx="3044652" cy="175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67044"/>
              </p:ext>
            </p:extLst>
          </p:nvPr>
        </p:nvGraphicFramePr>
        <p:xfrm>
          <a:off x="4220308" y="4441371"/>
          <a:ext cx="5556114" cy="23312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95754"/>
                <a:gridCol w="1048677"/>
                <a:gridCol w="1103431"/>
                <a:gridCol w="1104126"/>
                <a:gridCol w="1104126"/>
              </a:tblGrid>
              <a:tr h="25246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Успешность обучения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Качество обучения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 оценки ВПР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 оценки гимназии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система оценки ВПР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система оценки гимназии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Русский язык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98,2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96,3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98,2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91,0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Окружающий мир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96,4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82,1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48562"/>
              </p:ext>
            </p:extLst>
          </p:nvPr>
        </p:nvGraphicFramePr>
        <p:xfrm>
          <a:off x="130628" y="4462581"/>
          <a:ext cx="3959051" cy="2320056"/>
        </p:xfrm>
        <a:graphic>
          <a:graphicData uri="http://schemas.openxmlformats.org/drawingml/2006/table">
            <a:tbl>
              <a:tblPr firstRow="1" firstCol="1" bandRow="1"/>
              <a:tblGrid>
                <a:gridCol w="1775451"/>
                <a:gridCol w="1071393"/>
                <a:gridCol w="1112207"/>
              </a:tblGrid>
              <a:tr h="580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Успешность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Качество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Май 2016 (4 класс)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98,3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Октябрь 2016 (5 класс)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98,9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Апрель 2017 (5 класс)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92,9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45" y="714441"/>
            <a:ext cx="6596360" cy="389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9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948336" y="100539"/>
            <a:ext cx="6375697" cy="38207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ИСПОЛЬЗОВАНИЕ РЕЗУЛЬТАТОВ ВНУТРЕННЕГО И ВНЕШНЕГО ОЦЕНИВАНИЯ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" y="569758"/>
            <a:ext cx="4653533" cy="279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48" y="589853"/>
            <a:ext cx="4648058" cy="279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ncrim.ru/userfiles/picoriginal/img-20160527184258-7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68" y="3774730"/>
            <a:ext cx="3336052" cy="25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" y="3419493"/>
            <a:ext cx="6243638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22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63192" y="100539"/>
            <a:ext cx="7660842" cy="46216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ИСПОЛЬЗОВАНИЕ РЕЗУЛЬТАТОВ ВНУТРЕННЕГО И ВНЕШНЕГО </a:t>
            </a:r>
            <a:r>
              <a:rPr lang="ru-RU" sz="1400" b="1" dirty="0" smtClean="0">
                <a:solidFill>
                  <a:schemeClr val="tx1"/>
                </a:solidFill>
              </a:rPr>
              <a:t>ОЦЕНИВАНИЯ В УПРАВЛЕНИИ КАЧЕСТВОМ ОБРАЗОВАНИЯ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598" y="-40191"/>
            <a:ext cx="900022" cy="75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2284" y="3114989"/>
            <a:ext cx="2056967" cy="3657600"/>
          </a:xfrm>
          <a:prstGeom prst="roundRect">
            <a:avLst>
              <a:gd name="adj" fmla="val 17257"/>
            </a:avLst>
          </a:prstGeom>
          <a:gradFill flip="none" rotWithShape="1">
            <a:gsLst>
              <a:gs pos="0">
                <a:srgbClr val="0070C0"/>
              </a:gs>
              <a:gs pos="3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marL="72000" indent="-720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проблем в обучении</a:t>
            </a:r>
          </a:p>
          <a:p>
            <a:pPr marL="72000" indent="-720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учебной деятельности по преодолению проблем</a:t>
            </a:r>
          </a:p>
          <a:p>
            <a:pPr marL="72000" indent="-720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индивидуальной образовательной траектории для разных групп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53391" y="3114989"/>
            <a:ext cx="2270526" cy="3657600"/>
          </a:xfrm>
          <a:prstGeom prst="roundRect">
            <a:avLst>
              <a:gd name="adj" fmla="val 17257"/>
            </a:avLst>
          </a:prstGeom>
          <a:gradFill flip="none" rotWithShape="1">
            <a:gsLst>
              <a:gs pos="0">
                <a:srgbClr val="0070C0"/>
              </a:gs>
              <a:gs pos="3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marL="72000" indent="-720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программы саморазвития</a:t>
            </a:r>
          </a:p>
          <a:p>
            <a:pPr marL="72000" indent="-720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</a:p>
          <a:p>
            <a:pPr marL="72000" indent="-720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Диссеминация опыта</a:t>
            </a:r>
          </a:p>
          <a:p>
            <a:pPr marL="72000" indent="-720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корректив в рабочие программы по предметам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26631" y="3114989"/>
            <a:ext cx="2740382" cy="3657600"/>
          </a:xfrm>
          <a:prstGeom prst="roundRect">
            <a:avLst>
              <a:gd name="adj" fmla="val 17257"/>
            </a:avLst>
          </a:prstGeom>
          <a:gradFill flip="none" rotWithShape="1">
            <a:gsLst>
              <a:gs pos="0">
                <a:srgbClr val="0070C0"/>
              </a:gs>
              <a:gs pos="3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marL="72000" indent="-720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корректив в образовательные программы</a:t>
            </a:r>
          </a:p>
          <a:p>
            <a:pPr marL="72000" indent="-720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плана научно-методического сопровождения</a:t>
            </a:r>
          </a:p>
          <a:p>
            <a:pPr marL="72000" indent="-720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направлений корпоративного обучения</a:t>
            </a:r>
          </a:p>
          <a:p>
            <a:pPr marL="72000" indent="-720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Модернизация инфраструктуры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</a:t>
            </a:r>
          </a:p>
          <a:p>
            <a:pPr marL="72000" indent="-720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Поддержание положительного имиджа образовательной организации</a:t>
            </a:r>
          </a:p>
        </p:txBody>
      </p:sp>
      <p:pic>
        <p:nvPicPr>
          <p:cNvPr id="1028" name="Picture 4" descr="http://www.center-nachalo.ru/upload/51f6b6af04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4" y="1737546"/>
            <a:ext cx="1512603" cy="9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95899" y="2535327"/>
            <a:ext cx="1264014" cy="502171"/>
          </a:xfrm>
          <a:prstGeom prst="roundRect">
            <a:avLst>
              <a:gd name="adj" fmla="val 17257"/>
            </a:avLst>
          </a:prstGeom>
          <a:gradFill flip="none" rotWithShape="1">
            <a:gsLst>
              <a:gs pos="0">
                <a:srgbClr val="0070C0"/>
              </a:gs>
              <a:gs pos="3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obruchev.mos.ru/upload/medialibrary/f81/uchit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959" y="1737546"/>
            <a:ext cx="1525273" cy="98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850562" y="2525279"/>
            <a:ext cx="1299409" cy="502171"/>
          </a:xfrm>
          <a:prstGeom prst="roundRect">
            <a:avLst>
              <a:gd name="adj" fmla="val 17257"/>
            </a:avLst>
          </a:prstGeom>
          <a:gradFill flip="none" rotWithShape="1">
            <a:gsLst>
              <a:gs pos="0">
                <a:srgbClr val="0070C0"/>
              </a:gs>
              <a:gs pos="3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31" y="1737546"/>
            <a:ext cx="1514174" cy="98779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796600" y="2454091"/>
            <a:ext cx="1742119" cy="616530"/>
          </a:xfrm>
          <a:prstGeom prst="roundRect">
            <a:avLst>
              <a:gd name="adj" fmla="val 17257"/>
            </a:avLst>
          </a:prstGeom>
          <a:gradFill flip="none" rotWithShape="1">
            <a:gsLst>
              <a:gs pos="0">
                <a:srgbClr val="0070C0"/>
              </a:gs>
              <a:gs pos="3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Администраторы организации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62919" y="3114989"/>
            <a:ext cx="2170444" cy="3657600"/>
          </a:xfrm>
          <a:prstGeom prst="roundRect">
            <a:avLst>
              <a:gd name="adj" fmla="val 17257"/>
            </a:avLst>
          </a:prstGeom>
          <a:gradFill flip="none" rotWithShape="1">
            <a:gsLst>
              <a:gs pos="0">
                <a:srgbClr val="0070C0"/>
              </a:gs>
              <a:gs pos="3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marL="72000" indent="-7200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Определяют совместно с ОО программу взаимодействия с педагогическим коллективом, направленную на повышение качества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2282" y="743579"/>
            <a:ext cx="9640337" cy="9144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 err="1">
                <a:solidFill>
                  <a:srgbClr val="FF0000"/>
                </a:solidFill>
              </a:rPr>
              <a:t>квалиметрический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подход: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установление </a:t>
            </a:r>
            <a:r>
              <a:rPr lang="ru-RU" sz="1400" b="1" dirty="0">
                <a:solidFill>
                  <a:schemeClr val="tx1"/>
                </a:solidFill>
              </a:rPr>
              <a:t>показателей и  критериев </a:t>
            </a:r>
            <a:r>
              <a:rPr lang="ru-RU" sz="1400" b="1" dirty="0" smtClean="0">
                <a:solidFill>
                  <a:schemeClr val="tx1"/>
                </a:solidFill>
              </a:rPr>
              <a:t>эффективности, </a:t>
            </a:r>
            <a:r>
              <a:rPr lang="ru-RU" sz="1400" b="1" dirty="0">
                <a:solidFill>
                  <a:schemeClr val="tx1"/>
                </a:solidFill>
              </a:rPr>
              <a:t>определение методов, инструментов данных для оценки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  <a:r>
              <a:rPr lang="ru-RU" sz="1400" b="1" dirty="0">
                <a:solidFill>
                  <a:schemeClr val="tx1"/>
                </a:solidFill>
              </a:rPr>
              <a:t>определение субъектов оценки и времени оценочных процедур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  <a:r>
              <a:rPr lang="ru-RU" sz="1400" b="1" dirty="0">
                <a:solidFill>
                  <a:schemeClr val="tx1"/>
                </a:solidFill>
              </a:rPr>
              <a:t>обобщение и интеграции полученных результатов 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принятие </a:t>
            </a:r>
            <a:r>
              <a:rPr lang="ru-RU" sz="1400" b="1" dirty="0">
                <a:solidFill>
                  <a:schemeClr val="tx1"/>
                </a:solidFill>
              </a:rPr>
              <a:t>решения.</a:t>
            </a:r>
          </a:p>
          <a:p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родители школьник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57" y="1746773"/>
            <a:ext cx="1542989" cy="95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339426" y="2535327"/>
            <a:ext cx="1264014" cy="502171"/>
          </a:xfrm>
          <a:prstGeom prst="roundRect">
            <a:avLst>
              <a:gd name="adj" fmla="val 17257"/>
            </a:avLst>
          </a:prstGeom>
          <a:gradFill flip="none" rotWithShape="1">
            <a:gsLst>
              <a:gs pos="0">
                <a:srgbClr val="0070C0"/>
              </a:gs>
              <a:gs pos="3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823" y="-40192"/>
            <a:ext cx="1060797" cy="89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064" y="4849611"/>
            <a:ext cx="95315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Отсутствие стандартизированных КИМ для промежуточного </a:t>
            </a:r>
            <a:r>
              <a:rPr lang="ru-RU" b="1" dirty="0" smtClean="0"/>
              <a:t>контроля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Неполное соответствие КИМ </a:t>
            </a:r>
            <a:r>
              <a:rPr lang="ru-RU" b="1" dirty="0" smtClean="0"/>
              <a:t>УМК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Существуют проблемы сопровождения индивидуальных образовательных маршрутов </a:t>
            </a:r>
            <a:r>
              <a:rPr lang="ru-RU" b="1" dirty="0" smtClean="0"/>
              <a:t>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Недостаточный уровень </a:t>
            </a:r>
            <a:r>
              <a:rPr lang="ru-RU" b="1" dirty="0" err="1"/>
              <a:t>квалиметрической</a:t>
            </a:r>
            <a:r>
              <a:rPr lang="ru-RU" b="1" dirty="0"/>
              <a:t> культуры учителя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Автоматизация процесса оценки результатов в процедурах внутренней</a:t>
            </a:r>
            <a:r>
              <a:rPr lang="ru-RU" dirty="0"/>
              <a:t>  </a:t>
            </a:r>
            <a:r>
              <a:rPr lang="ru-RU" b="1" dirty="0"/>
              <a:t>оценки качества</a:t>
            </a:r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064" y="940316"/>
            <a:ext cx="9531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вебинары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октябрь </a:t>
            </a:r>
            <a:r>
              <a:rPr lang="ru-RU" dirty="0"/>
              <a:t>– «Система оценки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в контексте ФГОС СОО»</a:t>
            </a:r>
          </a:p>
          <a:p>
            <a:r>
              <a:rPr lang="ru-RU" dirty="0"/>
              <a:t>- </a:t>
            </a:r>
            <a:r>
              <a:rPr lang="ru-RU" b="1" dirty="0"/>
              <a:t>ноябрь</a:t>
            </a:r>
            <a:r>
              <a:rPr lang="ru-RU" dirty="0"/>
              <a:t> – «Подходы к оценке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на институциональном уровне в соответствии с требованиями ФГОС общего образования»</a:t>
            </a:r>
          </a:p>
          <a:p>
            <a:r>
              <a:rPr lang="ru-RU" dirty="0"/>
              <a:t>Двух семинаров:</a:t>
            </a:r>
          </a:p>
          <a:p>
            <a:r>
              <a:rPr lang="ru-RU" dirty="0"/>
              <a:t>- </a:t>
            </a:r>
            <a:r>
              <a:rPr lang="ru-RU" b="1" dirty="0"/>
              <a:t>октябрь</a:t>
            </a:r>
            <a:r>
              <a:rPr lang="ru-RU" dirty="0"/>
              <a:t> – региональный семинар «</a:t>
            </a:r>
            <a:r>
              <a:rPr lang="ru-RU" dirty="0" err="1"/>
              <a:t>Критериальный</a:t>
            </a:r>
            <a:r>
              <a:rPr lang="ru-RU" dirty="0"/>
              <a:t> подход к оценке индивидуального прогресса обучающихся на основе различных школ оценивания»</a:t>
            </a:r>
          </a:p>
          <a:p>
            <a:r>
              <a:rPr lang="ru-RU" dirty="0"/>
              <a:t>- </a:t>
            </a:r>
            <a:r>
              <a:rPr lang="ru-RU" b="1" dirty="0"/>
              <a:t>ноябрь </a:t>
            </a:r>
            <a:r>
              <a:rPr lang="ru-RU" dirty="0"/>
              <a:t>– межрегиональный семинар «Система управления качеством образования на основе </a:t>
            </a:r>
            <a:r>
              <a:rPr lang="ru-RU" dirty="0" err="1"/>
              <a:t>квалиметрического</a:t>
            </a:r>
            <a:r>
              <a:rPr lang="ru-RU" dirty="0"/>
              <a:t> подхода в контексте ФГОС общего образования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5657" y="164640"/>
            <a:ext cx="7194619" cy="775676"/>
          </a:xfrm>
          <a:prstGeom prst="roundRect">
            <a:avLst>
              <a:gd name="adj" fmla="val 17257"/>
            </a:avLst>
          </a:prstGeom>
          <a:gradFill flip="none" rotWithShape="1">
            <a:gsLst>
              <a:gs pos="0">
                <a:srgbClr val="0070C0"/>
              </a:gs>
              <a:gs pos="3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/>
              <a:t>Направления диссеминации опыта в рамках реализации инновационного проекта «Система управления качеством образования в школе»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5657" y="3923214"/>
            <a:ext cx="7194619" cy="775676"/>
          </a:xfrm>
          <a:prstGeom prst="roundRect">
            <a:avLst>
              <a:gd name="adj" fmla="val 17257"/>
            </a:avLst>
          </a:prstGeom>
          <a:gradFill flip="none" rotWithShape="1">
            <a:gsLst>
              <a:gs pos="0">
                <a:srgbClr val="0070C0"/>
              </a:gs>
              <a:gs pos="32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/>
              <a:t>Меры по повышению эффективности внутреннего контроля и оценки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6981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680</Words>
  <Application>Microsoft Office PowerPoint</Application>
  <PresentationFormat>Лист A4 (210x297 мм)</PresentationFormat>
  <Paragraphs>140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салон</dc:title>
  <dc:creator>user</dc:creator>
  <cp:lastModifiedBy>1</cp:lastModifiedBy>
  <cp:revision>108</cp:revision>
  <cp:lastPrinted>2017-08-22T08:30:50Z</cp:lastPrinted>
  <dcterms:created xsi:type="dcterms:W3CDTF">2015-11-26T10:01:17Z</dcterms:created>
  <dcterms:modified xsi:type="dcterms:W3CDTF">2017-08-22T08:34:41Z</dcterms:modified>
</cp:coreProperties>
</file>