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6" r:id="rId4"/>
    <p:sldMasterId id="2147483688" r:id="rId5"/>
    <p:sldMasterId id="2147483700" r:id="rId6"/>
    <p:sldMasterId id="2147483712" r:id="rId7"/>
    <p:sldMasterId id="2147483724" r:id="rId8"/>
    <p:sldMasterId id="2147483728" r:id="rId9"/>
    <p:sldMasterId id="2147483740" r:id="rId10"/>
    <p:sldMasterId id="2147483752" r:id="rId11"/>
    <p:sldMasterId id="2147483764" r:id="rId12"/>
  </p:sldMasterIdLst>
  <p:notesMasterIdLst>
    <p:notesMasterId r:id="rId36"/>
  </p:notesMasterIdLst>
  <p:sldIdLst>
    <p:sldId id="256" r:id="rId13"/>
    <p:sldId id="258" r:id="rId14"/>
    <p:sldId id="259" r:id="rId15"/>
    <p:sldId id="263" r:id="rId16"/>
    <p:sldId id="262" r:id="rId17"/>
    <p:sldId id="260" r:id="rId18"/>
    <p:sldId id="265" r:id="rId19"/>
    <p:sldId id="261" r:id="rId20"/>
    <p:sldId id="266" r:id="rId21"/>
    <p:sldId id="257" r:id="rId22"/>
    <p:sldId id="267" r:id="rId23"/>
    <p:sldId id="269" r:id="rId24"/>
    <p:sldId id="270" r:id="rId25"/>
    <p:sldId id="271" r:id="rId26"/>
    <p:sldId id="268" r:id="rId27"/>
    <p:sldId id="275" r:id="rId28"/>
    <p:sldId id="276" r:id="rId29"/>
    <p:sldId id="274" r:id="rId30"/>
    <p:sldId id="272" r:id="rId31"/>
    <p:sldId id="278" r:id="rId32"/>
    <p:sldId id="273" r:id="rId33"/>
    <p:sldId id="279" r:id="rId34"/>
    <p:sldId id="27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B6281-DD85-45B2-B6CF-57A01546338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6AB675C-7300-4BF9-BFA3-5F545A433939}">
      <dgm:prSet phldrT="[Текст]"/>
      <dgm:spPr/>
      <dgm:t>
        <a:bodyPr/>
        <a:lstStyle/>
        <a:p>
          <a:r>
            <a:rPr lang="ru-RU" dirty="0" smtClean="0"/>
            <a:t>Духовно-нравственное развитие личности</a:t>
          </a:r>
          <a:endParaRPr lang="ru-RU" dirty="0"/>
        </a:p>
      </dgm:t>
    </dgm:pt>
    <dgm:pt modelId="{B5E3F729-8ED7-40B8-8E56-352B6A5A41C8}" type="parTrans" cxnId="{51CA7B8E-4A6D-48AF-B44C-C29F02E436DE}">
      <dgm:prSet/>
      <dgm:spPr/>
      <dgm:t>
        <a:bodyPr/>
        <a:lstStyle/>
        <a:p>
          <a:endParaRPr lang="ru-RU"/>
        </a:p>
      </dgm:t>
    </dgm:pt>
    <dgm:pt modelId="{07E907BB-7A52-4225-B023-EBBAA19258A4}" type="sibTrans" cxnId="{51CA7B8E-4A6D-48AF-B44C-C29F02E436DE}">
      <dgm:prSet/>
      <dgm:spPr/>
      <dgm:t>
        <a:bodyPr/>
        <a:lstStyle/>
        <a:p>
          <a:endParaRPr lang="ru-RU"/>
        </a:p>
      </dgm:t>
    </dgm:pt>
    <dgm:pt modelId="{7BAA09DE-D451-4F0B-AEF1-38204A6FCCF6}">
      <dgm:prSet phldrT="[Текст]"/>
      <dgm:spPr/>
      <dgm:t>
        <a:bodyPr/>
        <a:lstStyle/>
        <a:p>
          <a:r>
            <a:rPr lang="ru-RU" dirty="0" smtClean="0"/>
            <a:t>Расширение знаний по истории родного города</a:t>
          </a:r>
          <a:endParaRPr lang="ru-RU" dirty="0"/>
        </a:p>
      </dgm:t>
    </dgm:pt>
    <dgm:pt modelId="{AA7C9862-9EC5-4D7A-81FF-1E413882E963}" type="parTrans" cxnId="{CC399C81-FC86-4EF1-9039-CA9691EC3CDA}">
      <dgm:prSet/>
      <dgm:spPr/>
      <dgm:t>
        <a:bodyPr/>
        <a:lstStyle/>
        <a:p>
          <a:endParaRPr lang="ru-RU"/>
        </a:p>
      </dgm:t>
    </dgm:pt>
    <dgm:pt modelId="{3140EB7C-407C-4F37-A797-94B896CA1350}" type="sibTrans" cxnId="{CC399C81-FC86-4EF1-9039-CA9691EC3CDA}">
      <dgm:prSet/>
      <dgm:spPr/>
      <dgm:t>
        <a:bodyPr/>
        <a:lstStyle/>
        <a:p>
          <a:endParaRPr lang="ru-RU"/>
        </a:p>
      </dgm:t>
    </dgm:pt>
    <dgm:pt modelId="{F6B832D4-D14C-499C-9CFE-EE661D7BB59D}">
      <dgm:prSet phldrT="[Текст]" phldr="1"/>
      <dgm:spPr/>
      <dgm:t>
        <a:bodyPr/>
        <a:lstStyle/>
        <a:p>
          <a:endParaRPr lang="ru-RU"/>
        </a:p>
      </dgm:t>
    </dgm:pt>
    <dgm:pt modelId="{861EA1E6-5706-4829-83D2-07A3F66D1256}" type="parTrans" cxnId="{DCDA6A0C-9002-4AA1-92C1-6664AB866078}">
      <dgm:prSet/>
      <dgm:spPr/>
      <dgm:t>
        <a:bodyPr/>
        <a:lstStyle/>
        <a:p>
          <a:endParaRPr lang="ru-RU"/>
        </a:p>
      </dgm:t>
    </dgm:pt>
    <dgm:pt modelId="{1869DE68-0956-4736-B5E1-290266F98F0D}" type="sibTrans" cxnId="{DCDA6A0C-9002-4AA1-92C1-6664AB866078}">
      <dgm:prSet/>
      <dgm:spPr/>
      <dgm:t>
        <a:bodyPr/>
        <a:lstStyle/>
        <a:p>
          <a:endParaRPr lang="ru-RU"/>
        </a:p>
      </dgm:t>
    </dgm:pt>
    <dgm:pt modelId="{73D66BB8-9BA8-4AEE-9084-901D145660A4}" type="pres">
      <dgm:prSet presAssocID="{529B6281-DD85-45B2-B6CF-57A015463388}" presName="Name0" presStyleCnt="0">
        <dgm:presLayoutVars>
          <dgm:dir/>
          <dgm:resizeHandles val="exact"/>
        </dgm:presLayoutVars>
      </dgm:prSet>
      <dgm:spPr/>
    </dgm:pt>
    <dgm:pt modelId="{3B367BDF-BC1F-434B-8AEB-68ACA76555BE}" type="pres">
      <dgm:prSet presAssocID="{529B6281-DD85-45B2-B6CF-57A015463388}" presName="vNodes" presStyleCnt="0"/>
      <dgm:spPr/>
    </dgm:pt>
    <dgm:pt modelId="{C833B4AA-5EA8-4578-9F57-3E4285BDF5F8}" type="pres">
      <dgm:prSet presAssocID="{86AB675C-7300-4BF9-BFA3-5F545A433939}" presName="node" presStyleLbl="node1" presStyleIdx="0" presStyleCnt="3" custScaleX="103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5AAC3-2CD2-4552-9A1F-55D2CF368E59}" type="pres">
      <dgm:prSet presAssocID="{07E907BB-7A52-4225-B023-EBBAA19258A4}" presName="spacerT" presStyleCnt="0"/>
      <dgm:spPr/>
    </dgm:pt>
    <dgm:pt modelId="{BE8311EA-7AFC-42B2-8FA6-FF402B480E26}" type="pres">
      <dgm:prSet presAssocID="{07E907BB-7A52-4225-B023-EBBAA19258A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E84714F-45A5-41F7-AA37-07AE868A0973}" type="pres">
      <dgm:prSet presAssocID="{07E907BB-7A52-4225-B023-EBBAA19258A4}" presName="spacerB" presStyleCnt="0"/>
      <dgm:spPr/>
    </dgm:pt>
    <dgm:pt modelId="{ED0469DF-1E09-4F05-8D30-AB90E0936649}" type="pres">
      <dgm:prSet presAssocID="{7BAA09DE-D451-4F0B-AEF1-38204A6FCC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ADE63-D64F-4CFA-A08B-87D7CA82E216}" type="pres">
      <dgm:prSet presAssocID="{529B6281-DD85-45B2-B6CF-57A015463388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6A8DFB71-0CBB-4D15-B78F-46857B0A449F}" type="pres">
      <dgm:prSet presAssocID="{529B6281-DD85-45B2-B6CF-57A01546338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2185AEB-9EEE-48FD-8429-750C78D15FB2}" type="pres">
      <dgm:prSet presAssocID="{529B6281-DD85-45B2-B6CF-57A01546338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2FF5A-7D6D-4640-9C8B-561AE3FF6BB0}" type="presOf" srcId="{529B6281-DD85-45B2-B6CF-57A015463388}" destId="{73D66BB8-9BA8-4AEE-9084-901D145660A4}" srcOrd="0" destOrd="0" presId="urn:microsoft.com/office/officeart/2005/8/layout/equation2"/>
    <dgm:cxn modelId="{CC399C81-FC86-4EF1-9039-CA9691EC3CDA}" srcId="{529B6281-DD85-45B2-B6CF-57A015463388}" destId="{7BAA09DE-D451-4F0B-AEF1-38204A6FCCF6}" srcOrd="1" destOrd="0" parTransId="{AA7C9862-9EC5-4D7A-81FF-1E413882E963}" sibTransId="{3140EB7C-407C-4F37-A797-94B896CA1350}"/>
    <dgm:cxn modelId="{7C979F5A-19FC-484D-88F3-1FA482B4D148}" type="presOf" srcId="{07E907BB-7A52-4225-B023-EBBAA19258A4}" destId="{BE8311EA-7AFC-42B2-8FA6-FF402B480E26}" srcOrd="0" destOrd="0" presId="urn:microsoft.com/office/officeart/2005/8/layout/equation2"/>
    <dgm:cxn modelId="{4DA86EF7-1374-4910-9F70-5CB46764921F}" type="presOf" srcId="{7BAA09DE-D451-4F0B-AEF1-38204A6FCCF6}" destId="{ED0469DF-1E09-4F05-8D30-AB90E0936649}" srcOrd="0" destOrd="0" presId="urn:microsoft.com/office/officeart/2005/8/layout/equation2"/>
    <dgm:cxn modelId="{A3A2F0E7-92B6-4B53-BE31-F4D114F61D41}" type="presOf" srcId="{86AB675C-7300-4BF9-BFA3-5F545A433939}" destId="{C833B4AA-5EA8-4578-9F57-3E4285BDF5F8}" srcOrd="0" destOrd="0" presId="urn:microsoft.com/office/officeart/2005/8/layout/equation2"/>
    <dgm:cxn modelId="{51CA7B8E-4A6D-48AF-B44C-C29F02E436DE}" srcId="{529B6281-DD85-45B2-B6CF-57A015463388}" destId="{86AB675C-7300-4BF9-BFA3-5F545A433939}" srcOrd="0" destOrd="0" parTransId="{B5E3F729-8ED7-40B8-8E56-352B6A5A41C8}" sibTransId="{07E907BB-7A52-4225-B023-EBBAA19258A4}"/>
    <dgm:cxn modelId="{1DBCC7E7-D73E-4264-9FD9-9AE7BC1CB8EF}" type="presOf" srcId="{F6B832D4-D14C-499C-9CFE-EE661D7BB59D}" destId="{82185AEB-9EEE-48FD-8429-750C78D15FB2}" srcOrd="0" destOrd="0" presId="urn:microsoft.com/office/officeart/2005/8/layout/equation2"/>
    <dgm:cxn modelId="{DCDA6A0C-9002-4AA1-92C1-6664AB866078}" srcId="{529B6281-DD85-45B2-B6CF-57A015463388}" destId="{F6B832D4-D14C-499C-9CFE-EE661D7BB59D}" srcOrd="2" destOrd="0" parTransId="{861EA1E6-5706-4829-83D2-07A3F66D1256}" sibTransId="{1869DE68-0956-4736-B5E1-290266F98F0D}"/>
    <dgm:cxn modelId="{6F8ED71C-1F68-4983-A764-D83BB8EC1D4A}" type="presOf" srcId="{3140EB7C-407C-4F37-A797-94B896CA1350}" destId="{6A8DFB71-0CBB-4D15-B78F-46857B0A449F}" srcOrd="1" destOrd="0" presId="urn:microsoft.com/office/officeart/2005/8/layout/equation2"/>
    <dgm:cxn modelId="{DE30979E-06DC-4441-871A-7FCCC9DC6543}" type="presOf" srcId="{3140EB7C-407C-4F37-A797-94B896CA1350}" destId="{B34ADE63-D64F-4CFA-A08B-87D7CA82E216}" srcOrd="0" destOrd="0" presId="urn:microsoft.com/office/officeart/2005/8/layout/equation2"/>
    <dgm:cxn modelId="{720E103F-4E85-4C62-AAE5-D7BDDB46D220}" type="presParOf" srcId="{73D66BB8-9BA8-4AEE-9084-901D145660A4}" destId="{3B367BDF-BC1F-434B-8AEB-68ACA76555BE}" srcOrd="0" destOrd="0" presId="urn:microsoft.com/office/officeart/2005/8/layout/equation2"/>
    <dgm:cxn modelId="{5C9051CA-8B5E-49C2-9781-C0A4EC6C1109}" type="presParOf" srcId="{3B367BDF-BC1F-434B-8AEB-68ACA76555BE}" destId="{C833B4AA-5EA8-4578-9F57-3E4285BDF5F8}" srcOrd="0" destOrd="0" presId="urn:microsoft.com/office/officeart/2005/8/layout/equation2"/>
    <dgm:cxn modelId="{B2236784-71C5-44C6-9AF1-4D01432E50C0}" type="presParOf" srcId="{3B367BDF-BC1F-434B-8AEB-68ACA76555BE}" destId="{6E95AAC3-2CD2-4552-9A1F-55D2CF368E59}" srcOrd="1" destOrd="0" presId="urn:microsoft.com/office/officeart/2005/8/layout/equation2"/>
    <dgm:cxn modelId="{E1DC54EE-58CD-47EF-B182-AAA0AC100530}" type="presParOf" srcId="{3B367BDF-BC1F-434B-8AEB-68ACA76555BE}" destId="{BE8311EA-7AFC-42B2-8FA6-FF402B480E26}" srcOrd="2" destOrd="0" presId="urn:microsoft.com/office/officeart/2005/8/layout/equation2"/>
    <dgm:cxn modelId="{6D520213-E91E-4446-A8A0-68A143C9B582}" type="presParOf" srcId="{3B367BDF-BC1F-434B-8AEB-68ACA76555BE}" destId="{5E84714F-45A5-41F7-AA37-07AE868A0973}" srcOrd="3" destOrd="0" presId="urn:microsoft.com/office/officeart/2005/8/layout/equation2"/>
    <dgm:cxn modelId="{07422B12-2E29-4D20-B01D-77381544D184}" type="presParOf" srcId="{3B367BDF-BC1F-434B-8AEB-68ACA76555BE}" destId="{ED0469DF-1E09-4F05-8D30-AB90E0936649}" srcOrd="4" destOrd="0" presId="urn:microsoft.com/office/officeart/2005/8/layout/equation2"/>
    <dgm:cxn modelId="{789F70DF-F11B-4D6F-BCB0-0E3012D331B5}" type="presParOf" srcId="{73D66BB8-9BA8-4AEE-9084-901D145660A4}" destId="{B34ADE63-D64F-4CFA-A08B-87D7CA82E216}" srcOrd="1" destOrd="0" presId="urn:microsoft.com/office/officeart/2005/8/layout/equation2"/>
    <dgm:cxn modelId="{39C93650-0EF4-4836-84E2-BF3B70191471}" type="presParOf" srcId="{B34ADE63-D64F-4CFA-A08B-87D7CA82E216}" destId="{6A8DFB71-0CBB-4D15-B78F-46857B0A449F}" srcOrd="0" destOrd="0" presId="urn:microsoft.com/office/officeart/2005/8/layout/equation2"/>
    <dgm:cxn modelId="{4491E77F-3027-4D01-B60E-98234A7E4877}" type="presParOf" srcId="{73D66BB8-9BA8-4AEE-9084-901D145660A4}" destId="{82185AEB-9EEE-48FD-8429-750C78D15FB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6A570-4040-4A6B-8BB9-1003FA06AF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D90C1D-4732-44CA-BA27-BA0003F9DA33}">
      <dgm:prSet phldrT="[Текст]" custT="1"/>
      <dgm:spPr/>
      <dgm:t>
        <a:bodyPr/>
        <a:lstStyle/>
        <a:p>
          <a:r>
            <a:rPr lang="ru-RU" sz="2000" dirty="0" smtClean="0"/>
            <a:t>Применение </a:t>
          </a:r>
          <a:r>
            <a:rPr lang="ru-RU" sz="2000" dirty="0" err="1" smtClean="0"/>
            <a:t>кинематогра-фических</a:t>
          </a:r>
          <a:r>
            <a:rPr lang="ru-RU" sz="2000" dirty="0" smtClean="0"/>
            <a:t> методов </a:t>
          </a:r>
          <a:endParaRPr lang="ru-RU" sz="2000" dirty="0"/>
        </a:p>
      </dgm:t>
    </dgm:pt>
    <dgm:pt modelId="{5F16DBCB-9AF3-48EF-89B6-3569E6658BB0}" type="parTrans" cxnId="{0FF83552-095D-4974-8A8A-D5C194EA6C9C}">
      <dgm:prSet/>
      <dgm:spPr/>
      <dgm:t>
        <a:bodyPr/>
        <a:lstStyle/>
        <a:p>
          <a:endParaRPr lang="ru-RU"/>
        </a:p>
      </dgm:t>
    </dgm:pt>
    <dgm:pt modelId="{91105899-1942-4531-BBFC-7A362D80CD15}" type="sibTrans" cxnId="{0FF83552-095D-4974-8A8A-D5C194EA6C9C}">
      <dgm:prSet/>
      <dgm:spPr/>
      <dgm:t>
        <a:bodyPr/>
        <a:lstStyle/>
        <a:p>
          <a:endParaRPr lang="ru-RU"/>
        </a:p>
      </dgm:t>
    </dgm:pt>
    <dgm:pt modelId="{1D262EFD-FAB1-4AFE-B5DA-40F40377E271}">
      <dgm:prSet phldrT="[Текст]"/>
      <dgm:spPr/>
      <dgm:t>
        <a:bodyPr/>
        <a:lstStyle/>
        <a:p>
          <a:r>
            <a:rPr lang="ru-RU" dirty="0" smtClean="0"/>
            <a:t>Проектирование образовательного процесса с учетом индивидуальных потребностей учащихся  </a:t>
          </a:r>
          <a:endParaRPr lang="ru-RU" dirty="0"/>
        </a:p>
      </dgm:t>
    </dgm:pt>
    <dgm:pt modelId="{D27CAAB9-B2E0-49D7-BACD-B2FA02EF7114}" type="parTrans" cxnId="{FC1A47BD-90C7-4F9C-A3D5-AA098CEB3917}">
      <dgm:prSet/>
      <dgm:spPr/>
      <dgm:t>
        <a:bodyPr/>
        <a:lstStyle/>
        <a:p>
          <a:endParaRPr lang="ru-RU"/>
        </a:p>
      </dgm:t>
    </dgm:pt>
    <dgm:pt modelId="{72B89ECA-B879-4637-B9CB-51D88B15669E}" type="sibTrans" cxnId="{FC1A47BD-90C7-4F9C-A3D5-AA098CEB3917}">
      <dgm:prSet/>
      <dgm:spPr/>
      <dgm:t>
        <a:bodyPr/>
        <a:lstStyle/>
        <a:p>
          <a:endParaRPr lang="ru-RU"/>
        </a:p>
      </dgm:t>
    </dgm:pt>
    <dgm:pt modelId="{16E424C2-2C71-4542-9334-85E9E0153F87}">
      <dgm:prSet phldrT="[Текст]"/>
      <dgm:spPr/>
      <dgm:t>
        <a:bodyPr/>
        <a:lstStyle/>
        <a:p>
          <a:r>
            <a:rPr lang="ru-RU" dirty="0" smtClean="0"/>
            <a:t>Духовно-нравственное развитие личности </a:t>
          </a:r>
          <a:endParaRPr lang="ru-RU" dirty="0"/>
        </a:p>
      </dgm:t>
    </dgm:pt>
    <dgm:pt modelId="{5CD3D27C-F1C3-4512-ADCF-B60F02C616E7}" type="parTrans" cxnId="{E809407D-1146-49CE-ACC8-F7E013616936}">
      <dgm:prSet/>
      <dgm:spPr/>
      <dgm:t>
        <a:bodyPr/>
        <a:lstStyle/>
        <a:p>
          <a:endParaRPr lang="ru-RU"/>
        </a:p>
      </dgm:t>
    </dgm:pt>
    <dgm:pt modelId="{61923359-E29A-46B6-A68E-6E7D5E5496AB}" type="sibTrans" cxnId="{E809407D-1146-49CE-ACC8-F7E013616936}">
      <dgm:prSet/>
      <dgm:spPr/>
      <dgm:t>
        <a:bodyPr/>
        <a:lstStyle/>
        <a:p>
          <a:endParaRPr lang="ru-RU"/>
        </a:p>
      </dgm:t>
    </dgm:pt>
    <dgm:pt modelId="{F9E48052-5598-4267-BA5F-94CE8E2A98A3}">
      <dgm:prSet phldrT="[Текст]"/>
      <dgm:spPr/>
      <dgm:t>
        <a:bodyPr/>
        <a:lstStyle/>
        <a:p>
          <a:r>
            <a:rPr lang="ru-RU" dirty="0" smtClean="0"/>
            <a:t>Широкие возможности для поиска и внедрения инновационных педагогических технологий </a:t>
          </a:r>
          <a:endParaRPr lang="ru-RU" dirty="0"/>
        </a:p>
      </dgm:t>
    </dgm:pt>
    <dgm:pt modelId="{D3F1AADF-D967-4AD0-80BC-E459A953E317}" type="parTrans" cxnId="{85D0FB6D-291D-43C2-A822-B859F8C65742}">
      <dgm:prSet/>
      <dgm:spPr/>
      <dgm:t>
        <a:bodyPr/>
        <a:lstStyle/>
        <a:p>
          <a:endParaRPr lang="ru-RU"/>
        </a:p>
      </dgm:t>
    </dgm:pt>
    <dgm:pt modelId="{C8496203-5F5F-4DCE-B08E-932506749B0B}" type="sibTrans" cxnId="{85D0FB6D-291D-43C2-A822-B859F8C65742}">
      <dgm:prSet/>
      <dgm:spPr/>
      <dgm:t>
        <a:bodyPr/>
        <a:lstStyle/>
        <a:p>
          <a:endParaRPr lang="ru-RU"/>
        </a:p>
      </dgm:t>
    </dgm:pt>
    <dgm:pt modelId="{9D1E9311-6AFB-44EB-9824-CA236AFF7996}" type="pres">
      <dgm:prSet presAssocID="{27B6A570-4040-4A6B-8BB9-1003FA06AF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6130B-4BBC-433C-AB4A-F9AF5EAEBB9C}" type="pres">
      <dgm:prSet presAssocID="{CBD90C1D-4732-44CA-BA27-BA0003F9DA33}" presName="centerShape" presStyleLbl="node0" presStyleIdx="0" presStyleCnt="1" custScaleX="105903"/>
      <dgm:spPr/>
      <dgm:t>
        <a:bodyPr/>
        <a:lstStyle/>
        <a:p>
          <a:endParaRPr lang="ru-RU"/>
        </a:p>
      </dgm:t>
    </dgm:pt>
    <dgm:pt modelId="{52C1C853-1691-4FDF-AD28-B4AD533130D4}" type="pres">
      <dgm:prSet presAssocID="{D27CAAB9-B2E0-49D7-BACD-B2FA02EF7114}" presName="parTrans" presStyleLbl="bgSibTrans2D1" presStyleIdx="0" presStyleCnt="3" custScaleX="96102" custLinFactNeighborX="8965" custLinFactNeighborY="10287"/>
      <dgm:spPr/>
      <dgm:t>
        <a:bodyPr/>
        <a:lstStyle/>
        <a:p>
          <a:endParaRPr lang="ru-RU"/>
        </a:p>
      </dgm:t>
    </dgm:pt>
    <dgm:pt modelId="{3A138259-81D6-43B9-A844-ACD6D66939D9}" type="pres">
      <dgm:prSet presAssocID="{1D262EFD-FAB1-4AFE-B5DA-40F40377E271}" presName="node" presStyleLbl="node1" presStyleIdx="0" presStyleCnt="3" custScaleX="100134" custScaleY="8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FC894-0D7B-4F6B-9AF4-35E810C1B800}" type="pres">
      <dgm:prSet presAssocID="{5CD3D27C-F1C3-4512-ADCF-B60F02C616E7}" presName="parTrans" presStyleLbl="bgSibTrans2D1" presStyleIdx="1" presStyleCnt="3" custLinFactNeighborX="2188" custLinFactNeighborY="17636"/>
      <dgm:spPr/>
      <dgm:t>
        <a:bodyPr/>
        <a:lstStyle/>
        <a:p>
          <a:endParaRPr lang="ru-RU"/>
        </a:p>
      </dgm:t>
    </dgm:pt>
    <dgm:pt modelId="{4FE5358C-7414-4F06-94E3-15585079D335}" type="pres">
      <dgm:prSet presAssocID="{16E424C2-2C71-4542-9334-85E9E0153F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EF70B-CC51-4EC0-BACC-994BDF6ED2AF}" type="pres">
      <dgm:prSet presAssocID="{D3F1AADF-D967-4AD0-80BC-E459A953E317}" presName="parTrans" presStyleLbl="bgSibTrans2D1" presStyleIdx="2" presStyleCnt="3" custLinFactNeighborX="-1681" custLinFactNeighborY="23514"/>
      <dgm:spPr/>
      <dgm:t>
        <a:bodyPr/>
        <a:lstStyle/>
        <a:p>
          <a:endParaRPr lang="ru-RU"/>
        </a:p>
      </dgm:t>
    </dgm:pt>
    <dgm:pt modelId="{A847BBAC-7C71-46E4-AB9A-9ACB3274EB13}" type="pres">
      <dgm:prSet presAssocID="{F9E48052-5598-4267-BA5F-94CE8E2A98A3}" presName="node" presStyleLbl="node1" presStyleIdx="2" presStyleCnt="3" custScaleX="98169" custScaleY="92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43F24-8058-4814-B7EF-4B2AC4FAF5E9}" type="presOf" srcId="{1D262EFD-FAB1-4AFE-B5DA-40F40377E271}" destId="{3A138259-81D6-43B9-A844-ACD6D66939D9}" srcOrd="0" destOrd="0" presId="urn:microsoft.com/office/officeart/2005/8/layout/radial4"/>
    <dgm:cxn modelId="{601B589A-4CAD-4643-9D62-A152C761CF7E}" type="presOf" srcId="{D27CAAB9-B2E0-49D7-BACD-B2FA02EF7114}" destId="{52C1C853-1691-4FDF-AD28-B4AD533130D4}" srcOrd="0" destOrd="0" presId="urn:microsoft.com/office/officeart/2005/8/layout/radial4"/>
    <dgm:cxn modelId="{03CD04FD-C8D9-49FF-BBEB-563D2EE4AC16}" type="presOf" srcId="{CBD90C1D-4732-44CA-BA27-BA0003F9DA33}" destId="{1B26130B-4BBC-433C-AB4A-F9AF5EAEBB9C}" srcOrd="0" destOrd="0" presId="urn:microsoft.com/office/officeart/2005/8/layout/radial4"/>
    <dgm:cxn modelId="{299080F0-A73E-40F4-9D22-D566F52FC279}" type="presOf" srcId="{16E424C2-2C71-4542-9334-85E9E0153F87}" destId="{4FE5358C-7414-4F06-94E3-15585079D335}" srcOrd="0" destOrd="0" presId="urn:microsoft.com/office/officeart/2005/8/layout/radial4"/>
    <dgm:cxn modelId="{E3998F84-CA6F-48B0-A77C-7EBD558B0C99}" type="presOf" srcId="{D3F1AADF-D967-4AD0-80BC-E459A953E317}" destId="{D29EF70B-CC51-4EC0-BACC-994BDF6ED2AF}" srcOrd="0" destOrd="0" presId="urn:microsoft.com/office/officeart/2005/8/layout/radial4"/>
    <dgm:cxn modelId="{85D0FB6D-291D-43C2-A822-B859F8C65742}" srcId="{CBD90C1D-4732-44CA-BA27-BA0003F9DA33}" destId="{F9E48052-5598-4267-BA5F-94CE8E2A98A3}" srcOrd="2" destOrd="0" parTransId="{D3F1AADF-D967-4AD0-80BC-E459A953E317}" sibTransId="{C8496203-5F5F-4DCE-B08E-932506749B0B}"/>
    <dgm:cxn modelId="{E809407D-1146-49CE-ACC8-F7E013616936}" srcId="{CBD90C1D-4732-44CA-BA27-BA0003F9DA33}" destId="{16E424C2-2C71-4542-9334-85E9E0153F87}" srcOrd="1" destOrd="0" parTransId="{5CD3D27C-F1C3-4512-ADCF-B60F02C616E7}" sibTransId="{61923359-E29A-46B6-A68E-6E7D5E5496AB}"/>
    <dgm:cxn modelId="{FC1A47BD-90C7-4F9C-A3D5-AA098CEB3917}" srcId="{CBD90C1D-4732-44CA-BA27-BA0003F9DA33}" destId="{1D262EFD-FAB1-4AFE-B5DA-40F40377E271}" srcOrd="0" destOrd="0" parTransId="{D27CAAB9-B2E0-49D7-BACD-B2FA02EF7114}" sibTransId="{72B89ECA-B879-4637-B9CB-51D88B15669E}"/>
    <dgm:cxn modelId="{E9C981E4-7D7F-45BD-B177-739BEF3190CD}" type="presOf" srcId="{F9E48052-5598-4267-BA5F-94CE8E2A98A3}" destId="{A847BBAC-7C71-46E4-AB9A-9ACB3274EB13}" srcOrd="0" destOrd="0" presId="urn:microsoft.com/office/officeart/2005/8/layout/radial4"/>
    <dgm:cxn modelId="{0FF83552-095D-4974-8A8A-D5C194EA6C9C}" srcId="{27B6A570-4040-4A6B-8BB9-1003FA06AFF3}" destId="{CBD90C1D-4732-44CA-BA27-BA0003F9DA33}" srcOrd="0" destOrd="0" parTransId="{5F16DBCB-9AF3-48EF-89B6-3569E6658BB0}" sibTransId="{91105899-1942-4531-BBFC-7A362D80CD15}"/>
    <dgm:cxn modelId="{B899FD42-C15D-42CE-80ED-1CEF48C4033E}" type="presOf" srcId="{5CD3D27C-F1C3-4512-ADCF-B60F02C616E7}" destId="{27FFC894-0D7B-4F6B-9AF4-35E810C1B800}" srcOrd="0" destOrd="0" presId="urn:microsoft.com/office/officeart/2005/8/layout/radial4"/>
    <dgm:cxn modelId="{F284E7C0-DF30-411D-AD5E-7843418369B0}" type="presOf" srcId="{27B6A570-4040-4A6B-8BB9-1003FA06AFF3}" destId="{9D1E9311-6AFB-44EB-9824-CA236AFF7996}" srcOrd="0" destOrd="0" presId="urn:microsoft.com/office/officeart/2005/8/layout/radial4"/>
    <dgm:cxn modelId="{B78EC980-963F-4AA3-8188-EA8A68E70581}" type="presParOf" srcId="{9D1E9311-6AFB-44EB-9824-CA236AFF7996}" destId="{1B26130B-4BBC-433C-AB4A-F9AF5EAEBB9C}" srcOrd="0" destOrd="0" presId="urn:microsoft.com/office/officeart/2005/8/layout/radial4"/>
    <dgm:cxn modelId="{5968AF5A-5703-45CE-A5F0-0286729CB28B}" type="presParOf" srcId="{9D1E9311-6AFB-44EB-9824-CA236AFF7996}" destId="{52C1C853-1691-4FDF-AD28-B4AD533130D4}" srcOrd="1" destOrd="0" presId="urn:microsoft.com/office/officeart/2005/8/layout/radial4"/>
    <dgm:cxn modelId="{A378F564-DDA8-494F-B75B-31661C3221C3}" type="presParOf" srcId="{9D1E9311-6AFB-44EB-9824-CA236AFF7996}" destId="{3A138259-81D6-43B9-A844-ACD6D66939D9}" srcOrd="2" destOrd="0" presId="urn:microsoft.com/office/officeart/2005/8/layout/radial4"/>
    <dgm:cxn modelId="{06DE3216-345A-41B8-8103-D24FEF7131FC}" type="presParOf" srcId="{9D1E9311-6AFB-44EB-9824-CA236AFF7996}" destId="{27FFC894-0D7B-4F6B-9AF4-35E810C1B800}" srcOrd="3" destOrd="0" presId="urn:microsoft.com/office/officeart/2005/8/layout/radial4"/>
    <dgm:cxn modelId="{65D7179A-C9D4-43CF-B2FE-969901F01B9C}" type="presParOf" srcId="{9D1E9311-6AFB-44EB-9824-CA236AFF7996}" destId="{4FE5358C-7414-4F06-94E3-15585079D335}" srcOrd="4" destOrd="0" presId="urn:microsoft.com/office/officeart/2005/8/layout/radial4"/>
    <dgm:cxn modelId="{0610AE33-F6D0-43B2-BCE3-8EFD54134E54}" type="presParOf" srcId="{9D1E9311-6AFB-44EB-9824-CA236AFF7996}" destId="{D29EF70B-CC51-4EC0-BACC-994BDF6ED2AF}" srcOrd="5" destOrd="0" presId="urn:microsoft.com/office/officeart/2005/8/layout/radial4"/>
    <dgm:cxn modelId="{CC255246-0F9C-45DE-93EC-4F49612A58DD}" type="presParOf" srcId="{9D1E9311-6AFB-44EB-9824-CA236AFF7996}" destId="{A847BBAC-7C71-46E4-AB9A-9ACB3274EB1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6130B-4BBC-433C-AB4A-F9AF5EAEBB9C}">
      <dsp:nvSpPr>
        <dsp:cNvPr id="0" name=""/>
        <dsp:cNvSpPr/>
      </dsp:nvSpPr>
      <dsp:spPr>
        <a:xfrm>
          <a:off x="3629206" y="2953212"/>
          <a:ext cx="2627302" cy="2480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Применение </a:t>
          </a:r>
          <a:r>
            <a:rPr lang="ru-RU" sz="2000" kern="1200" dirty="0" err="1" smtClean="0"/>
            <a:t>кинематогра-фических</a:t>
          </a:r>
          <a:r>
            <a:rPr lang="ru-RU" sz="2000" kern="1200" dirty="0" smtClean="0"/>
            <a:t> методов </a:t>
          </a:r>
          <a:endParaRPr lang="ru-RU" sz="2000" kern="1200" dirty="0"/>
        </a:p>
      </dsp:txBody>
      <dsp:txXfrm>
        <a:off x="4013965" y="3316525"/>
        <a:ext cx="1857784" cy="1754231"/>
      </dsp:txXfrm>
    </dsp:sp>
    <dsp:sp modelId="{52C1C853-1691-4FDF-AD28-B4AD533130D4}">
      <dsp:nvSpPr>
        <dsp:cNvPr id="0" name=""/>
        <dsp:cNvSpPr/>
      </dsp:nvSpPr>
      <dsp:spPr>
        <a:xfrm rot="12900000">
          <a:off x="2314880" y="2580256"/>
          <a:ext cx="1782171" cy="707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38259-81D6-43B9-A844-ACD6D66939D9}">
      <dsp:nvSpPr>
        <dsp:cNvPr id="0" name=""/>
        <dsp:cNvSpPr/>
      </dsp:nvSpPr>
      <dsp:spPr>
        <a:xfrm>
          <a:off x="1100185" y="1499581"/>
          <a:ext cx="2359972" cy="1659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Проектирование образовательного процесса с учетом индивидуальных потребностей учащихся  </a:t>
          </a:r>
          <a:endParaRPr lang="ru-RU" sz="1600" kern="1200" dirty="0"/>
        </a:p>
      </dsp:txBody>
      <dsp:txXfrm>
        <a:off x="1148783" y="1548179"/>
        <a:ext cx="2262776" cy="1562058"/>
      </dsp:txXfrm>
    </dsp:sp>
    <dsp:sp modelId="{27FFC894-0D7B-4F6B-9AF4-35E810C1B800}">
      <dsp:nvSpPr>
        <dsp:cNvPr id="0" name=""/>
        <dsp:cNvSpPr/>
      </dsp:nvSpPr>
      <dsp:spPr>
        <a:xfrm rot="16200000">
          <a:off x="4034643" y="1664051"/>
          <a:ext cx="1899553" cy="707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5358C-7414-4F06-94E3-15585079D335}">
      <dsp:nvSpPr>
        <dsp:cNvPr id="0" name=""/>
        <dsp:cNvSpPr/>
      </dsp:nvSpPr>
      <dsp:spPr>
        <a:xfrm>
          <a:off x="3764450" y="376"/>
          <a:ext cx="2356814" cy="188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Духовно-нравственное развитие личности </a:t>
          </a:r>
          <a:endParaRPr lang="ru-RU" sz="1600" kern="1200" dirty="0"/>
        </a:p>
      </dsp:txBody>
      <dsp:txXfrm>
        <a:off x="3819673" y="55599"/>
        <a:ext cx="2246368" cy="1775005"/>
      </dsp:txXfrm>
    </dsp:sp>
    <dsp:sp modelId="{D29EF70B-CC51-4EC0-BACC-994BDF6ED2AF}">
      <dsp:nvSpPr>
        <dsp:cNvPr id="0" name=""/>
        <dsp:cNvSpPr/>
      </dsp:nvSpPr>
      <dsp:spPr>
        <a:xfrm rot="19500000">
          <a:off x="5887599" y="2673777"/>
          <a:ext cx="1854458" cy="707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7BBAC-7C71-46E4-AB9A-9ACB3274EB13}">
      <dsp:nvSpPr>
        <dsp:cNvPr id="0" name=""/>
        <dsp:cNvSpPr/>
      </dsp:nvSpPr>
      <dsp:spPr>
        <a:xfrm>
          <a:off x="6448712" y="1458016"/>
          <a:ext cx="2313661" cy="1742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Широкие возможности для поиска и внедрения инновационных педагогических технологий </a:t>
          </a:r>
          <a:endParaRPr lang="ru-RU" sz="1600" kern="1200" dirty="0"/>
        </a:p>
      </dsp:txBody>
      <dsp:txXfrm>
        <a:off x="6499745" y="1509049"/>
        <a:ext cx="2211595" cy="164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92D3-5CBF-430C-8DC8-3AA1EA60224E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859D-25BC-4EDA-9EA7-1023D69B7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1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0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5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2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41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6135-B511-4699-8595-D34EA1A365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838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DB5B-5BEE-4C1B-A8DE-C01439EB05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667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E434-C253-4F24-BE98-0B7A0EC01C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522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393-0569-4203-9D1E-03D0000D3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89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139-2A42-4836-9BCC-1F18FA9B7A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169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915-1E86-47C0-96B6-CF8CF162F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0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33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89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381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2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45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410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078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94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8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96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877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7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460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5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6E44-2F31-4609-A4EC-94973F6161D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894C-9C8F-4984-B14A-2F6990C826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0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9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6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96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36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96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0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17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89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57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44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98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42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4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68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8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33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7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87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2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51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9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88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33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08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10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11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62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7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24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8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3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99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89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70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82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95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72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69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53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603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24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06400" y="381000"/>
            <a:ext cx="113792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08000" y="457200"/>
            <a:ext cx="11176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930400" y="2514600"/>
            <a:ext cx="9245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3556000" y="1981200"/>
            <a:ext cx="48768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4470400" y="53340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06400" y="381000"/>
            <a:ext cx="113792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08000" y="457200"/>
            <a:ext cx="11176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930400" y="2514600"/>
            <a:ext cx="9245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3556000" y="1981200"/>
            <a:ext cx="48768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4470400" y="53340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353549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048000"/>
            <a:ext cx="9353549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88D21-D443-47CF-AA4F-C6271DA77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39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4683-3E24-401B-8B6F-76DFBC31D4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13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746-9000-4278-9954-55CF27A8B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35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F020-C516-4252-8696-E7556FE39A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25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E2BF-72AF-454D-857D-DFF6F0CD0D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39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6135-B511-4699-8595-D34EA1A365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6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DB5B-5BEE-4C1B-A8DE-C01439EB05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63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E434-C253-4F24-BE98-0B7A0EC01C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49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393-0569-4203-9D1E-03D0000D3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34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139-2A42-4836-9BCC-1F18FA9B7A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05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915-1E86-47C0-96B6-CF8CF162F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99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64971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0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6E44-2F31-4609-A4EC-94973F6161D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894C-9C8F-4984-B14A-2F6990C826D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58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59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44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68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018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53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47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19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5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96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900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95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06400" y="381000"/>
            <a:ext cx="113792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08000" y="457200"/>
            <a:ext cx="11176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930400" y="2514600"/>
            <a:ext cx="9245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3556000" y="1981200"/>
            <a:ext cx="48768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4470400" y="53340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06400" y="381000"/>
            <a:ext cx="113792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08000" y="457200"/>
            <a:ext cx="11176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930400" y="2514600"/>
            <a:ext cx="9245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3556000" y="1981200"/>
            <a:ext cx="48768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4470400" y="53340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353549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048000"/>
            <a:ext cx="9353549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88D21-D443-47CF-AA4F-C6271DA77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337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4683-3E24-401B-8B6F-76DFBC31D4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63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746-9000-4278-9954-55CF27A8B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68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F020-C516-4252-8696-E7556FE39A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39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E2BF-72AF-454D-857D-DFF6F0CD0D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881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6135-B511-4699-8595-D34EA1A365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0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850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DB5B-5BEE-4C1B-A8DE-C01439EB05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560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E434-C253-4F24-BE98-0B7A0EC01C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073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393-0569-4203-9D1E-03D0000D3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750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139-2A42-4836-9BCC-1F18FA9B7A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926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915-1E86-47C0-96B6-CF8CF162FD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944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06400" y="381000"/>
            <a:ext cx="113792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08000" y="457200"/>
            <a:ext cx="11176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930400" y="2514600"/>
            <a:ext cx="9245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3556000" y="1981200"/>
            <a:ext cx="48768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4470400" y="53340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06400" y="381000"/>
            <a:ext cx="113792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08000" y="457200"/>
            <a:ext cx="11176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930400" y="2514600"/>
            <a:ext cx="9245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3556000" y="1981200"/>
            <a:ext cx="48768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4470400" y="53340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353549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048000"/>
            <a:ext cx="9353549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88D21-D443-47CF-AA4F-C6271DA77C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619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4683-3E24-401B-8B6F-76DFBC31D4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28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746-9000-4278-9954-55CF27A8B3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123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F020-C516-4252-8696-E7556FE39A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47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E2BF-72AF-454D-857D-DFF6F0CD0D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2136-B6DC-4350-A870-1BF06148BD5C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D607-EEFB-43D7-93F1-57C9322E8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1600" y="152400"/>
            <a:ext cx="119888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828800" y="1524000"/>
            <a:ext cx="9753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075D3-5EC0-4DFF-A243-5093C942081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3759200" y="1447800"/>
            <a:ext cx="48768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4470400" y="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101600" y="152400"/>
            <a:ext cx="119888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828800" y="1524000"/>
            <a:ext cx="9753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3759200" y="1447800"/>
            <a:ext cx="48768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4470400" y="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1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1600" y="152400"/>
            <a:ext cx="119888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828800" y="1524000"/>
            <a:ext cx="9753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075D3-5EC0-4DFF-A243-5093C942081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3759200" y="1447800"/>
            <a:ext cx="48768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4470400" y="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101600" y="152400"/>
            <a:ext cx="119888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828800" y="1524000"/>
            <a:ext cx="9753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3759200" y="1447800"/>
            <a:ext cx="48768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4470400" y="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554955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3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0D51-F1B8-44E7-A902-88295185B7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4BBA-4D0E-4EE6-AAE1-9C2AD4AD3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1600" y="152400"/>
            <a:ext cx="119888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828800" y="1524000"/>
            <a:ext cx="9753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075D3-5EC0-4DFF-A243-5093C942081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3759200" y="1447800"/>
            <a:ext cx="48768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4470400" y="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101600" y="152400"/>
            <a:ext cx="119888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828800" y="1524000"/>
            <a:ext cx="9753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3759200" y="1447800"/>
            <a:ext cx="48768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4470400" y="0"/>
            <a:ext cx="53848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554955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4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027" y="114300"/>
            <a:ext cx="11118273" cy="31692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FF0000"/>
                </a:solidFill>
              </a:rPr>
              <a:t>Применение 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кинематографических методов 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с целью духовно-нравственного развития личности </a:t>
            </a:r>
            <a:endParaRPr lang="ru-RU" sz="53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4042063"/>
            <a:ext cx="5060374" cy="1631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Иванова Наталья Васильевна,</a:t>
            </a:r>
          </a:p>
          <a:p>
            <a:pPr algn="ctr"/>
            <a:r>
              <a:rPr lang="ru-RU" sz="2400" dirty="0"/>
              <a:t>у</a:t>
            </a:r>
            <a:r>
              <a:rPr lang="ru-RU" sz="2400" dirty="0" smtClean="0"/>
              <a:t>читель истории и обществознания </a:t>
            </a:r>
          </a:p>
          <a:p>
            <a:pPr algn="ctr"/>
            <a:r>
              <a:rPr lang="ru-RU" sz="2400" dirty="0" smtClean="0"/>
              <a:t>МАОУ «СОШ № 59» г. Чебоксары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895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2240555"/>
              </p:ext>
            </p:extLst>
          </p:nvPr>
        </p:nvGraphicFramePr>
        <p:xfrm>
          <a:off x="0" y="103188"/>
          <a:ext cx="11430000" cy="675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5392" y="1825625"/>
            <a:ext cx="4062844" cy="3349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Применение </a:t>
            </a:r>
          </a:p>
          <a:p>
            <a:pPr marL="0" indent="0" algn="ctr">
              <a:buNone/>
            </a:pPr>
            <a:r>
              <a:rPr lang="ru-RU" sz="4400" dirty="0" err="1"/>
              <a:t>к</a:t>
            </a:r>
            <a:r>
              <a:rPr lang="ru-RU" sz="4400" dirty="0" err="1" smtClean="0"/>
              <a:t>инематогра-фических</a:t>
            </a:r>
            <a:r>
              <a:rPr lang="ru-RU" sz="4400" dirty="0" smtClean="0"/>
              <a:t> методов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5206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83128"/>
            <a:ext cx="11710555" cy="9559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ребенку камеру,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 научите его наблюдать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321088"/>
            <a:ext cx="10027227" cy="5536911"/>
          </a:xfrm>
        </p:spPr>
      </p:pic>
    </p:spTree>
    <p:extLst>
      <p:ext uri="{BB962C8B-B14F-4D97-AF65-F5344CB8AC3E}">
        <p14:creationId xmlns:p14="http://schemas.microsoft.com/office/powerpoint/2010/main" val="323916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9" y="188641"/>
            <a:ext cx="8000057" cy="1152128"/>
          </a:xfrm>
        </p:spPr>
        <p:txBody>
          <a:bodyPr/>
          <a:lstStyle/>
          <a:p>
            <a:pPr algn="ctr"/>
            <a:r>
              <a:rPr lang="ru-RU" sz="2800" dirty="0"/>
              <a:t>Начало съемочного процесса: </a:t>
            </a:r>
            <a:br>
              <a:rPr lang="ru-RU" sz="2800" dirty="0"/>
            </a:br>
            <a:r>
              <a:rPr lang="ru-RU" sz="2800" dirty="0"/>
              <a:t>экскурсия в </a:t>
            </a:r>
            <a:r>
              <a:rPr lang="ru-RU" sz="2800" dirty="0" err="1"/>
              <a:t>Покровско-Татианинский</a:t>
            </a:r>
            <a:r>
              <a:rPr lang="ru-RU" sz="2800" dirty="0"/>
              <a:t> собор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601" y="1628801"/>
            <a:ext cx="7712025" cy="4313213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5" y="1484784"/>
            <a:ext cx="9403773" cy="49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024" y="301624"/>
            <a:ext cx="8962611" cy="1620693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Экскурсия </a:t>
            </a:r>
            <a:r>
              <a:rPr lang="ru-RU" sz="2800" dirty="0"/>
              <a:t>в храм </a:t>
            </a:r>
            <a:br>
              <a:rPr lang="ru-RU" sz="2800" dirty="0"/>
            </a:br>
            <a:r>
              <a:rPr lang="ru-RU" sz="2800" dirty="0" err="1"/>
              <a:t>Новомучеников</a:t>
            </a:r>
            <a:r>
              <a:rPr lang="ru-RU" sz="2800" dirty="0"/>
              <a:t> и исповедников </a:t>
            </a:r>
            <a:r>
              <a:rPr lang="ru-RU" sz="2800" dirty="0" smtClean="0"/>
              <a:t>Российских, </a:t>
            </a:r>
            <a:br>
              <a:rPr lang="ru-RU" sz="2800" dirty="0" smtClean="0"/>
            </a:br>
            <a:r>
              <a:rPr lang="ru-RU" sz="2800" dirty="0" smtClean="0"/>
              <a:t>сбор материала для фильма о храме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0"/>
          <a:stretch/>
        </p:blipFill>
        <p:spPr>
          <a:xfrm>
            <a:off x="1740024" y="2128291"/>
            <a:ext cx="4716016" cy="43204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157377"/>
            <a:ext cx="4104456" cy="42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55" y="301625"/>
            <a:ext cx="10528685" cy="1143000"/>
          </a:xfrm>
        </p:spPr>
        <p:txBody>
          <a:bodyPr/>
          <a:lstStyle/>
          <a:p>
            <a:pPr algn="ctr"/>
            <a:r>
              <a:rPr lang="ru-RU" dirty="0" smtClean="0"/>
              <a:t>Съемочный процесс </a:t>
            </a:r>
            <a:br>
              <a:rPr lang="ru-RU" dirty="0" smtClean="0"/>
            </a:br>
            <a:r>
              <a:rPr lang="ru-RU" dirty="0" smtClean="0"/>
              <a:t>во Введенском кафедральном соборе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8245"/>
            <a:ext cx="10079182" cy="5029199"/>
          </a:xfrm>
        </p:spPr>
      </p:pic>
    </p:spTree>
    <p:extLst>
      <p:ext uri="{BB962C8B-B14F-4D97-AF65-F5344CB8AC3E}">
        <p14:creationId xmlns:p14="http://schemas.microsoft.com/office/powerpoint/2010/main" val="298029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2467231" y="4655014"/>
            <a:ext cx="3232559" cy="184133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4" t="13047" r="4323" b="62759"/>
          <a:stretch/>
        </p:blipFill>
        <p:spPr>
          <a:xfrm>
            <a:off x="2467231" y="3309267"/>
            <a:ext cx="3232559" cy="184133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2467232" y="1959209"/>
            <a:ext cx="3232559" cy="184133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2452049" y="595505"/>
            <a:ext cx="3232559" cy="184133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222289" y="992950"/>
            <a:ext cx="208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режиссеры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222289" y="2343008"/>
            <a:ext cx="208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сценаристы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22289" y="3745254"/>
            <a:ext cx="208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журналисты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20098" y="5093782"/>
            <a:ext cx="208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операторы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6236295" y="4643638"/>
            <a:ext cx="3232559" cy="184133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4" t="13047" r="4323" b="62759"/>
          <a:stretch/>
        </p:blipFill>
        <p:spPr>
          <a:xfrm>
            <a:off x="6236295" y="3297891"/>
            <a:ext cx="3232559" cy="184133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6236296" y="1947833"/>
            <a:ext cx="3232559" cy="184133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6221113" y="584129"/>
            <a:ext cx="3232559" cy="1841331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6991353" y="981574"/>
            <a:ext cx="2089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специалисты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по </a:t>
            </a:r>
          </a:p>
          <a:p>
            <a:pPr algn="ctr"/>
            <a:r>
              <a:rPr lang="ru-RU" sz="1200" dirty="0" err="1">
                <a:solidFill>
                  <a:prstClr val="black"/>
                </a:solidFill>
              </a:rPr>
              <a:t>видеопрограммированию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991353" y="2331632"/>
            <a:ext cx="208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ведущие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991353" y="3733878"/>
            <a:ext cx="2089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редакторы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089162" y="5082405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специалисты по </a:t>
            </a:r>
            <a:r>
              <a:rPr lang="ru-RU" sz="1400" dirty="0" err="1">
                <a:solidFill>
                  <a:prstClr val="black"/>
                </a:solidFill>
              </a:rPr>
              <a:t>аудиомонтажу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7230" y="0"/>
            <a:ext cx="6986442" cy="584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участников инклюзивной киностудии «Новый взгляд» </a:t>
            </a:r>
          </a:p>
        </p:txBody>
      </p:sp>
    </p:spTree>
    <p:extLst>
      <p:ext uri="{BB962C8B-B14F-4D97-AF65-F5344CB8AC3E}">
        <p14:creationId xmlns:p14="http://schemas.microsoft.com/office/powerpoint/2010/main" val="396287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1625"/>
            <a:ext cx="10663767" cy="685511"/>
          </a:xfrm>
        </p:spPr>
        <p:txBody>
          <a:bodyPr/>
          <a:lstStyle/>
          <a:p>
            <a:pPr algn="ctr"/>
            <a:r>
              <a:rPr lang="ru-RU" dirty="0" smtClean="0"/>
              <a:t>Работа над фильмами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5" y="1922318"/>
            <a:ext cx="5853547" cy="46343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987135"/>
            <a:ext cx="5960917" cy="43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7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695902"/>
          </a:xfrm>
        </p:spPr>
        <p:txBody>
          <a:bodyPr/>
          <a:lstStyle/>
          <a:p>
            <a:pPr algn="ctr"/>
            <a:r>
              <a:rPr lang="ru-RU" dirty="0" smtClean="0"/>
              <a:t>Работа над фильмами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7" y="997527"/>
            <a:ext cx="5735494" cy="41771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015836"/>
            <a:ext cx="5715000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947555" y="1236518"/>
            <a:ext cx="31796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black"/>
                </a:solidFill>
              </a:rPr>
              <a:t>Эффективно пользоваться достижениями современного прогресса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72645" y="1236519"/>
            <a:ext cx="3106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Правильно вооружить современными технологиями учащихся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72646" y="4613564"/>
            <a:ext cx="3179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Применять современные технологии для продуктивного педагогического творчества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74819" y="4613564"/>
            <a:ext cx="3252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Грамотно вооружиться современными технологиями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самому педагогу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6582" y="83128"/>
            <a:ext cx="9774382" cy="654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применения </a:t>
            </a:r>
            <a:r>
              <a:rPr lang="ru-RU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-информационных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320522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9" y="301625"/>
            <a:ext cx="7640017" cy="1143000"/>
          </a:xfrm>
        </p:spPr>
        <p:txBody>
          <a:bodyPr/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Кинодискуссии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фильмам духовно-нравственной направленности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7" y="1479086"/>
            <a:ext cx="3660195" cy="2814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72" y="3356992"/>
            <a:ext cx="435785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356920" y="4983266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_text"/>
          <p:cNvSpPr txBox="1">
            <a:spLocks/>
          </p:cNvSpPr>
          <p:nvPr/>
        </p:nvSpPr>
        <p:spPr bwMode="gray">
          <a:xfrm>
            <a:off x="519545" y="3260822"/>
            <a:ext cx="5364119" cy="3597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ru-RU" b="1" noProof="1" smtClean="0">
                <a:solidFill>
                  <a:prstClr val="black"/>
                </a:solidFill>
              </a:rPr>
              <a:t>Педагогический коллектив МАОУ «СОШ № 59» г. Чебоксары стремится идти в ногу со временем</a:t>
            </a:r>
          </a:p>
          <a:p>
            <a:pPr marL="18000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ru-RU" b="1" noProof="1" smtClean="0">
                <a:solidFill>
                  <a:prstClr val="black"/>
                </a:solidFill>
              </a:rPr>
              <a:t>Приоритет профессионального роста учителя в МАОУ «СОШ № 59» – внедрение инновационных педагогических технологий</a:t>
            </a:r>
          </a:p>
          <a:p>
            <a:pPr marL="18000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ru-RU" b="1" noProof="1" smtClean="0">
                <a:solidFill>
                  <a:prstClr val="black"/>
                </a:solidFill>
              </a:rPr>
              <a:t>Непрерывное повышение квалификации </a:t>
            </a:r>
          </a:p>
          <a:p>
            <a:pPr marL="18000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ru-RU" b="1" noProof="1" smtClean="0">
                <a:solidFill>
                  <a:prstClr val="black"/>
                </a:solidFill>
              </a:rPr>
              <a:t>Диссеминация педагогического опыта</a:t>
            </a:r>
          </a:p>
          <a:p>
            <a:pPr marL="18000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ru-RU" b="1" noProof="1" smtClean="0">
                <a:solidFill>
                  <a:prstClr val="black"/>
                </a:solidFill>
              </a:rPr>
              <a:t>Поиск новых путей профессионального развития</a:t>
            </a:r>
          </a:p>
          <a:p>
            <a:pPr marL="180000" indent="-180000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ru-RU" b="1" noProof="1" smtClean="0">
                <a:solidFill>
                  <a:prstClr val="black"/>
                </a:solidFill>
              </a:rPr>
              <a:t>Участие  в профессиональных конкурсах </a:t>
            </a:r>
            <a:endParaRPr lang="de-DE" b="1" noProof="1">
              <a:solidFill>
                <a:prstClr val="black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639541" y="835801"/>
            <a:ext cx="4867172" cy="5240834"/>
            <a:chOff x="3987408" y="817229"/>
            <a:chExt cx="4867172" cy="5240834"/>
          </a:xfrm>
          <a:effectLst>
            <a:outerShdw blurRad="215900" dir="18900000" sy="23000" kx="-1200000" algn="bl" rotWithShape="0">
              <a:prstClr val="black">
                <a:alpha val="19000"/>
              </a:prstClr>
            </a:outerShdw>
          </a:effectLst>
        </p:grpSpPr>
        <p:sp>
          <p:nvSpPr>
            <p:cNvPr id="20" name="_color1"/>
            <p:cNvSpPr>
              <a:spLocks/>
            </p:cNvSpPr>
            <p:nvPr/>
          </p:nvSpPr>
          <p:spPr bwMode="gray">
            <a:xfrm rot="18900000">
              <a:off x="6168110" y="2205312"/>
              <a:ext cx="2686470" cy="1945863"/>
            </a:xfrm>
            <a:custGeom>
              <a:avLst/>
              <a:gdLst/>
              <a:ahLst/>
              <a:cxnLst>
                <a:cxn ang="0">
                  <a:pos x="447" y="448"/>
                </a:cxn>
                <a:cxn ang="0">
                  <a:pos x="891" y="448"/>
                </a:cxn>
                <a:cxn ang="0">
                  <a:pos x="891" y="448"/>
                </a:cxn>
                <a:cxn ang="0">
                  <a:pos x="893" y="448"/>
                </a:cxn>
                <a:cxn ang="0">
                  <a:pos x="975" y="366"/>
                </a:cxn>
                <a:cxn ang="0">
                  <a:pos x="951" y="308"/>
                </a:cxn>
                <a:cxn ang="0">
                  <a:pos x="920" y="201"/>
                </a:cxn>
                <a:cxn ang="0">
                  <a:pos x="1121" y="0"/>
                </a:cxn>
                <a:cxn ang="0">
                  <a:pos x="1323" y="201"/>
                </a:cxn>
                <a:cxn ang="0">
                  <a:pos x="1289" y="312"/>
                </a:cxn>
                <a:cxn ang="0">
                  <a:pos x="1270" y="366"/>
                </a:cxn>
                <a:cxn ang="0">
                  <a:pos x="1335" y="446"/>
                </a:cxn>
                <a:cxn ang="0">
                  <a:pos x="1352" y="448"/>
                </a:cxn>
                <a:cxn ang="0">
                  <a:pos x="1798" y="448"/>
                </a:cxn>
                <a:cxn ang="0">
                  <a:pos x="1798" y="894"/>
                </a:cxn>
                <a:cxn ang="0">
                  <a:pos x="1798" y="894"/>
                </a:cxn>
                <a:cxn ang="0">
                  <a:pos x="1798" y="895"/>
                </a:cxn>
                <a:cxn ang="0">
                  <a:pos x="1799" y="908"/>
                </a:cxn>
                <a:cxn ang="0">
                  <a:pos x="1880" y="977"/>
                </a:cxn>
                <a:cxn ang="0">
                  <a:pos x="1938" y="953"/>
                </a:cxn>
                <a:cxn ang="0">
                  <a:pos x="2044" y="923"/>
                </a:cxn>
                <a:cxn ang="0">
                  <a:pos x="2245" y="1124"/>
                </a:cxn>
                <a:cxn ang="0">
                  <a:pos x="2044" y="1325"/>
                </a:cxn>
                <a:cxn ang="0">
                  <a:pos x="1933" y="1292"/>
                </a:cxn>
                <a:cxn ang="0">
                  <a:pos x="1880" y="1272"/>
                </a:cxn>
                <a:cxn ang="0">
                  <a:pos x="1799" y="1338"/>
                </a:cxn>
                <a:cxn ang="0">
                  <a:pos x="1799" y="1341"/>
                </a:cxn>
                <a:cxn ang="0">
                  <a:pos x="1798" y="1354"/>
                </a:cxn>
                <a:cxn ang="0">
                  <a:pos x="1798" y="1800"/>
                </a:cxn>
                <a:cxn ang="0">
                  <a:pos x="1352" y="1800"/>
                </a:cxn>
                <a:cxn ang="0">
                  <a:pos x="1335" y="1799"/>
                </a:cxn>
                <a:cxn ang="0">
                  <a:pos x="1270" y="1718"/>
                </a:cxn>
                <a:cxn ang="0">
                  <a:pos x="1290" y="1665"/>
                </a:cxn>
                <a:cxn ang="0">
                  <a:pos x="1323" y="1554"/>
                </a:cxn>
                <a:cxn ang="0">
                  <a:pos x="1122" y="1352"/>
                </a:cxn>
                <a:cxn ang="0">
                  <a:pos x="920" y="1554"/>
                </a:cxn>
                <a:cxn ang="0">
                  <a:pos x="951" y="1660"/>
                </a:cxn>
                <a:cxn ang="0">
                  <a:pos x="975" y="1718"/>
                </a:cxn>
                <a:cxn ang="0">
                  <a:pos x="893" y="1800"/>
                </a:cxn>
                <a:cxn ang="0">
                  <a:pos x="891" y="1800"/>
                </a:cxn>
                <a:cxn ang="0">
                  <a:pos x="891" y="1800"/>
                </a:cxn>
                <a:cxn ang="0">
                  <a:pos x="447" y="1800"/>
                </a:cxn>
                <a:cxn ang="0">
                  <a:pos x="447" y="1354"/>
                </a:cxn>
                <a:cxn ang="0">
                  <a:pos x="447" y="1354"/>
                </a:cxn>
                <a:cxn ang="0">
                  <a:pos x="447" y="1353"/>
                </a:cxn>
                <a:cxn ang="0">
                  <a:pos x="365" y="1271"/>
                </a:cxn>
                <a:cxn ang="0">
                  <a:pos x="307" y="1295"/>
                </a:cxn>
                <a:cxn ang="0">
                  <a:pos x="201" y="1325"/>
                </a:cxn>
                <a:cxn ang="0">
                  <a:pos x="0" y="1124"/>
                </a:cxn>
                <a:cxn ang="0">
                  <a:pos x="201" y="923"/>
                </a:cxn>
                <a:cxn ang="0">
                  <a:pos x="312" y="956"/>
                </a:cxn>
                <a:cxn ang="0">
                  <a:pos x="365" y="976"/>
                </a:cxn>
                <a:cxn ang="0">
                  <a:pos x="446" y="910"/>
                </a:cxn>
                <a:cxn ang="0">
                  <a:pos x="447" y="894"/>
                </a:cxn>
                <a:cxn ang="0">
                  <a:pos x="447" y="448"/>
                </a:cxn>
              </a:cxnLst>
              <a:rect l="0" t="0" r="r" b="b"/>
              <a:pathLst>
                <a:path w="2245" h="1800">
                  <a:moveTo>
                    <a:pt x="447" y="448"/>
                  </a:moveTo>
                  <a:cubicBezTo>
                    <a:pt x="891" y="448"/>
                    <a:pt x="891" y="448"/>
                    <a:pt x="891" y="448"/>
                  </a:cubicBezTo>
                  <a:cubicBezTo>
                    <a:pt x="891" y="448"/>
                    <a:pt x="891" y="448"/>
                    <a:pt x="891" y="448"/>
                  </a:cubicBezTo>
                  <a:cubicBezTo>
                    <a:pt x="892" y="448"/>
                    <a:pt x="892" y="448"/>
                    <a:pt x="893" y="448"/>
                  </a:cubicBezTo>
                  <a:cubicBezTo>
                    <a:pt x="938" y="448"/>
                    <a:pt x="975" y="411"/>
                    <a:pt x="975" y="366"/>
                  </a:cubicBezTo>
                  <a:cubicBezTo>
                    <a:pt x="975" y="343"/>
                    <a:pt x="965" y="322"/>
                    <a:pt x="951" y="308"/>
                  </a:cubicBezTo>
                  <a:cubicBezTo>
                    <a:pt x="931" y="277"/>
                    <a:pt x="920" y="240"/>
                    <a:pt x="920" y="201"/>
                  </a:cubicBezTo>
                  <a:cubicBezTo>
                    <a:pt x="920" y="90"/>
                    <a:pt x="1010" y="0"/>
                    <a:pt x="1121" y="0"/>
                  </a:cubicBezTo>
                  <a:cubicBezTo>
                    <a:pt x="1233" y="0"/>
                    <a:pt x="1323" y="90"/>
                    <a:pt x="1323" y="201"/>
                  </a:cubicBezTo>
                  <a:cubicBezTo>
                    <a:pt x="1323" y="242"/>
                    <a:pt x="1311" y="280"/>
                    <a:pt x="1289" y="312"/>
                  </a:cubicBezTo>
                  <a:cubicBezTo>
                    <a:pt x="1277" y="326"/>
                    <a:pt x="1270" y="345"/>
                    <a:pt x="1270" y="366"/>
                  </a:cubicBezTo>
                  <a:cubicBezTo>
                    <a:pt x="1270" y="405"/>
                    <a:pt x="1298" y="439"/>
                    <a:pt x="1335" y="446"/>
                  </a:cubicBezTo>
                  <a:cubicBezTo>
                    <a:pt x="1341" y="447"/>
                    <a:pt x="1346" y="448"/>
                    <a:pt x="1352" y="448"/>
                  </a:cubicBezTo>
                  <a:cubicBezTo>
                    <a:pt x="1798" y="448"/>
                    <a:pt x="1798" y="448"/>
                    <a:pt x="1798" y="448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5"/>
                    <a:pt x="1798" y="895"/>
                  </a:cubicBezTo>
                  <a:cubicBezTo>
                    <a:pt x="1798" y="900"/>
                    <a:pt x="1798" y="904"/>
                    <a:pt x="1799" y="908"/>
                  </a:cubicBezTo>
                  <a:cubicBezTo>
                    <a:pt x="1805" y="947"/>
                    <a:pt x="1839" y="977"/>
                    <a:pt x="1880" y="977"/>
                  </a:cubicBezTo>
                  <a:cubicBezTo>
                    <a:pt x="1902" y="977"/>
                    <a:pt x="1923" y="968"/>
                    <a:pt x="1938" y="953"/>
                  </a:cubicBezTo>
                  <a:cubicBezTo>
                    <a:pt x="1969" y="934"/>
                    <a:pt x="2005" y="923"/>
                    <a:pt x="2044" y="923"/>
                  </a:cubicBezTo>
                  <a:cubicBezTo>
                    <a:pt x="2155" y="923"/>
                    <a:pt x="2245" y="1013"/>
                    <a:pt x="2245" y="1124"/>
                  </a:cubicBezTo>
                  <a:cubicBezTo>
                    <a:pt x="2245" y="1235"/>
                    <a:pt x="2155" y="1325"/>
                    <a:pt x="2044" y="1325"/>
                  </a:cubicBezTo>
                  <a:cubicBezTo>
                    <a:pt x="2003" y="1325"/>
                    <a:pt x="1965" y="1313"/>
                    <a:pt x="1933" y="1292"/>
                  </a:cubicBezTo>
                  <a:cubicBezTo>
                    <a:pt x="1919" y="1280"/>
                    <a:pt x="1900" y="1272"/>
                    <a:pt x="1880" y="1272"/>
                  </a:cubicBezTo>
                  <a:cubicBezTo>
                    <a:pt x="1840" y="1272"/>
                    <a:pt x="1807" y="1300"/>
                    <a:pt x="1799" y="1338"/>
                  </a:cubicBezTo>
                  <a:cubicBezTo>
                    <a:pt x="1799" y="1339"/>
                    <a:pt x="1799" y="1340"/>
                    <a:pt x="1799" y="1341"/>
                  </a:cubicBezTo>
                  <a:cubicBezTo>
                    <a:pt x="1798" y="1345"/>
                    <a:pt x="1798" y="1350"/>
                    <a:pt x="1798" y="1354"/>
                  </a:cubicBezTo>
                  <a:cubicBezTo>
                    <a:pt x="1798" y="1800"/>
                    <a:pt x="1798" y="1800"/>
                    <a:pt x="1798" y="1800"/>
                  </a:cubicBezTo>
                  <a:cubicBezTo>
                    <a:pt x="1352" y="1800"/>
                    <a:pt x="1352" y="1800"/>
                    <a:pt x="1352" y="1800"/>
                  </a:cubicBezTo>
                  <a:cubicBezTo>
                    <a:pt x="1346" y="1800"/>
                    <a:pt x="1341" y="1800"/>
                    <a:pt x="1335" y="1799"/>
                  </a:cubicBezTo>
                  <a:cubicBezTo>
                    <a:pt x="1298" y="1791"/>
                    <a:pt x="1270" y="1758"/>
                    <a:pt x="1270" y="1718"/>
                  </a:cubicBezTo>
                  <a:cubicBezTo>
                    <a:pt x="1270" y="1698"/>
                    <a:pt x="1277" y="1679"/>
                    <a:pt x="1290" y="1665"/>
                  </a:cubicBezTo>
                  <a:cubicBezTo>
                    <a:pt x="1311" y="1633"/>
                    <a:pt x="1323" y="1595"/>
                    <a:pt x="1323" y="1554"/>
                  </a:cubicBezTo>
                  <a:cubicBezTo>
                    <a:pt x="1323" y="1443"/>
                    <a:pt x="1233" y="1352"/>
                    <a:pt x="1122" y="1352"/>
                  </a:cubicBezTo>
                  <a:cubicBezTo>
                    <a:pt x="1010" y="1352"/>
                    <a:pt x="920" y="1443"/>
                    <a:pt x="920" y="1554"/>
                  </a:cubicBezTo>
                  <a:cubicBezTo>
                    <a:pt x="920" y="1593"/>
                    <a:pt x="931" y="1629"/>
                    <a:pt x="951" y="1660"/>
                  </a:cubicBezTo>
                  <a:cubicBezTo>
                    <a:pt x="965" y="1675"/>
                    <a:pt x="975" y="1695"/>
                    <a:pt x="975" y="1718"/>
                  </a:cubicBezTo>
                  <a:cubicBezTo>
                    <a:pt x="975" y="1763"/>
                    <a:pt x="938" y="1800"/>
                    <a:pt x="893" y="1800"/>
                  </a:cubicBezTo>
                  <a:cubicBezTo>
                    <a:pt x="892" y="1800"/>
                    <a:pt x="892" y="1800"/>
                    <a:pt x="891" y="1800"/>
                  </a:cubicBezTo>
                  <a:cubicBezTo>
                    <a:pt x="891" y="1800"/>
                    <a:pt x="891" y="1800"/>
                    <a:pt x="891" y="1800"/>
                  </a:cubicBezTo>
                  <a:cubicBezTo>
                    <a:pt x="447" y="1800"/>
                    <a:pt x="447" y="1800"/>
                    <a:pt x="447" y="1800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3"/>
                    <a:pt x="447" y="1353"/>
                  </a:cubicBezTo>
                  <a:cubicBezTo>
                    <a:pt x="447" y="1308"/>
                    <a:pt x="411" y="1271"/>
                    <a:pt x="365" y="1271"/>
                  </a:cubicBezTo>
                  <a:cubicBezTo>
                    <a:pt x="343" y="1271"/>
                    <a:pt x="322" y="1280"/>
                    <a:pt x="307" y="1295"/>
                  </a:cubicBezTo>
                  <a:cubicBezTo>
                    <a:pt x="276" y="1314"/>
                    <a:pt x="240" y="1325"/>
                    <a:pt x="201" y="1325"/>
                  </a:cubicBezTo>
                  <a:cubicBezTo>
                    <a:pt x="90" y="1325"/>
                    <a:pt x="0" y="1235"/>
                    <a:pt x="0" y="1124"/>
                  </a:cubicBezTo>
                  <a:cubicBezTo>
                    <a:pt x="0" y="1013"/>
                    <a:pt x="90" y="923"/>
                    <a:pt x="201" y="923"/>
                  </a:cubicBezTo>
                  <a:cubicBezTo>
                    <a:pt x="242" y="923"/>
                    <a:pt x="280" y="935"/>
                    <a:pt x="312" y="956"/>
                  </a:cubicBezTo>
                  <a:cubicBezTo>
                    <a:pt x="326" y="968"/>
                    <a:pt x="345" y="976"/>
                    <a:pt x="365" y="976"/>
                  </a:cubicBezTo>
                  <a:cubicBezTo>
                    <a:pt x="405" y="976"/>
                    <a:pt x="438" y="948"/>
                    <a:pt x="446" y="910"/>
                  </a:cubicBezTo>
                  <a:cubicBezTo>
                    <a:pt x="447" y="905"/>
                    <a:pt x="447" y="899"/>
                    <a:pt x="447" y="894"/>
                  </a:cubicBezTo>
                  <a:lnTo>
                    <a:pt x="447" y="4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lIns="0" tIns="18000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творчество</a:t>
              </a:r>
              <a:endParaRPr lang="de-DE" sz="2400" b="1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9" name="_color1"/>
            <p:cNvSpPr>
              <a:spLocks/>
            </p:cNvSpPr>
            <p:nvPr/>
          </p:nvSpPr>
          <p:spPr bwMode="gray">
            <a:xfrm rot="18900000">
              <a:off x="5570721" y="817229"/>
              <a:ext cx="1460702" cy="2334478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67000">
                  <a:srgbClr val="E4E4E4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riblet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2200" b="1" dirty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инновации</a:t>
              </a:r>
              <a:endParaRPr lang="de-DE" sz="22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8" name="_color1"/>
            <p:cNvSpPr>
              <a:spLocks/>
            </p:cNvSpPr>
            <p:nvPr/>
          </p:nvSpPr>
          <p:spPr bwMode="gray">
            <a:xfrm rot="18900000">
              <a:off x="3987408" y="2486398"/>
              <a:ext cx="2734268" cy="1679737"/>
            </a:xfrm>
            <a:custGeom>
              <a:avLst/>
              <a:gdLst/>
              <a:ahLst/>
              <a:cxnLst>
                <a:cxn ang="0">
                  <a:pos x="2045" y="475"/>
                </a:cxn>
                <a:cxn ang="0">
                  <a:pos x="1938" y="505"/>
                </a:cxn>
                <a:cxn ang="0">
                  <a:pos x="1880" y="530"/>
                </a:cxn>
                <a:cxn ang="0">
                  <a:pos x="1798" y="447"/>
                </a:cxn>
                <a:cxn ang="0">
                  <a:pos x="1798" y="446"/>
                </a:cxn>
                <a:cxn ang="0">
                  <a:pos x="1798" y="446"/>
                </a:cxn>
                <a:cxn ang="0">
                  <a:pos x="1798" y="0"/>
                </a:cxn>
                <a:cxn ang="0">
                  <a:pos x="1354" y="0"/>
                </a:cxn>
                <a:cxn ang="0">
                  <a:pos x="1354" y="0"/>
                </a:cxn>
                <a:cxn ang="0">
                  <a:pos x="1353" y="0"/>
                </a:cxn>
                <a:cxn ang="0">
                  <a:pos x="1271" y="82"/>
                </a:cxn>
                <a:cxn ang="0">
                  <a:pos x="1295" y="140"/>
                </a:cxn>
                <a:cxn ang="0">
                  <a:pos x="1325" y="247"/>
                </a:cxn>
                <a:cxn ang="0">
                  <a:pos x="1124" y="448"/>
                </a:cxn>
                <a:cxn ang="0">
                  <a:pos x="923" y="247"/>
                </a:cxn>
                <a:cxn ang="0">
                  <a:pos x="956" y="136"/>
                </a:cxn>
                <a:cxn ang="0">
                  <a:pos x="976" y="82"/>
                </a:cxn>
                <a:cxn ang="0">
                  <a:pos x="910" y="2"/>
                </a:cxn>
                <a:cxn ang="0">
                  <a:pos x="894" y="0"/>
                </a:cxn>
                <a:cxn ang="0">
                  <a:pos x="448" y="0"/>
                </a:cxn>
                <a:cxn ang="0">
                  <a:pos x="448" y="446"/>
                </a:cxn>
                <a:cxn ang="0">
                  <a:pos x="447" y="459"/>
                </a:cxn>
                <a:cxn ang="0">
                  <a:pos x="446" y="463"/>
                </a:cxn>
                <a:cxn ang="0">
                  <a:pos x="366" y="528"/>
                </a:cxn>
                <a:cxn ang="0">
                  <a:pos x="312" y="508"/>
                </a:cxn>
                <a:cxn ang="0">
                  <a:pos x="201" y="475"/>
                </a:cxn>
                <a:cxn ang="0">
                  <a:pos x="0" y="676"/>
                </a:cxn>
                <a:cxn ang="0">
                  <a:pos x="201" y="878"/>
                </a:cxn>
                <a:cxn ang="0">
                  <a:pos x="308" y="847"/>
                </a:cxn>
                <a:cxn ang="0">
                  <a:pos x="366" y="823"/>
                </a:cxn>
                <a:cxn ang="0">
                  <a:pos x="447" y="892"/>
                </a:cxn>
                <a:cxn ang="0">
                  <a:pos x="448" y="905"/>
                </a:cxn>
                <a:cxn ang="0">
                  <a:pos x="448" y="906"/>
                </a:cxn>
                <a:cxn ang="0">
                  <a:pos x="448" y="906"/>
                </a:cxn>
                <a:cxn ang="0">
                  <a:pos x="448" y="1353"/>
                </a:cxn>
                <a:cxn ang="0">
                  <a:pos x="892" y="1353"/>
                </a:cxn>
                <a:cxn ang="0">
                  <a:pos x="892" y="1353"/>
                </a:cxn>
                <a:cxn ang="0">
                  <a:pos x="893" y="1353"/>
                </a:cxn>
                <a:cxn ang="0">
                  <a:pos x="975" y="1271"/>
                </a:cxn>
                <a:cxn ang="0">
                  <a:pos x="951" y="1213"/>
                </a:cxn>
                <a:cxn ang="0">
                  <a:pos x="921" y="1106"/>
                </a:cxn>
                <a:cxn ang="0">
                  <a:pos x="1122" y="905"/>
                </a:cxn>
                <a:cxn ang="0">
                  <a:pos x="1323" y="1106"/>
                </a:cxn>
                <a:cxn ang="0">
                  <a:pos x="1290" y="1217"/>
                </a:cxn>
                <a:cxn ang="0">
                  <a:pos x="1270" y="1271"/>
                </a:cxn>
                <a:cxn ang="0">
                  <a:pos x="1336" y="1351"/>
                </a:cxn>
                <a:cxn ang="0">
                  <a:pos x="1352" y="1353"/>
                </a:cxn>
                <a:cxn ang="0">
                  <a:pos x="1798" y="1353"/>
                </a:cxn>
                <a:cxn ang="0">
                  <a:pos x="1798" y="907"/>
                </a:cxn>
                <a:cxn ang="0">
                  <a:pos x="1800" y="890"/>
                </a:cxn>
                <a:cxn ang="0">
                  <a:pos x="1880" y="824"/>
                </a:cxn>
                <a:cxn ang="0">
                  <a:pos x="1934" y="844"/>
                </a:cxn>
                <a:cxn ang="0">
                  <a:pos x="2045" y="878"/>
                </a:cxn>
                <a:cxn ang="0">
                  <a:pos x="2246" y="676"/>
                </a:cxn>
                <a:cxn ang="0">
                  <a:pos x="2045" y="475"/>
                </a:cxn>
              </a:cxnLst>
              <a:rect l="0" t="0" r="r" b="b"/>
              <a:pathLst>
                <a:path w="2246" h="1353">
                  <a:moveTo>
                    <a:pt x="2045" y="475"/>
                  </a:moveTo>
                  <a:cubicBezTo>
                    <a:pt x="2006" y="475"/>
                    <a:pt x="1969" y="486"/>
                    <a:pt x="1938" y="505"/>
                  </a:cubicBezTo>
                  <a:cubicBezTo>
                    <a:pt x="1923" y="520"/>
                    <a:pt x="1903" y="530"/>
                    <a:pt x="1880" y="530"/>
                  </a:cubicBezTo>
                  <a:cubicBezTo>
                    <a:pt x="1835" y="530"/>
                    <a:pt x="1798" y="493"/>
                    <a:pt x="1798" y="447"/>
                  </a:cubicBezTo>
                  <a:cubicBezTo>
                    <a:pt x="1798" y="447"/>
                    <a:pt x="1798" y="447"/>
                    <a:pt x="1798" y="446"/>
                  </a:cubicBezTo>
                  <a:cubicBezTo>
                    <a:pt x="1798" y="446"/>
                    <a:pt x="1798" y="446"/>
                    <a:pt x="1798" y="446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53" y="0"/>
                    <a:pt x="1353" y="0"/>
                  </a:cubicBezTo>
                  <a:cubicBezTo>
                    <a:pt x="1308" y="0"/>
                    <a:pt x="1271" y="37"/>
                    <a:pt x="1271" y="82"/>
                  </a:cubicBezTo>
                  <a:cubicBezTo>
                    <a:pt x="1271" y="105"/>
                    <a:pt x="1280" y="125"/>
                    <a:pt x="1295" y="140"/>
                  </a:cubicBezTo>
                  <a:cubicBezTo>
                    <a:pt x="1314" y="171"/>
                    <a:pt x="1325" y="208"/>
                    <a:pt x="1325" y="247"/>
                  </a:cubicBezTo>
                  <a:cubicBezTo>
                    <a:pt x="1325" y="358"/>
                    <a:pt x="1235" y="448"/>
                    <a:pt x="1124" y="448"/>
                  </a:cubicBezTo>
                  <a:cubicBezTo>
                    <a:pt x="1013" y="448"/>
                    <a:pt x="923" y="358"/>
                    <a:pt x="923" y="247"/>
                  </a:cubicBezTo>
                  <a:cubicBezTo>
                    <a:pt x="923" y="206"/>
                    <a:pt x="935" y="168"/>
                    <a:pt x="956" y="136"/>
                  </a:cubicBezTo>
                  <a:cubicBezTo>
                    <a:pt x="968" y="121"/>
                    <a:pt x="976" y="103"/>
                    <a:pt x="976" y="82"/>
                  </a:cubicBezTo>
                  <a:cubicBezTo>
                    <a:pt x="976" y="42"/>
                    <a:pt x="948" y="9"/>
                    <a:pt x="910" y="2"/>
                  </a:cubicBezTo>
                  <a:cubicBezTo>
                    <a:pt x="905" y="1"/>
                    <a:pt x="900" y="0"/>
                    <a:pt x="894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48" y="446"/>
                    <a:pt x="448" y="446"/>
                    <a:pt x="448" y="446"/>
                  </a:cubicBezTo>
                  <a:cubicBezTo>
                    <a:pt x="448" y="451"/>
                    <a:pt x="447" y="455"/>
                    <a:pt x="447" y="459"/>
                  </a:cubicBezTo>
                  <a:cubicBezTo>
                    <a:pt x="446" y="461"/>
                    <a:pt x="446" y="462"/>
                    <a:pt x="446" y="463"/>
                  </a:cubicBezTo>
                  <a:cubicBezTo>
                    <a:pt x="439" y="500"/>
                    <a:pt x="405" y="528"/>
                    <a:pt x="366" y="528"/>
                  </a:cubicBezTo>
                  <a:cubicBezTo>
                    <a:pt x="345" y="528"/>
                    <a:pt x="327" y="521"/>
                    <a:pt x="312" y="508"/>
                  </a:cubicBezTo>
                  <a:cubicBezTo>
                    <a:pt x="280" y="487"/>
                    <a:pt x="242" y="475"/>
                    <a:pt x="201" y="475"/>
                  </a:cubicBezTo>
                  <a:cubicBezTo>
                    <a:pt x="90" y="475"/>
                    <a:pt x="0" y="565"/>
                    <a:pt x="0" y="676"/>
                  </a:cubicBezTo>
                  <a:cubicBezTo>
                    <a:pt x="0" y="788"/>
                    <a:pt x="90" y="878"/>
                    <a:pt x="201" y="878"/>
                  </a:cubicBezTo>
                  <a:cubicBezTo>
                    <a:pt x="240" y="878"/>
                    <a:pt x="277" y="867"/>
                    <a:pt x="308" y="847"/>
                  </a:cubicBezTo>
                  <a:cubicBezTo>
                    <a:pt x="323" y="832"/>
                    <a:pt x="343" y="823"/>
                    <a:pt x="366" y="823"/>
                  </a:cubicBezTo>
                  <a:cubicBezTo>
                    <a:pt x="407" y="823"/>
                    <a:pt x="440" y="853"/>
                    <a:pt x="447" y="892"/>
                  </a:cubicBezTo>
                  <a:cubicBezTo>
                    <a:pt x="447" y="896"/>
                    <a:pt x="448" y="901"/>
                    <a:pt x="448" y="905"/>
                  </a:cubicBezTo>
                  <a:cubicBezTo>
                    <a:pt x="448" y="906"/>
                    <a:pt x="448" y="906"/>
                    <a:pt x="448" y="906"/>
                  </a:cubicBezTo>
                  <a:cubicBezTo>
                    <a:pt x="448" y="906"/>
                    <a:pt x="448" y="906"/>
                    <a:pt x="448" y="906"/>
                  </a:cubicBezTo>
                  <a:cubicBezTo>
                    <a:pt x="448" y="1353"/>
                    <a:pt x="448" y="1353"/>
                    <a:pt x="448" y="1353"/>
                  </a:cubicBezTo>
                  <a:cubicBezTo>
                    <a:pt x="892" y="1353"/>
                    <a:pt x="892" y="1353"/>
                    <a:pt x="892" y="1353"/>
                  </a:cubicBezTo>
                  <a:cubicBezTo>
                    <a:pt x="892" y="1353"/>
                    <a:pt x="892" y="1353"/>
                    <a:pt x="892" y="1353"/>
                  </a:cubicBezTo>
                  <a:cubicBezTo>
                    <a:pt x="892" y="1353"/>
                    <a:pt x="893" y="1353"/>
                    <a:pt x="893" y="1353"/>
                  </a:cubicBezTo>
                  <a:cubicBezTo>
                    <a:pt x="938" y="1353"/>
                    <a:pt x="975" y="1316"/>
                    <a:pt x="975" y="1271"/>
                  </a:cubicBezTo>
                  <a:cubicBezTo>
                    <a:pt x="975" y="1248"/>
                    <a:pt x="966" y="1227"/>
                    <a:pt x="951" y="1213"/>
                  </a:cubicBezTo>
                  <a:cubicBezTo>
                    <a:pt x="932" y="1182"/>
                    <a:pt x="921" y="1145"/>
                    <a:pt x="921" y="1106"/>
                  </a:cubicBezTo>
                  <a:cubicBezTo>
                    <a:pt x="921" y="995"/>
                    <a:pt x="1011" y="905"/>
                    <a:pt x="1122" y="905"/>
                  </a:cubicBezTo>
                  <a:cubicBezTo>
                    <a:pt x="1233" y="905"/>
                    <a:pt x="1323" y="995"/>
                    <a:pt x="1323" y="1106"/>
                  </a:cubicBezTo>
                  <a:cubicBezTo>
                    <a:pt x="1323" y="1147"/>
                    <a:pt x="1311" y="1185"/>
                    <a:pt x="1290" y="1217"/>
                  </a:cubicBezTo>
                  <a:cubicBezTo>
                    <a:pt x="1278" y="1231"/>
                    <a:pt x="1270" y="1250"/>
                    <a:pt x="1270" y="1271"/>
                  </a:cubicBezTo>
                  <a:cubicBezTo>
                    <a:pt x="1270" y="1310"/>
                    <a:pt x="1298" y="1344"/>
                    <a:pt x="1336" y="1351"/>
                  </a:cubicBezTo>
                  <a:cubicBezTo>
                    <a:pt x="1341" y="1352"/>
                    <a:pt x="1347" y="1353"/>
                    <a:pt x="1352" y="1353"/>
                  </a:cubicBezTo>
                  <a:cubicBezTo>
                    <a:pt x="1798" y="1353"/>
                    <a:pt x="1798" y="1353"/>
                    <a:pt x="1798" y="1353"/>
                  </a:cubicBezTo>
                  <a:cubicBezTo>
                    <a:pt x="1798" y="907"/>
                    <a:pt x="1798" y="907"/>
                    <a:pt x="1798" y="907"/>
                  </a:cubicBezTo>
                  <a:cubicBezTo>
                    <a:pt x="1798" y="901"/>
                    <a:pt x="1799" y="896"/>
                    <a:pt x="1800" y="890"/>
                  </a:cubicBezTo>
                  <a:cubicBezTo>
                    <a:pt x="1807" y="853"/>
                    <a:pt x="1841" y="824"/>
                    <a:pt x="1880" y="824"/>
                  </a:cubicBezTo>
                  <a:cubicBezTo>
                    <a:pt x="1901" y="824"/>
                    <a:pt x="1919" y="832"/>
                    <a:pt x="1934" y="844"/>
                  </a:cubicBezTo>
                  <a:cubicBezTo>
                    <a:pt x="1966" y="865"/>
                    <a:pt x="2004" y="878"/>
                    <a:pt x="2045" y="878"/>
                  </a:cubicBezTo>
                  <a:cubicBezTo>
                    <a:pt x="2156" y="878"/>
                    <a:pt x="2246" y="788"/>
                    <a:pt x="2246" y="676"/>
                  </a:cubicBezTo>
                  <a:cubicBezTo>
                    <a:pt x="2246" y="565"/>
                    <a:pt x="2156" y="475"/>
                    <a:pt x="2045" y="47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67000">
                  <a:srgbClr val="E4E4E4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riblet"/>
              <a:contourClr>
                <a:srgbClr val="FFFFFF"/>
              </a:contourClr>
            </a:sp3d>
          </p:spPr>
          <p:txBody>
            <a:bodyPr vert="horz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ru-RU" sz="20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креативность</a:t>
              </a:r>
              <a:endParaRPr lang="de-DE" sz="20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7" name="_color1"/>
            <p:cNvSpPr>
              <a:spLocks/>
            </p:cNvSpPr>
            <p:nvPr/>
          </p:nvSpPr>
          <p:spPr bwMode="gray">
            <a:xfrm rot="18900000">
              <a:off x="5763818" y="3164257"/>
              <a:ext cx="1635706" cy="2893806"/>
            </a:xfrm>
            <a:custGeom>
              <a:avLst/>
              <a:gdLst/>
              <a:ahLst/>
              <a:cxnLst>
                <a:cxn ang="0">
                  <a:pos x="877" y="2045"/>
                </a:cxn>
                <a:cxn ang="0">
                  <a:pos x="847" y="1938"/>
                </a:cxn>
                <a:cxn ang="0">
                  <a:pos x="823" y="1880"/>
                </a:cxn>
                <a:cxn ang="0">
                  <a:pos x="905" y="1798"/>
                </a:cxn>
                <a:cxn ang="0">
                  <a:pos x="906" y="1798"/>
                </a:cxn>
                <a:cxn ang="0">
                  <a:pos x="906" y="1798"/>
                </a:cxn>
                <a:cxn ang="0">
                  <a:pos x="1352" y="1798"/>
                </a:cxn>
                <a:cxn ang="0">
                  <a:pos x="1352" y="1354"/>
                </a:cxn>
                <a:cxn ang="0">
                  <a:pos x="1352" y="1354"/>
                </a:cxn>
                <a:cxn ang="0">
                  <a:pos x="1352" y="1353"/>
                </a:cxn>
                <a:cxn ang="0">
                  <a:pos x="1270" y="1271"/>
                </a:cxn>
                <a:cxn ang="0">
                  <a:pos x="1212" y="1295"/>
                </a:cxn>
                <a:cxn ang="0">
                  <a:pos x="1106" y="1325"/>
                </a:cxn>
                <a:cxn ang="0">
                  <a:pos x="905" y="1124"/>
                </a:cxn>
                <a:cxn ang="0">
                  <a:pos x="1106" y="923"/>
                </a:cxn>
                <a:cxn ang="0">
                  <a:pos x="1217" y="956"/>
                </a:cxn>
                <a:cxn ang="0">
                  <a:pos x="1270" y="976"/>
                </a:cxn>
                <a:cxn ang="0">
                  <a:pos x="1351" y="910"/>
                </a:cxn>
                <a:cxn ang="0">
                  <a:pos x="1352" y="894"/>
                </a:cxn>
                <a:cxn ang="0">
                  <a:pos x="1352" y="448"/>
                </a:cxn>
                <a:cxn ang="0">
                  <a:pos x="906" y="448"/>
                </a:cxn>
                <a:cxn ang="0">
                  <a:pos x="893" y="447"/>
                </a:cxn>
                <a:cxn ang="0">
                  <a:pos x="890" y="446"/>
                </a:cxn>
                <a:cxn ang="0">
                  <a:pos x="824" y="366"/>
                </a:cxn>
                <a:cxn ang="0">
                  <a:pos x="844" y="312"/>
                </a:cxn>
                <a:cxn ang="0">
                  <a:pos x="877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5" y="308"/>
                </a:cxn>
                <a:cxn ang="0">
                  <a:pos x="529" y="366"/>
                </a:cxn>
                <a:cxn ang="0">
                  <a:pos x="460" y="447"/>
                </a:cxn>
                <a:cxn ang="0">
                  <a:pos x="447" y="448"/>
                </a:cxn>
                <a:cxn ang="0">
                  <a:pos x="446" y="448"/>
                </a:cxn>
                <a:cxn ang="0">
                  <a:pos x="446" y="448"/>
                </a:cxn>
                <a:cxn ang="0">
                  <a:pos x="0" y="448"/>
                </a:cxn>
                <a:cxn ang="0">
                  <a:pos x="0" y="892"/>
                </a:cxn>
                <a:cxn ang="0">
                  <a:pos x="0" y="892"/>
                </a:cxn>
                <a:cxn ang="0">
                  <a:pos x="0" y="893"/>
                </a:cxn>
                <a:cxn ang="0">
                  <a:pos x="82" y="975"/>
                </a:cxn>
                <a:cxn ang="0">
                  <a:pos x="140" y="951"/>
                </a:cxn>
                <a:cxn ang="0">
                  <a:pos x="246" y="921"/>
                </a:cxn>
                <a:cxn ang="0">
                  <a:pos x="447" y="1122"/>
                </a:cxn>
                <a:cxn ang="0">
                  <a:pos x="246" y="1323"/>
                </a:cxn>
                <a:cxn ang="0">
                  <a:pos x="135" y="1290"/>
                </a:cxn>
                <a:cxn ang="0">
                  <a:pos x="82" y="1270"/>
                </a:cxn>
                <a:cxn ang="0">
                  <a:pos x="1" y="1336"/>
                </a:cxn>
                <a:cxn ang="0">
                  <a:pos x="0" y="1352"/>
                </a:cxn>
                <a:cxn ang="0">
                  <a:pos x="0" y="1798"/>
                </a:cxn>
                <a:cxn ang="0">
                  <a:pos x="446" y="1798"/>
                </a:cxn>
                <a:cxn ang="0">
                  <a:pos x="462" y="1800"/>
                </a:cxn>
                <a:cxn ang="0">
                  <a:pos x="528" y="1880"/>
                </a:cxn>
                <a:cxn ang="0">
                  <a:pos x="508" y="1934"/>
                </a:cxn>
                <a:cxn ang="0">
                  <a:pos x="475" y="2045"/>
                </a:cxn>
                <a:cxn ang="0">
                  <a:pos x="676" y="2246"/>
                </a:cxn>
                <a:cxn ang="0">
                  <a:pos x="877" y="2045"/>
                </a:cxn>
              </a:cxnLst>
              <a:rect l="0" t="0" r="r" b="b"/>
              <a:pathLst>
                <a:path w="1352" h="2246">
                  <a:moveTo>
                    <a:pt x="877" y="2045"/>
                  </a:moveTo>
                  <a:cubicBezTo>
                    <a:pt x="877" y="2005"/>
                    <a:pt x="866" y="1969"/>
                    <a:pt x="847" y="1938"/>
                  </a:cubicBezTo>
                  <a:cubicBezTo>
                    <a:pt x="832" y="1923"/>
                    <a:pt x="823" y="1903"/>
                    <a:pt x="823" y="1880"/>
                  </a:cubicBezTo>
                  <a:cubicBezTo>
                    <a:pt x="823" y="1835"/>
                    <a:pt x="860" y="1798"/>
                    <a:pt x="905" y="1798"/>
                  </a:cubicBezTo>
                  <a:cubicBezTo>
                    <a:pt x="905" y="1798"/>
                    <a:pt x="906" y="1798"/>
                    <a:pt x="906" y="1798"/>
                  </a:cubicBezTo>
                  <a:cubicBezTo>
                    <a:pt x="906" y="1798"/>
                    <a:pt x="906" y="1798"/>
                    <a:pt x="906" y="1798"/>
                  </a:cubicBezTo>
                  <a:cubicBezTo>
                    <a:pt x="1352" y="1798"/>
                    <a:pt x="1352" y="1798"/>
                    <a:pt x="1352" y="1798"/>
                  </a:cubicBezTo>
                  <a:cubicBezTo>
                    <a:pt x="1352" y="1354"/>
                    <a:pt x="1352" y="1354"/>
                    <a:pt x="1352" y="1354"/>
                  </a:cubicBezTo>
                  <a:cubicBezTo>
                    <a:pt x="1352" y="1354"/>
                    <a:pt x="1352" y="1354"/>
                    <a:pt x="1352" y="1354"/>
                  </a:cubicBezTo>
                  <a:cubicBezTo>
                    <a:pt x="1352" y="1354"/>
                    <a:pt x="1352" y="1353"/>
                    <a:pt x="1352" y="1353"/>
                  </a:cubicBezTo>
                  <a:cubicBezTo>
                    <a:pt x="1352" y="1308"/>
                    <a:pt x="1316" y="1271"/>
                    <a:pt x="1270" y="1271"/>
                  </a:cubicBezTo>
                  <a:cubicBezTo>
                    <a:pt x="1248" y="1271"/>
                    <a:pt x="1227" y="1280"/>
                    <a:pt x="1212" y="1295"/>
                  </a:cubicBezTo>
                  <a:cubicBezTo>
                    <a:pt x="1181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4"/>
                  </a:cubicBezTo>
                  <a:cubicBezTo>
                    <a:pt x="905" y="1013"/>
                    <a:pt x="995" y="923"/>
                    <a:pt x="1106" y="923"/>
                  </a:cubicBezTo>
                  <a:cubicBezTo>
                    <a:pt x="1147" y="923"/>
                    <a:pt x="1185" y="935"/>
                    <a:pt x="1217" y="956"/>
                  </a:cubicBezTo>
                  <a:cubicBezTo>
                    <a:pt x="1231" y="968"/>
                    <a:pt x="1250" y="976"/>
                    <a:pt x="1270" y="976"/>
                  </a:cubicBezTo>
                  <a:cubicBezTo>
                    <a:pt x="1310" y="976"/>
                    <a:pt x="1343" y="948"/>
                    <a:pt x="1351" y="910"/>
                  </a:cubicBezTo>
                  <a:cubicBezTo>
                    <a:pt x="1352" y="905"/>
                    <a:pt x="1352" y="899"/>
                    <a:pt x="1352" y="894"/>
                  </a:cubicBezTo>
                  <a:cubicBezTo>
                    <a:pt x="1352" y="448"/>
                    <a:pt x="1352" y="448"/>
                    <a:pt x="1352" y="448"/>
                  </a:cubicBezTo>
                  <a:cubicBezTo>
                    <a:pt x="906" y="448"/>
                    <a:pt x="906" y="448"/>
                    <a:pt x="906" y="448"/>
                  </a:cubicBezTo>
                  <a:cubicBezTo>
                    <a:pt x="902" y="448"/>
                    <a:pt x="897" y="447"/>
                    <a:pt x="893" y="447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2" y="438"/>
                    <a:pt x="824" y="405"/>
                    <a:pt x="824" y="366"/>
                  </a:cubicBezTo>
                  <a:cubicBezTo>
                    <a:pt x="824" y="345"/>
                    <a:pt x="832" y="326"/>
                    <a:pt x="844" y="312"/>
                  </a:cubicBezTo>
                  <a:cubicBezTo>
                    <a:pt x="865" y="280"/>
                    <a:pt x="877" y="242"/>
                    <a:pt x="877" y="201"/>
                  </a:cubicBezTo>
                  <a:cubicBezTo>
                    <a:pt x="877" y="90"/>
                    <a:pt x="787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7"/>
                    <a:pt x="505" y="308"/>
                  </a:cubicBezTo>
                  <a:cubicBezTo>
                    <a:pt x="520" y="322"/>
                    <a:pt x="529" y="343"/>
                    <a:pt x="529" y="366"/>
                  </a:cubicBezTo>
                  <a:cubicBezTo>
                    <a:pt x="529" y="406"/>
                    <a:pt x="499" y="440"/>
                    <a:pt x="460" y="447"/>
                  </a:cubicBezTo>
                  <a:cubicBezTo>
                    <a:pt x="456" y="447"/>
                    <a:pt x="452" y="448"/>
                    <a:pt x="447" y="448"/>
                  </a:cubicBezTo>
                  <a:cubicBezTo>
                    <a:pt x="447" y="448"/>
                    <a:pt x="446" y="448"/>
                    <a:pt x="446" y="448"/>
                  </a:cubicBezTo>
                  <a:cubicBezTo>
                    <a:pt x="446" y="448"/>
                    <a:pt x="446" y="448"/>
                    <a:pt x="446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892"/>
                    <a:pt x="0" y="893"/>
                    <a:pt x="0" y="893"/>
                  </a:cubicBezTo>
                  <a:cubicBezTo>
                    <a:pt x="0" y="938"/>
                    <a:pt x="36" y="975"/>
                    <a:pt x="82" y="975"/>
                  </a:cubicBezTo>
                  <a:cubicBezTo>
                    <a:pt x="104" y="975"/>
                    <a:pt x="125" y="966"/>
                    <a:pt x="140" y="951"/>
                  </a:cubicBezTo>
                  <a:cubicBezTo>
                    <a:pt x="171" y="932"/>
                    <a:pt x="207" y="921"/>
                    <a:pt x="246" y="921"/>
                  </a:cubicBezTo>
                  <a:cubicBezTo>
                    <a:pt x="357" y="921"/>
                    <a:pt x="447" y="1011"/>
                    <a:pt x="447" y="1122"/>
                  </a:cubicBezTo>
                  <a:cubicBezTo>
                    <a:pt x="447" y="1233"/>
                    <a:pt x="357" y="1323"/>
                    <a:pt x="246" y="1323"/>
                  </a:cubicBezTo>
                  <a:cubicBezTo>
                    <a:pt x="205" y="1323"/>
                    <a:pt x="167" y="1311"/>
                    <a:pt x="135" y="1290"/>
                  </a:cubicBezTo>
                  <a:cubicBezTo>
                    <a:pt x="121" y="1277"/>
                    <a:pt x="102" y="1270"/>
                    <a:pt x="82" y="1270"/>
                  </a:cubicBezTo>
                  <a:cubicBezTo>
                    <a:pt x="42" y="1270"/>
                    <a:pt x="9" y="1298"/>
                    <a:pt x="1" y="1336"/>
                  </a:cubicBezTo>
                  <a:cubicBezTo>
                    <a:pt x="0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51" y="1798"/>
                    <a:pt x="457" y="1799"/>
                    <a:pt x="462" y="1800"/>
                  </a:cubicBezTo>
                  <a:cubicBezTo>
                    <a:pt x="500" y="1807"/>
                    <a:pt x="528" y="1840"/>
                    <a:pt x="528" y="1880"/>
                  </a:cubicBezTo>
                  <a:cubicBezTo>
                    <a:pt x="528" y="1901"/>
                    <a:pt x="520" y="1919"/>
                    <a:pt x="508" y="1934"/>
                  </a:cubicBezTo>
                  <a:cubicBezTo>
                    <a:pt x="487" y="1965"/>
                    <a:pt x="475" y="2004"/>
                    <a:pt x="475" y="2045"/>
                  </a:cubicBezTo>
                  <a:cubicBezTo>
                    <a:pt x="475" y="2156"/>
                    <a:pt x="565" y="2246"/>
                    <a:pt x="676" y="2246"/>
                  </a:cubicBezTo>
                  <a:cubicBezTo>
                    <a:pt x="787" y="2246"/>
                    <a:pt x="877" y="2156"/>
                    <a:pt x="877" y="204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67000">
                  <a:srgbClr val="E4E4E4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riblet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ru-RU" sz="2000" b="1" dirty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п</a:t>
              </a:r>
              <a:r>
                <a:rPr lang="ru-RU" sz="20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рофессиональный рост</a:t>
              </a:r>
              <a:endParaRPr lang="de-DE" sz="20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42" y="-349436"/>
            <a:ext cx="2199885" cy="3546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325" y="-71697"/>
            <a:ext cx="3421594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61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" y="0"/>
            <a:ext cx="1152351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4166756" y="1444625"/>
            <a:ext cx="4114799" cy="11531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Возможности кинематографического языка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43000" y="2992582"/>
            <a:ext cx="3023756" cy="9040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Раскрытие ключевых истин, общечеловеческих ценностей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655628" y="2919845"/>
            <a:ext cx="328352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Развитие у учащихся умения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анализировать, критически осмысливать кинематографический материал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20045" y="4675910"/>
            <a:ext cx="3553691" cy="62345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Развитие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метапредметных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навыков </a:t>
            </a:r>
          </a:p>
        </p:txBody>
      </p:sp>
    </p:spTree>
    <p:extLst>
      <p:ext uri="{BB962C8B-B14F-4D97-AF65-F5344CB8AC3E}">
        <p14:creationId xmlns:p14="http://schemas.microsoft.com/office/powerpoint/2010/main" val="2948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745" y="301625"/>
            <a:ext cx="10601423" cy="997239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Киноэссе по фильмам духовно-нравственной направленности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863"/>
            <a:ext cx="5922818" cy="42498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18" y="2018432"/>
            <a:ext cx="5766955" cy="44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2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6" y="301625"/>
            <a:ext cx="10497512" cy="1610302"/>
          </a:xfrm>
        </p:spPr>
        <p:txBody>
          <a:bodyPr/>
          <a:lstStyle/>
          <a:p>
            <a:pPr algn="ctr"/>
            <a:r>
              <a:rPr lang="ru-RU" dirty="0" smtClean="0"/>
              <a:t>Выпуск и распространение </a:t>
            </a:r>
            <a:br>
              <a:rPr lang="ru-RU" dirty="0" smtClean="0"/>
            </a:br>
            <a:r>
              <a:rPr lang="ru-RU" dirty="0" smtClean="0"/>
              <a:t>документальных фильмов </a:t>
            </a:r>
            <a:br>
              <a:rPr lang="ru-RU" dirty="0" smtClean="0"/>
            </a:br>
            <a:r>
              <a:rPr lang="ru-RU" dirty="0" smtClean="0"/>
              <a:t>о трёх православных храмах г. Чебоксары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12" y="1926719"/>
            <a:ext cx="5849794" cy="4604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5" y="1911927"/>
            <a:ext cx="6179127" cy="46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3028044"/>
              </p:ext>
            </p:extLst>
          </p:nvPr>
        </p:nvGraphicFramePr>
        <p:xfrm>
          <a:off x="1827213" y="789709"/>
          <a:ext cx="9862560" cy="543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75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H="1">
            <a:off x="3088047" y="4515543"/>
            <a:ext cx="2290295" cy="0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Рисунок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45" y="0"/>
            <a:ext cx="6858000" cy="6858000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 rot="16200000">
            <a:off x="4392305" y="14573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>
                    <a:lumMod val="85000"/>
                  </a:prstClr>
                </a:solidFill>
              </a:rPr>
              <a:t>творчество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2651293" y="1424274"/>
            <a:ext cx="2295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prstClr val="black"/>
                </a:solidFill>
              </a:rPr>
              <a:t>Грантовые</a:t>
            </a:r>
            <a:r>
              <a:rPr lang="ru-RU" sz="1400" dirty="0" smtClean="0">
                <a:solidFill>
                  <a:prstClr val="black"/>
                </a:solidFill>
              </a:rPr>
              <a:t> конкурсы – один из важнейших ресурсов педагогического творчества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16200000">
            <a:off x="4455622" y="3772248"/>
            <a:ext cx="1915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>
                    <a:lumMod val="85000"/>
                  </a:prstClr>
                </a:solidFill>
              </a:rPr>
              <a:t>проектирование</a:t>
            </a:r>
            <a:endParaRPr lang="ru-RU" b="1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 rot="16200000">
            <a:off x="5837774" y="2452197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>
                    <a:lumMod val="85000"/>
                  </a:prstClr>
                </a:solidFill>
              </a:rPr>
              <a:t>развитие</a:t>
            </a:r>
            <a:endParaRPr lang="ru-RU" sz="2000" b="1" dirty="0">
              <a:solidFill>
                <a:prstClr val="white">
                  <a:lumMod val="85000"/>
                </a:prstClr>
              </a:solidFill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H="1">
            <a:off x="2667001" y="2602582"/>
            <a:ext cx="2290295" cy="0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 flipV="1">
            <a:off x="2667001" y="1282890"/>
            <a:ext cx="1" cy="1319692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3088047" y="3195851"/>
            <a:ext cx="1" cy="1319692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2986232" y="3127613"/>
            <a:ext cx="20896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Создание продуктивной среды </a:t>
            </a:r>
            <a:r>
              <a:rPr lang="ru-RU" sz="1400" dirty="0">
                <a:solidFill>
                  <a:prstClr val="black"/>
                </a:solidFill>
              </a:rPr>
              <a:t>для </a:t>
            </a:r>
            <a:r>
              <a:rPr lang="ru-RU" sz="1400" dirty="0" smtClean="0">
                <a:solidFill>
                  <a:prstClr val="black"/>
                </a:solidFill>
              </a:rPr>
              <a:t>эффективного конструирования инновационного педагогического опыта 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6983007" y="3127611"/>
            <a:ext cx="2165766" cy="0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9148772" y="1807919"/>
            <a:ext cx="1" cy="1319692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7081092" y="2028695"/>
            <a:ext cx="2089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prstClr val="black"/>
                </a:solidFill>
              </a:rPr>
              <a:t>Грантовые</a:t>
            </a:r>
            <a:r>
              <a:rPr lang="ru-RU" sz="1400" dirty="0" smtClean="0">
                <a:solidFill>
                  <a:prstClr val="black"/>
                </a:solidFill>
              </a:rPr>
              <a:t> конкурсы – платформа для развития ключевых компетенций учащихся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2554826" y="1087826"/>
            <a:ext cx="224347" cy="224347"/>
          </a:xfrm>
          <a:prstGeom prst="ellipse">
            <a:avLst/>
          </a:prstGeom>
          <a:gradFill>
            <a:gsLst>
              <a:gs pos="0">
                <a:srgbClr val="FF151F"/>
              </a:gs>
              <a:gs pos="50000">
                <a:srgbClr val="C00000"/>
              </a:gs>
              <a:gs pos="100000">
                <a:srgbClr val="FF151F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2975873" y="3015438"/>
            <a:ext cx="224347" cy="224347"/>
          </a:xfrm>
          <a:prstGeom prst="ellipse">
            <a:avLst/>
          </a:prstGeom>
          <a:gradFill>
            <a:gsLst>
              <a:gs pos="0">
                <a:srgbClr val="00ACE5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00ACE5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9036598" y="1585359"/>
            <a:ext cx="224347" cy="22434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910813" y="3566654"/>
            <a:ext cx="3597991" cy="1820159"/>
          </a:xfrm>
          <a:prstGeom prst="roundRect">
            <a:avLst/>
          </a:prstGeom>
          <a:solidFill>
            <a:srgbClr val="FFB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МАОУ «СОШ № 59» </a:t>
            </a:r>
            <a:r>
              <a:rPr lang="ru-RU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г.Чебоксары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грантовых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конкурсах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62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404666"/>
            <a:ext cx="8229600" cy="115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 малых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 «Православная инициатива 2016-2017»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484785"/>
            <a:ext cx="8352927" cy="498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332658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«Инклюзивная киностудия «Новый взгляд»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46" y="-171400"/>
            <a:ext cx="9129255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497941"/>
            <a:ext cx="9144000" cy="636005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/>
          <a:stretch/>
        </p:blipFill>
        <p:spPr>
          <a:xfrm>
            <a:off x="2673790" y="588475"/>
            <a:ext cx="6953061" cy="626952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994870" y="3323715"/>
            <a:ext cx="25307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Направленность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на творческое развитие учащихся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994870" y="1674890"/>
            <a:ext cx="25307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Направленность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на духовно-нравственное развитие личности</a:t>
            </a:r>
          </a:p>
        </p:txBody>
      </p:sp>
      <p:sp>
        <p:nvSpPr>
          <p:cNvPr id="51" name="Прямоугольник 50"/>
          <p:cNvSpPr/>
          <p:nvPr/>
        </p:nvSpPr>
        <p:spPr>
          <a:xfrm rot="10800000" flipV="1">
            <a:off x="6675422" y="1326862"/>
            <a:ext cx="2480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Направленность на развитие профессиональных навыков и самостоятельности учащихся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675422" y="3141552"/>
            <a:ext cx="24806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prstClr val="black"/>
                </a:solidFill>
              </a:rPr>
              <a:t>Принцип доступности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47850" y="4796041"/>
            <a:ext cx="24828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Направленность на развитие исследовательской деятельности учащихся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53624" y="5304770"/>
            <a:ext cx="2372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Принцип интерактивности</a:t>
            </a: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1696016" y="126750"/>
            <a:ext cx="4164595" cy="108641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организации деятельности инклюзивной киностудии «Новый взгляд»</a:t>
            </a:r>
          </a:p>
        </p:txBody>
      </p:sp>
    </p:spTree>
    <p:extLst>
      <p:ext uri="{BB962C8B-B14F-4D97-AF65-F5344CB8AC3E}">
        <p14:creationId xmlns:p14="http://schemas.microsoft.com/office/powerpoint/2010/main" val="129593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576" y="620688"/>
            <a:ext cx="7344816" cy="864096"/>
          </a:xfrm>
        </p:spPr>
        <p:txBody>
          <a:bodyPr/>
          <a:lstStyle/>
          <a:p>
            <a:pPr algn="ctr"/>
            <a:r>
              <a:rPr lang="ru-RU" sz="3200" dirty="0"/>
              <a:t>Реализация проекта «Инклюзивная киностудия «Новый взгляд»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584" y="1628800"/>
            <a:ext cx="7920880" cy="475252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Мастер-классы с сотрудниками ГТРК «Чувашия».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Встречи со священнослужителями.</a:t>
            </a:r>
          </a:p>
          <a:p>
            <a:pPr marL="514350" indent="-514350">
              <a:buAutoNum type="arabicParenR"/>
            </a:pPr>
            <a:r>
              <a:rPr lang="ru-RU" sz="2800" dirty="0" err="1">
                <a:solidFill>
                  <a:schemeClr val="tx1"/>
                </a:solidFill>
              </a:rPr>
              <a:t>Кинодискуссии</a:t>
            </a:r>
            <a:r>
              <a:rPr lang="ru-RU" sz="2800" dirty="0">
                <a:solidFill>
                  <a:schemeClr val="tx1"/>
                </a:solidFill>
              </a:rPr>
              <a:t> с учащимися с просмотром и обсуждением фильмов духовной направленности.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Выезды в православные храмы г. Чебоксары для сбора информационного и видео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6742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395644" y="4492793"/>
            <a:ext cx="5400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>Расширение инклюзивного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>пространства школы 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67613" y="1249379"/>
            <a:ext cx="42098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prstClr val="black"/>
                </a:solidFill>
              </a:rPr>
              <a:t>Целевые группы проекта «Инклюзивная киностудия «Новый взгляд» </a:t>
            </a:r>
            <a:endParaRPr lang="ru-RU" sz="21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79165" y="2986365"/>
            <a:ext cx="329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Здоровые учащиеся МАОУ «СОШ № 59»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09646" y="3010696"/>
            <a:ext cx="3258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Дети с ограниченными возможностями здоровья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4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524001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algn="ctr"/>
            <a:r>
              <a:rPr lang="ru-RU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эффект </a:t>
            </a:r>
            <a:br>
              <a:rPr lang="ru-RU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«Инклюзивная киностудия «Новый взгляд»</a:t>
            </a:r>
            <a:endParaRPr lang="de-DE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de-DE" b="1" noProof="1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1847850" y="1552575"/>
            <a:ext cx="8497092" cy="4249738"/>
            <a:chOff x="323850" y="1552575"/>
            <a:chExt cx="8497092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497092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15" name="Eingekerbter Richtungspfeil 14"/>
            <p:cNvSpPr/>
            <p:nvPr/>
          </p:nvSpPr>
          <p:spPr bwMode="gray">
            <a:xfrm>
              <a:off x="2946793" y="1654629"/>
              <a:ext cx="3191554" cy="4031959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endParaRPr lang="ru-RU" sz="1600" noProof="1">
                <a:solidFill>
                  <a:srgbClr val="000000"/>
                </a:solidFill>
              </a:endParaRPr>
            </a:p>
            <a:p>
              <a:endParaRPr lang="ru-RU" sz="1600" noProof="1">
                <a:solidFill>
                  <a:srgbClr val="000000"/>
                </a:solidFill>
              </a:endParaRPr>
            </a:p>
            <a:p>
              <a:r>
                <a:rPr lang="ru-RU" sz="1600" b="1" noProof="1">
                  <a:solidFill>
                    <a:srgbClr val="000000"/>
                  </a:solidFill>
                </a:rPr>
                <a:t> </a:t>
              </a:r>
              <a:r>
                <a:rPr lang="ru-RU" sz="2000" b="1" noProof="1">
                  <a:solidFill>
                    <a:srgbClr val="000000"/>
                  </a:solidFill>
                </a:rPr>
                <a:t>Развитие </a:t>
              </a:r>
            </a:p>
            <a:p>
              <a:r>
                <a:rPr lang="ru-RU" sz="2000" b="1" noProof="1">
                  <a:solidFill>
                    <a:srgbClr val="000000"/>
                  </a:solidFill>
                </a:rPr>
                <a:t>ключевых </a:t>
              </a:r>
            </a:p>
            <a:p>
              <a:r>
                <a:rPr lang="ru-RU" sz="2000" b="1" noProof="1">
                  <a:solidFill>
                    <a:srgbClr val="000000"/>
                  </a:solidFill>
                </a:rPr>
                <a:t>нравственных</a:t>
              </a:r>
            </a:p>
            <a:p>
              <a:r>
                <a:rPr lang="ru-RU" sz="2000" b="1" noProof="1">
                  <a:solidFill>
                    <a:srgbClr val="000000"/>
                  </a:solidFill>
                </a:rPr>
                <a:t>качеств</a:t>
              </a:r>
            </a:p>
            <a:p>
              <a:r>
                <a:rPr lang="ru-RU" sz="2000" b="1" noProof="1">
                  <a:solidFill>
                    <a:srgbClr val="000000"/>
                  </a:solidFill>
                </a:rPr>
                <a:t>(толерантности, </a:t>
              </a:r>
            </a:p>
            <a:p>
              <a:r>
                <a:rPr lang="ru-RU" sz="2000" b="1" noProof="1">
                  <a:solidFill>
                    <a:srgbClr val="000000"/>
                  </a:solidFill>
                </a:rPr>
                <a:t>милосердия,</a:t>
              </a:r>
            </a:p>
            <a:p>
              <a:r>
                <a:rPr lang="ru-RU" sz="2000" b="1" noProof="1">
                  <a:solidFill>
                    <a:srgbClr val="000000"/>
                  </a:solidFill>
                </a:rPr>
                <a:t>сострадания)</a:t>
              </a:r>
              <a:endParaRPr lang="en-US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12" name="_color1"/>
            <p:cNvSpPr>
              <a:spLocks noChangeArrowheads="1"/>
            </p:cNvSpPr>
            <p:nvPr/>
          </p:nvSpPr>
          <p:spPr bwMode="gray">
            <a:xfrm>
              <a:off x="423516" y="1655792"/>
              <a:ext cx="3188335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marL="18000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ru-RU" b="1" noProof="1">
                  <a:solidFill>
                    <a:srgbClr val="000000"/>
                  </a:solidFill>
                </a:rPr>
                <a:t>Повышение культуры общения с детьми с особыми потребностями у здоровых учащихся </a:t>
              </a:r>
            </a:p>
          </p:txBody>
        </p:sp>
        <p:sp>
          <p:nvSpPr>
            <p:cNvPr id="16" name="Eingekerbter Richtungspfeil 15"/>
            <p:cNvSpPr/>
            <p:nvPr/>
          </p:nvSpPr>
          <p:spPr bwMode="gray">
            <a:xfrm>
              <a:off x="5490891" y="1654629"/>
              <a:ext cx="3191554" cy="4031959"/>
            </a:xfrm>
            <a:prstGeom prst="chevron">
              <a:avLst>
                <a:gd name="adj" fmla="val 2523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r>
                <a:rPr lang="ru-RU" sz="1600" b="1" noProof="1">
                  <a:solidFill>
                    <a:prstClr val="black"/>
                  </a:solidFill>
                </a:rPr>
                <a:t>Укрпеление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 взаимопонимания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между 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здоровыми 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учащимися 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и детьми 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с  ограниченными 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возможностями </a:t>
              </a:r>
            </a:p>
            <a:p>
              <a:r>
                <a:rPr lang="ru-RU" sz="1600" b="1" noProof="1">
                  <a:solidFill>
                    <a:prstClr val="black"/>
                  </a:solidFill>
                </a:rPr>
                <a:t>здоровья </a:t>
              </a:r>
            </a:p>
          </p:txBody>
        </p:sp>
      </p:grpSp>
      <p:sp>
        <p:nvSpPr>
          <p:cNvPr id="3" name="Parallelogramm 2"/>
          <p:cNvSpPr/>
          <p:nvPr/>
        </p:nvSpPr>
        <p:spPr bwMode="auto">
          <a:xfrm flipH="1">
            <a:off x="4576140" y="1719377"/>
            <a:ext cx="2400551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108000" bIns="72000" anchor="ctr"/>
          <a:lstStyle/>
          <a:p>
            <a:pPr defTabSz="801688" eaLnBrk="0" hangingPunct="0"/>
            <a:r>
              <a:rPr lang="ru-RU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Результат </a:t>
            </a:r>
            <a:r>
              <a:rPr lang="de-DE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28" name="Parallelogramm 27"/>
          <p:cNvSpPr/>
          <p:nvPr/>
        </p:nvSpPr>
        <p:spPr bwMode="auto">
          <a:xfrm flipH="1">
            <a:off x="7125321" y="1719377"/>
            <a:ext cx="2400551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108000" bIns="72000" anchor="ctr"/>
          <a:lstStyle/>
          <a:p>
            <a:pPr defTabSz="801688" eaLnBrk="0" hangingPunct="0"/>
            <a:r>
              <a:rPr lang="ru-RU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Результат </a:t>
            </a:r>
            <a:r>
              <a:rPr lang="de-DE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31" name="Freihandform 30"/>
          <p:cNvSpPr/>
          <p:nvPr/>
        </p:nvSpPr>
        <p:spPr bwMode="auto">
          <a:xfrm>
            <a:off x="2010611" y="1716505"/>
            <a:ext cx="2449094" cy="443832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Результат </a:t>
            </a:r>
            <a:r>
              <a:rPr lang="de-DE" sz="2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776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ParentOpn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ParentOpn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rentOpn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9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417</Words>
  <Application>Microsoft Office PowerPoint</Application>
  <PresentationFormat>Широкоэкранный</PresentationFormat>
  <Paragraphs>108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Symbol</vt:lpstr>
      <vt:lpstr>Times New Roman</vt:lpstr>
      <vt:lpstr>Verdana</vt:lpstr>
      <vt:lpstr>Wingdings</vt:lpstr>
      <vt:lpstr>Тема Office</vt:lpstr>
      <vt:lpstr>Larissa-Design</vt:lpstr>
      <vt:lpstr>1_Тема Office</vt:lpstr>
      <vt:lpstr>2_Тема Office</vt:lpstr>
      <vt:lpstr>3_Тема Office</vt:lpstr>
      <vt:lpstr>4_Тема Office</vt:lpstr>
      <vt:lpstr>ParentOpnHse</vt:lpstr>
      <vt:lpstr>1_Larissa-Design</vt:lpstr>
      <vt:lpstr>5_Тема Office</vt:lpstr>
      <vt:lpstr>1_ParentOpnHse</vt:lpstr>
      <vt:lpstr>2_ParentOpnHse</vt:lpstr>
      <vt:lpstr>6_Тема Office</vt:lpstr>
      <vt:lpstr>   Применение  кинематографических методов  с целью духовно-нравственного развития личности </vt:lpstr>
      <vt:lpstr>Презентация PowerPoint</vt:lpstr>
      <vt:lpstr>Презентация PowerPoint</vt:lpstr>
      <vt:lpstr>Презентация PowerPoint</vt:lpstr>
      <vt:lpstr>Проект «Инклюзивная киностудия «Новый взгляд»</vt:lpstr>
      <vt:lpstr>Презентация PowerPoint</vt:lpstr>
      <vt:lpstr>Реализация проекта «Инклюзивная киностудия «Новый взгляд»</vt:lpstr>
      <vt:lpstr>Презентация PowerPoint</vt:lpstr>
      <vt:lpstr>Социальный эффект  проекта «Инклюзивная киностудия «Новый взгляд»</vt:lpstr>
      <vt:lpstr>Презентация PowerPoint</vt:lpstr>
      <vt:lpstr>Презентация PowerPoint</vt:lpstr>
      <vt:lpstr>Начало съемочного процесса:  экскурсия в Покровско-Татианинский собор</vt:lpstr>
      <vt:lpstr>  Экскурсия в храм  Новомучеников и исповедников Российских,  сбор материала для фильма о храме </vt:lpstr>
      <vt:lpstr>Съемочный процесс  во Введенском кафедральном соборе </vt:lpstr>
      <vt:lpstr>Презентация PowerPoint</vt:lpstr>
      <vt:lpstr>Работа над фильмами </vt:lpstr>
      <vt:lpstr>Работа над фильмами </vt:lpstr>
      <vt:lpstr>Презентация PowerPoint</vt:lpstr>
      <vt:lpstr>Кинодискуссии по фильмам духовно-нравственной направленности </vt:lpstr>
      <vt:lpstr>Презентация PowerPoint</vt:lpstr>
      <vt:lpstr> Киноэссе по фильмам духовно-нравственной направленности  </vt:lpstr>
      <vt:lpstr>Выпуск и распространение  документальных фильмов  о трёх православных храмах г. Чебоксары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кинематографических методов с целью духовно-нравственного развития личности</dc:title>
  <dc:creator>user</dc:creator>
  <cp:lastModifiedBy>user</cp:lastModifiedBy>
  <cp:revision>14</cp:revision>
  <dcterms:created xsi:type="dcterms:W3CDTF">2017-08-22T04:22:56Z</dcterms:created>
  <dcterms:modified xsi:type="dcterms:W3CDTF">2017-08-25T07:21:07Z</dcterms:modified>
</cp:coreProperties>
</file>