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30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3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DBE7B-F645-41FE-9EA2-811C9924E469}" type="doc">
      <dgm:prSet loTypeId="urn:microsoft.com/office/officeart/2005/8/layout/hProcess9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CB414EB-2FD4-4CC0-BB0D-B405C6C04CC7}">
      <dgm:prSet phldrT="[Текст]"/>
      <dgm:spPr/>
      <dgm:t>
        <a:bodyPr/>
        <a:lstStyle/>
        <a:p>
          <a:endParaRPr lang="ru-RU" dirty="0"/>
        </a:p>
      </dgm:t>
    </dgm:pt>
    <dgm:pt modelId="{E5107791-539F-4FEC-845C-B6F8A516DBF2}" type="parTrans" cxnId="{A6BDBB1C-F01A-4FAE-8354-4896AECEEDE9}">
      <dgm:prSet/>
      <dgm:spPr/>
      <dgm:t>
        <a:bodyPr/>
        <a:lstStyle/>
        <a:p>
          <a:endParaRPr lang="ru-RU"/>
        </a:p>
      </dgm:t>
    </dgm:pt>
    <dgm:pt modelId="{67697EB1-438C-4298-8CA8-3AE63516CF70}" type="sibTrans" cxnId="{A6BDBB1C-F01A-4FAE-8354-4896AECEEDE9}">
      <dgm:prSet/>
      <dgm:spPr/>
      <dgm:t>
        <a:bodyPr/>
        <a:lstStyle/>
        <a:p>
          <a:endParaRPr lang="ru-RU"/>
        </a:p>
      </dgm:t>
    </dgm:pt>
    <dgm:pt modelId="{93877AD9-48C5-4495-BA16-B01A19443682}">
      <dgm:prSet phldrT="[Текст]"/>
      <dgm:spPr/>
      <dgm:t>
        <a:bodyPr/>
        <a:lstStyle/>
        <a:p>
          <a:endParaRPr lang="ru-RU" dirty="0"/>
        </a:p>
      </dgm:t>
    </dgm:pt>
    <dgm:pt modelId="{725A7052-058B-4FA6-9D29-33E4577ADBE9}" type="parTrans" cxnId="{46C5D042-4629-463E-89D3-826FE52DA761}">
      <dgm:prSet/>
      <dgm:spPr/>
      <dgm:t>
        <a:bodyPr/>
        <a:lstStyle/>
        <a:p>
          <a:endParaRPr lang="ru-RU"/>
        </a:p>
      </dgm:t>
    </dgm:pt>
    <dgm:pt modelId="{8A05CA3C-4696-40EC-BF7C-72923419EA09}" type="sibTrans" cxnId="{46C5D042-4629-463E-89D3-826FE52DA761}">
      <dgm:prSet/>
      <dgm:spPr/>
      <dgm:t>
        <a:bodyPr/>
        <a:lstStyle/>
        <a:p>
          <a:endParaRPr lang="ru-RU"/>
        </a:p>
      </dgm:t>
    </dgm:pt>
    <dgm:pt modelId="{918D064B-A02B-4F90-AC21-682F236FD8A2}">
      <dgm:prSet phldrT="[Текст]" phldr="1"/>
      <dgm:spPr/>
      <dgm:t>
        <a:bodyPr/>
        <a:lstStyle/>
        <a:p>
          <a:endParaRPr lang="ru-RU" dirty="0"/>
        </a:p>
      </dgm:t>
    </dgm:pt>
    <dgm:pt modelId="{53D21363-CC27-49D3-879A-B0BFD895619C}" type="parTrans" cxnId="{08F57AF9-C1B4-4D21-A7AD-3AA407ED25D6}">
      <dgm:prSet/>
      <dgm:spPr/>
      <dgm:t>
        <a:bodyPr/>
        <a:lstStyle/>
        <a:p>
          <a:endParaRPr lang="ru-RU"/>
        </a:p>
      </dgm:t>
    </dgm:pt>
    <dgm:pt modelId="{3E7268CF-CD2E-4D74-9B32-F8E6A1B2B8CF}" type="sibTrans" cxnId="{08F57AF9-C1B4-4D21-A7AD-3AA407ED25D6}">
      <dgm:prSet/>
      <dgm:spPr/>
      <dgm:t>
        <a:bodyPr/>
        <a:lstStyle/>
        <a:p>
          <a:endParaRPr lang="ru-RU"/>
        </a:p>
      </dgm:t>
    </dgm:pt>
    <dgm:pt modelId="{FCCA00D3-9ECD-4BB1-9623-BCB34F9F49ED}">
      <dgm:prSet phldrT="[Текст]"/>
      <dgm:spPr/>
      <dgm:t>
        <a:bodyPr/>
        <a:lstStyle/>
        <a:p>
          <a:endParaRPr lang="ru-RU" dirty="0"/>
        </a:p>
      </dgm:t>
    </dgm:pt>
    <dgm:pt modelId="{A37DD110-2486-4570-AFD4-38545544C752}" type="parTrans" cxnId="{E82F7B68-28D2-470C-A3D6-AD721109DB7C}">
      <dgm:prSet/>
      <dgm:spPr/>
      <dgm:t>
        <a:bodyPr/>
        <a:lstStyle/>
        <a:p>
          <a:endParaRPr lang="ru-RU"/>
        </a:p>
      </dgm:t>
    </dgm:pt>
    <dgm:pt modelId="{3B1BF34B-6AEB-4D45-989A-12885C98D39D}" type="sibTrans" cxnId="{E82F7B68-28D2-470C-A3D6-AD721109DB7C}">
      <dgm:prSet/>
      <dgm:spPr/>
      <dgm:t>
        <a:bodyPr/>
        <a:lstStyle/>
        <a:p>
          <a:endParaRPr lang="ru-RU"/>
        </a:p>
      </dgm:t>
    </dgm:pt>
    <dgm:pt modelId="{0F9671D8-FF24-4123-B7B7-EB208E904F64}">
      <dgm:prSet custT="1"/>
      <dgm:spPr/>
      <dgm:t>
        <a:bodyPr vert="vert" anchor="t" anchorCtr="0"/>
        <a:lstStyle/>
        <a:p>
          <a:r>
            <a:rPr lang="ru-RU" sz="1600" dirty="0" smtClean="0"/>
            <a:t>Тренинг на работу в парах сменного состава</a:t>
          </a:r>
          <a:endParaRPr lang="ru-RU" sz="1600" dirty="0"/>
        </a:p>
      </dgm:t>
    </dgm:pt>
    <dgm:pt modelId="{7BA2A7E3-1575-4D5B-98C3-BDE9C2025FA7}" type="parTrans" cxnId="{3CE8EA76-F3D1-4B53-9BDE-51A95FD1E22B}">
      <dgm:prSet/>
      <dgm:spPr/>
      <dgm:t>
        <a:bodyPr/>
        <a:lstStyle/>
        <a:p>
          <a:endParaRPr lang="ru-RU"/>
        </a:p>
      </dgm:t>
    </dgm:pt>
    <dgm:pt modelId="{4011E503-23A7-443A-9AF2-6447B7D52A05}" type="sibTrans" cxnId="{3CE8EA76-F3D1-4B53-9BDE-51A95FD1E22B}">
      <dgm:prSet/>
      <dgm:spPr/>
      <dgm:t>
        <a:bodyPr/>
        <a:lstStyle/>
        <a:p>
          <a:endParaRPr lang="ru-RU"/>
        </a:p>
      </dgm:t>
    </dgm:pt>
    <dgm:pt modelId="{A4D9F3AB-929E-4B05-A32B-6562A379CF5A}">
      <dgm:prSet/>
      <dgm:spPr/>
      <dgm:t>
        <a:bodyPr/>
        <a:lstStyle/>
        <a:p>
          <a:endParaRPr lang="ru-RU" dirty="0"/>
        </a:p>
      </dgm:t>
    </dgm:pt>
    <dgm:pt modelId="{20F4A7C7-B1DD-499B-AEE7-BC8923D5C75D}" type="parTrans" cxnId="{409242A3-134C-4B65-B7B1-4E0D6E329BF8}">
      <dgm:prSet/>
      <dgm:spPr/>
      <dgm:t>
        <a:bodyPr/>
        <a:lstStyle/>
        <a:p>
          <a:endParaRPr lang="ru-RU"/>
        </a:p>
      </dgm:t>
    </dgm:pt>
    <dgm:pt modelId="{00DC9040-8A30-4E63-9E8B-379EDB53A47B}" type="sibTrans" cxnId="{409242A3-134C-4B65-B7B1-4E0D6E329BF8}">
      <dgm:prSet/>
      <dgm:spPr/>
      <dgm:t>
        <a:bodyPr/>
        <a:lstStyle/>
        <a:p>
          <a:endParaRPr lang="ru-RU"/>
        </a:p>
      </dgm:t>
    </dgm:pt>
    <dgm:pt modelId="{A1BEC125-7CC0-4FCD-ABDD-64F87ABE1898}">
      <dgm:prSet custT="1"/>
      <dgm:spPr/>
      <dgm:t>
        <a:bodyPr vert="vert"/>
        <a:lstStyle/>
        <a:p>
          <a:r>
            <a:rPr lang="ru-RU" sz="1600" dirty="0" smtClean="0"/>
            <a:t>Тренинг на развитие навыков содержательной коммуникации «РАНАДО»</a:t>
          </a:r>
          <a:endParaRPr lang="ru-RU" sz="1600" dirty="0"/>
        </a:p>
      </dgm:t>
    </dgm:pt>
    <dgm:pt modelId="{8160DBC0-B81E-4FD9-B603-6950B671BD11}" type="parTrans" cxnId="{6708556E-24B5-4AB6-B09C-978510C176E8}">
      <dgm:prSet/>
      <dgm:spPr/>
      <dgm:t>
        <a:bodyPr/>
        <a:lstStyle/>
        <a:p>
          <a:endParaRPr lang="ru-RU"/>
        </a:p>
      </dgm:t>
    </dgm:pt>
    <dgm:pt modelId="{16DEF6A9-BCD9-402C-BBF9-D5F3D43B9C3B}" type="sibTrans" cxnId="{6708556E-24B5-4AB6-B09C-978510C176E8}">
      <dgm:prSet/>
      <dgm:spPr/>
      <dgm:t>
        <a:bodyPr/>
        <a:lstStyle/>
        <a:p>
          <a:endParaRPr lang="ru-RU"/>
        </a:p>
      </dgm:t>
    </dgm:pt>
    <dgm:pt modelId="{199323EA-E698-4DCE-B48F-B2C4BF681464}">
      <dgm:prSet phldrT="[Текст]"/>
      <dgm:spPr/>
      <dgm:t>
        <a:bodyPr/>
        <a:lstStyle/>
        <a:p>
          <a:endParaRPr lang="ru-RU" dirty="0"/>
        </a:p>
      </dgm:t>
    </dgm:pt>
    <dgm:pt modelId="{EFE02923-F7E2-486A-8B80-22E1F8674AA8}" type="sibTrans" cxnId="{0527FEE7-10A1-422E-B4FA-AC5E56EDCF72}">
      <dgm:prSet/>
      <dgm:spPr/>
      <dgm:t>
        <a:bodyPr/>
        <a:lstStyle/>
        <a:p>
          <a:endParaRPr lang="ru-RU"/>
        </a:p>
      </dgm:t>
    </dgm:pt>
    <dgm:pt modelId="{517A665A-2A2A-4D8D-9301-976E4E1834BF}" type="parTrans" cxnId="{0527FEE7-10A1-422E-B4FA-AC5E56EDCF72}">
      <dgm:prSet/>
      <dgm:spPr/>
      <dgm:t>
        <a:bodyPr/>
        <a:lstStyle/>
        <a:p>
          <a:endParaRPr lang="ru-RU"/>
        </a:p>
      </dgm:t>
    </dgm:pt>
    <dgm:pt modelId="{37A0DC8D-A747-4215-8A74-45FF39852AD8}" type="pres">
      <dgm:prSet presAssocID="{58BDBE7B-F645-41FE-9EA2-811C9924E46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58F36-249A-4DEF-BBB1-E42D0F641A05}" type="pres">
      <dgm:prSet presAssocID="{58BDBE7B-F645-41FE-9EA2-811C9924E469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F726CB-1E7A-4BF5-8C9D-EA5E1771B803}" type="pres">
      <dgm:prSet presAssocID="{58BDBE7B-F645-41FE-9EA2-811C9924E469}" presName="linearProcess" presStyleCnt="0"/>
      <dgm:spPr/>
    </dgm:pt>
    <dgm:pt modelId="{B7D49D0A-B118-4BEF-AE11-938AF0A1ED11}" type="pres">
      <dgm:prSet presAssocID="{93877AD9-48C5-4495-BA16-B01A19443682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528B6-6660-4B48-8313-4A325DD02B67}" type="pres">
      <dgm:prSet presAssocID="{8A05CA3C-4696-40EC-BF7C-72923419EA09}" presName="sibTrans" presStyleCnt="0"/>
      <dgm:spPr/>
    </dgm:pt>
    <dgm:pt modelId="{BF760883-AE4B-4ED5-97C9-A7518E00F6CD}" type="pres">
      <dgm:prSet presAssocID="{0F9671D8-FF24-4123-B7B7-EB208E904F64}" presName="textNode" presStyleLbl="node1" presStyleIdx="1" presStyleCnt="7" custScaleX="56188" custScaleY="13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249C4-7303-426C-9925-C2128BDAFA03}" type="pres">
      <dgm:prSet presAssocID="{4011E503-23A7-443A-9AF2-6447B7D52A05}" presName="sibTrans" presStyleCnt="0"/>
      <dgm:spPr/>
    </dgm:pt>
    <dgm:pt modelId="{3BE10A70-68E7-4691-AC2E-0A348A6B81EF}" type="pres">
      <dgm:prSet presAssocID="{A4D9F3AB-929E-4B05-A32B-6562A379CF5A}" presName="textNode" presStyleLbl="node1" presStyleIdx="2" presStyleCnt="7" custScaleX="95640" custScaleY="152071" custLinFactNeighborX="-7311" custLinFactNeighborY="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E587D-C79D-484A-AD3D-17B9FEBF2358}" type="pres">
      <dgm:prSet presAssocID="{00DC9040-8A30-4E63-9E8B-379EDB53A47B}" presName="sibTrans" presStyleCnt="0"/>
      <dgm:spPr/>
    </dgm:pt>
    <dgm:pt modelId="{8662F0E1-B5C5-48B7-A44C-3C3AC5BEDD9A}" type="pres">
      <dgm:prSet presAssocID="{A1BEC125-7CC0-4FCD-ABDD-64F87ABE1898}" presName="textNode" presStyleLbl="node1" presStyleIdx="3" presStyleCnt="7" custScaleX="66208" custScaleY="149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FFF18-F3A1-44F3-A32F-EF7B0C011799}" type="pres">
      <dgm:prSet presAssocID="{16DEF6A9-BCD9-402C-BBF9-D5F3D43B9C3B}" presName="sibTrans" presStyleCnt="0"/>
      <dgm:spPr/>
    </dgm:pt>
    <dgm:pt modelId="{8B45E923-494C-4935-A7B5-B2A29E3D4861}" type="pres">
      <dgm:prSet presAssocID="{918D064B-A02B-4F90-AC21-682F236FD8A2}" presName="textNode" presStyleLbl="node1" presStyleIdx="4" presStyleCnt="7" custScaleY="174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976C7-FD27-4B80-86EE-D052AF06D105}" type="pres">
      <dgm:prSet presAssocID="{3E7268CF-CD2E-4D74-9B32-F8E6A1B2B8CF}" presName="sibTrans" presStyleCnt="0"/>
      <dgm:spPr/>
    </dgm:pt>
    <dgm:pt modelId="{41C3613B-91D3-414B-A574-DE17E8BFAD24}" type="pres">
      <dgm:prSet presAssocID="{199323EA-E698-4DCE-B48F-B2C4BF681464}" presName="textNode" presStyleLbl="node1" presStyleIdx="5" presStyleCnt="7" custScaleY="188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B84F6-F402-4213-8D53-D170A3D31198}" type="pres">
      <dgm:prSet presAssocID="{EFE02923-F7E2-486A-8B80-22E1F8674AA8}" presName="sibTrans" presStyleCnt="0"/>
      <dgm:spPr/>
    </dgm:pt>
    <dgm:pt modelId="{09255AE2-5F7D-4432-9A25-3D6D3C3D7D80}" type="pres">
      <dgm:prSet presAssocID="{FCCA00D3-9ECD-4BB1-9623-BCB34F9F49ED}" presName="textNode" presStyleLbl="node1" presStyleIdx="6" presStyleCnt="7" custScaleY="198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DBB1C-F01A-4FAE-8354-4896AECEEDE9}" srcId="{93877AD9-48C5-4495-BA16-B01A19443682}" destId="{6CB414EB-2FD4-4CC0-BB0D-B405C6C04CC7}" srcOrd="0" destOrd="0" parTransId="{E5107791-539F-4FEC-845C-B6F8A516DBF2}" sibTransId="{67697EB1-438C-4298-8CA8-3AE63516CF70}"/>
    <dgm:cxn modelId="{6708556E-24B5-4AB6-B09C-978510C176E8}" srcId="{58BDBE7B-F645-41FE-9EA2-811C9924E469}" destId="{A1BEC125-7CC0-4FCD-ABDD-64F87ABE1898}" srcOrd="3" destOrd="0" parTransId="{8160DBC0-B81E-4FD9-B603-6950B671BD11}" sibTransId="{16DEF6A9-BCD9-402C-BBF9-D5F3D43B9C3B}"/>
    <dgm:cxn modelId="{46C5D042-4629-463E-89D3-826FE52DA761}" srcId="{58BDBE7B-F645-41FE-9EA2-811C9924E469}" destId="{93877AD9-48C5-4495-BA16-B01A19443682}" srcOrd="0" destOrd="0" parTransId="{725A7052-058B-4FA6-9D29-33E4577ADBE9}" sibTransId="{8A05CA3C-4696-40EC-BF7C-72923419EA09}"/>
    <dgm:cxn modelId="{409242A3-134C-4B65-B7B1-4E0D6E329BF8}" srcId="{58BDBE7B-F645-41FE-9EA2-811C9924E469}" destId="{A4D9F3AB-929E-4B05-A32B-6562A379CF5A}" srcOrd="2" destOrd="0" parTransId="{20F4A7C7-B1DD-499B-AEE7-BC8923D5C75D}" sibTransId="{00DC9040-8A30-4E63-9E8B-379EDB53A47B}"/>
    <dgm:cxn modelId="{58BC4914-231A-42DE-95FE-ED85D3BBE985}" type="presOf" srcId="{93877AD9-48C5-4495-BA16-B01A19443682}" destId="{B7D49D0A-B118-4BEF-AE11-938AF0A1ED11}" srcOrd="0" destOrd="0" presId="urn:microsoft.com/office/officeart/2005/8/layout/hProcess9"/>
    <dgm:cxn modelId="{A9C9A8CE-094B-4FE8-B231-4258EECA989F}" type="presOf" srcId="{A1BEC125-7CC0-4FCD-ABDD-64F87ABE1898}" destId="{8662F0E1-B5C5-48B7-A44C-3C3AC5BEDD9A}" srcOrd="0" destOrd="0" presId="urn:microsoft.com/office/officeart/2005/8/layout/hProcess9"/>
    <dgm:cxn modelId="{0926A4CE-C67A-492A-84A5-4ED6085AEC47}" type="presOf" srcId="{918D064B-A02B-4F90-AC21-682F236FD8A2}" destId="{8B45E923-494C-4935-A7B5-B2A29E3D4861}" srcOrd="0" destOrd="0" presId="urn:microsoft.com/office/officeart/2005/8/layout/hProcess9"/>
    <dgm:cxn modelId="{3CE8EA76-F3D1-4B53-9BDE-51A95FD1E22B}" srcId="{58BDBE7B-F645-41FE-9EA2-811C9924E469}" destId="{0F9671D8-FF24-4123-B7B7-EB208E904F64}" srcOrd="1" destOrd="0" parTransId="{7BA2A7E3-1575-4D5B-98C3-BDE9C2025FA7}" sibTransId="{4011E503-23A7-443A-9AF2-6447B7D52A05}"/>
    <dgm:cxn modelId="{D366C278-B2EB-44C5-976A-166A3700EE43}" type="presOf" srcId="{A4D9F3AB-929E-4B05-A32B-6562A379CF5A}" destId="{3BE10A70-68E7-4691-AC2E-0A348A6B81EF}" srcOrd="0" destOrd="0" presId="urn:microsoft.com/office/officeart/2005/8/layout/hProcess9"/>
    <dgm:cxn modelId="{1D666AB8-B72F-4A25-9901-E66F230A6466}" type="presOf" srcId="{199323EA-E698-4DCE-B48F-B2C4BF681464}" destId="{41C3613B-91D3-414B-A574-DE17E8BFAD24}" srcOrd="0" destOrd="0" presId="urn:microsoft.com/office/officeart/2005/8/layout/hProcess9"/>
    <dgm:cxn modelId="{08F57AF9-C1B4-4D21-A7AD-3AA407ED25D6}" srcId="{58BDBE7B-F645-41FE-9EA2-811C9924E469}" destId="{918D064B-A02B-4F90-AC21-682F236FD8A2}" srcOrd="4" destOrd="0" parTransId="{53D21363-CC27-49D3-879A-B0BFD895619C}" sibTransId="{3E7268CF-CD2E-4D74-9B32-F8E6A1B2B8CF}"/>
    <dgm:cxn modelId="{AA494774-BBE9-408A-BB90-701599D4C29B}" type="presOf" srcId="{6CB414EB-2FD4-4CC0-BB0D-B405C6C04CC7}" destId="{B7D49D0A-B118-4BEF-AE11-938AF0A1ED11}" srcOrd="0" destOrd="1" presId="urn:microsoft.com/office/officeart/2005/8/layout/hProcess9"/>
    <dgm:cxn modelId="{0527FEE7-10A1-422E-B4FA-AC5E56EDCF72}" srcId="{58BDBE7B-F645-41FE-9EA2-811C9924E469}" destId="{199323EA-E698-4DCE-B48F-B2C4BF681464}" srcOrd="5" destOrd="0" parTransId="{517A665A-2A2A-4D8D-9301-976E4E1834BF}" sibTransId="{EFE02923-F7E2-486A-8B80-22E1F8674AA8}"/>
    <dgm:cxn modelId="{09CC943D-CEFD-4DE6-85E7-69E695BAE570}" type="presOf" srcId="{FCCA00D3-9ECD-4BB1-9623-BCB34F9F49ED}" destId="{09255AE2-5F7D-4432-9A25-3D6D3C3D7D80}" srcOrd="0" destOrd="0" presId="urn:microsoft.com/office/officeart/2005/8/layout/hProcess9"/>
    <dgm:cxn modelId="{E82F7B68-28D2-470C-A3D6-AD721109DB7C}" srcId="{58BDBE7B-F645-41FE-9EA2-811C9924E469}" destId="{FCCA00D3-9ECD-4BB1-9623-BCB34F9F49ED}" srcOrd="6" destOrd="0" parTransId="{A37DD110-2486-4570-AFD4-38545544C752}" sibTransId="{3B1BF34B-6AEB-4D45-989A-12885C98D39D}"/>
    <dgm:cxn modelId="{041EA5C3-ECAD-4EF3-BA6B-3E96B4D4B68D}" type="presOf" srcId="{0F9671D8-FF24-4123-B7B7-EB208E904F64}" destId="{BF760883-AE4B-4ED5-97C9-A7518E00F6CD}" srcOrd="0" destOrd="0" presId="urn:microsoft.com/office/officeart/2005/8/layout/hProcess9"/>
    <dgm:cxn modelId="{1C4C7487-81BF-46A2-AE2C-B25F5D79A057}" type="presOf" srcId="{58BDBE7B-F645-41FE-9EA2-811C9924E469}" destId="{37A0DC8D-A747-4215-8A74-45FF39852AD8}" srcOrd="0" destOrd="0" presId="urn:microsoft.com/office/officeart/2005/8/layout/hProcess9"/>
    <dgm:cxn modelId="{53E704B4-37DD-4AF4-8ED1-449423248601}" type="presParOf" srcId="{37A0DC8D-A747-4215-8A74-45FF39852AD8}" destId="{FED58F36-249A-4DEF-BBB1-E42D0F641A05}" srcOrd="0" destOrd="0" presId="urn:microsoft.com/office/officeart/2005/8/layout/hProcess9"/>
    <dgm:cxn modelId="{FDD5D92F-5EFC-4B78-B6E3-4B30950590B8}" type="presParOf" srcId="{37A0DC8D-A747-4215-8A74-45FF39852AD8}" destId="{F7F726CB-1E7A-4BF5-8C9D-EA5E1771B803}" srcOrd="1" destOrd="0" presId="urn:microsoft.com/office/officeart/2005/8/layout/hProcess9"/>
    <dgm:cxn modelId="{03EFFA98-611E-4A9F-9974-F5A5EBA6F1C6}" type="presParOf" srcId="{F7F726CB-1E7A-4BF5-8C9D-EA5E1771B803}" destId="{B7D49D0A-B118-4BEF-AE11-938AF0A1ED11}" srcOrd="0" destOrd="0" presId="urn:microsoft.com/office/officeart/2005/8/layout/hProcess9"/>
    <dgm:cxn modelId="{EAF24083-C626-4F66-AA1C-DEA438B2402C}" type="presParOf" srcId="{F7F726CB-1E7A-4BF5-8C9D-EA5E1771B803}" destId="{81D528B6-6660-4B48-8313-4A325DD02B67}" srcOrd="1" destOrd="0" presId="urn:microsoft.com/office/officeart/2005/8/layout/hProcess9"/>
    <dgm:cxn modelId="{6E98B5F7-1B8B-460E-AE1E-EA55F05217A6}" type="presParOf" srcId="{F7F726CB-1E7A-4BF5-8C9D-EA5E1771B803}" destId="{BF760883-AE4B-4ED5-97C9-A7518E00F6CD}" srcOrd="2" destOrd="0" presId="urn:microsoft.com/office/officeart/2005/8/layout/hProcess9"/>
    <dgm:cxn modelId="{F9107DDA-CAF8-4514-80EB-F72AACDC91E4}" type="presParOf" srcId="{F7F726CB-1E7A-4BF5-8C9D-EA5E1771B803}" destId="{5DC249C4-7303-426C-9925-C2128BDAFA03}" srcOrd="3" destOrd="0" presId="urn:microsoft.com/office/officeart/2005/8/layout/hProcess9"/>
    <dgm:cxn modelId="{A57B0E29-A80C-4014-AECC-43F92D44D29A}" type="presParOf" srcId="{F7F726CB-1E7A-4BF5-8C9D-EA5E1771B803}" destId="{3BE10A70-68E7-4691-AC2E-0A348A6B81EF}" srcOrd="4" destOrd="0" presId="urn:microsoft.com/office/officeart/2005/8/layout/hProcess9"/>
    <dgm:cxn modelId="{1CF0D1DA-CBFA-41A6-9BA3-E33CF2ECB81F}" type="presParOf" srcId="{F7F726CB-1E7A-4BF5-8C9D-EA5E1771B803}" destId="{684E587D-C79D-484A-AD3D-17B9FEBF2358}" srcOrd="5" destOrd="0" presId="urn:microsoft.com/office/officeart/2005/8/layout/hProcess9"/>
    <dgm:cxn modelId="{A0634DDB-045C-40CB-9B91-6A74E081DB74}" type="presParOf" srcId="{F7F726CB-1E7A-4BF5-8C9D-EA5E1771B803}" destId="{8662F0E1-B5C5-48B7-A44C-3C3AC5BEDD9A}" srcOrd="6" destOrd="0" presId="urn:microsoft.com/office/officeart/2005/8/layout/hProcess9"/>
    <dgm:cxn modelId="{60BAD6B2-0544-4160-B8E6-16AB5CE0B49F}" type="presParOf" srcId="{F7F726CB-1E7A-4BF5-8C9D-EA5E1771B803}" destId="{92CFFF18-F3A1-44F3-A32F-EF7B0C011799}" srcOrd="7" destOrd="0" presId="urn:microsoft.com/office/officeart/2005/8/layout/hProcess9"/>
    <dgm:cxn modelId="{BFAC7EE0-61B3-4285-8F4A-20B4AD9FD368}" type="presParOf" srcId="{F7F726CB-1E7A-4BF5-8C9D-EA5E1771B803}" destId="{8B45E923-494C-4935-A7B5-B2A29E3D4861}" srcOrd="8" destOrd="0" presId="urn:microsoft.com/office/officeart/2005/8/layout/hProcess9"/>
    <dgm:cxn modelId="{5D4B63F2-8A27-41F8-91F0-D3FA377FFDFF}" type="presParOf" srcId="{F7F726CB-1E7A-4BF5-8C9D-EA5E1771B803}" destId="{9A7976C7-FD27-4B80-86EE-D052AF06D105}" srcOrd="9" destOrd="0" presId="urn:microsoft.com/office/officeart/2005/8/layout/hProcess9"/>
    <dgm:cxn modelId="{0542A9E9-DDD2-4BAD-98D1-3757E45BE31C}" type="presParOf" srcId="{F7F726CB-1E7A-4BF5-8C9D-EA5E1771B803}" destId="{41C3613B-91D3-414B-A574-DE17E8BFAD24}" srcOrd="10" destOrd="0" presId="urn:microsoft.com/office/officeart/2005/8/layout/hProcess9"/>
    <dgm:cxn modelId="{0C6B0249-B05E-4F88-8801-0B685F389922}" type="presParOf" srcId="{F7F726CB-1E7A-4BF5-8C9D-EA5E1771B803}" destId="{567B84F6-F402-4213-8D53-D170A3D31198}" srcOrd="11" destOrd="0" presId="urn:microsoft.com/office/officeart/2005/8/layout/hProcess9"/>
    <dgm:cxn modelId="{4D9A1C4C-7571-4522-A16F-8743F7FF034D}" type="presParOf" srcId="{F7F726CB-1E7A-4BF5-8C9D-EA5E1771B803}" destId="{09255AE2-5F7D-4432-9A25-3D6D3C3D7D8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D58F36-249A-4DEF-BBB1-E42D0F641A05}">
      <dsp:nvSpPr>
        <dsp:cNvPr id="0" name=""/>
        <dsp:cNvSpPr/>
      </dsp:nvSpPr>
      <dsp:spPr>
        <a:xfrm>
          <a:off x="617219" y="0"/>
          <a:ext cx="6995160" cy="5715000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D49D0A-B118-4BEF-AE11-938AF0A1ED11}">
      <dsp:nvSpPr>
        <dsp:cNvPr id="0" name=""/>
        <dsp:cNvSpPr/>
      </dsp:nvSpPr>
      <dsp:spPr>
        <a:xfrm>
          <a:off x="42" y="1714500"/>
          <a:ext cx="1202716" cy="22860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kern="1200" dirty="0"/>
        </a:p>
      </dsp:txBody>
      <dsp:txXfrm>
        <a:off x="42" y="1714500"/>
        <a:ext cx="1202716" cy="2286000"/>
      </dsp:txXfrm>
    </dsp:sp>
    <dsp:sp modelId="{BF760883-AE4B-4ED5-97C9-A7518E00F6CD}">
      <dsp:nvSpPr>
        <dsp:cNvPr id="0" name=""/>
        <dsp:cNvSpPr/>
      </dsp:nvSpPr>
      <dsp:spPr>
        <a:xfrm>
          <a:off x="1335474" y="1369999"/>
          <a:ext cx="675782" cy="29750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03268"/>
                <a:satOff val="-2160"/>
                <a:lumOff val="12018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Тренинг на работу в парах сменного состава</a:t>
          </a:r>
          <a:endParaRPr lang="ru-RU" sz="1600" kern="1200" dirty="0"/>
        </a:p>
      </dsp:txBody>
      <dsp:txXfrm>
        <a:off x="1335474" y="1369999"/>
        <a:ext cx="675782" cy="2975000"/>
      </dsp:txXfrm>
    </dsp:sp>
    <dsp:sp modelId="{3BE10A70-68E7-4691-AC2E-0A348A6B81EF}">
      <dsp:nvSpPr>
        <dsp:cNvPr id="0" name=""/>
        <dsp:cNvSpPr/>
      </dsp:nvSpPr>
      <dsp:spPr>
        <a:xfrm>
          <a:off x="2134270" y="1124243"/>
          <a:ext cx="1150277" cy="347634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6536"/>
                <a:satOff val="-4320"/>
                <a:lumOff val="2403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06536"/>
                <a:satOff val="-4320"/>
                <a:lumOff val="2403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06536"/>
                <a:satOff val="-4320"/>
                <a:lumOff val="240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2134270" y="1124243"/>
        <a:ext cx="1150277" cy="3476343"/>
      </dsp:txXfrm>
    </dsp:sp>
    <dsp:sp modelId="{8662F0E1-B5C5-48B7-A44C-3C3AC5BEDD9A}">
      <dsp:nvSpPr>
        <dsp:cNvPr id="0" name=""/>
        <dsp:cNvSpPr/>
      </dsp:nvSpPr>
      <dsp:spPr>
        <a:xfrm>
          <a:off x="3426966" y="1153732"/>
          <a:ext cx="796294" cy="340753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09803"/>
                <a:satOff val="-6480"/>
                <a:lumOff val="36054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09803"/>
                <a:satOff val="-6480"/>
                <a:lumOff val="36054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09803"/>
                <a:satOff val="-6480"/>
                <a:lumOff val="360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Тренинг на развитие навыков содержательной коммуникации «РАНАДО»</a:t>
          </a:r>
          <a:endParaRPr lang="ru-RU" sz="1600" kern="1200" dirty="0"/>
        </a:p>
      </dsp:txBody>
      <dsp:txXfrm>
        <a:off x="3426966" y="1153732"/>
        <a:ext cx="796294" cy="3407534"/>
      </dsp:txXfrm>
    </dsp:sp>
    <dsp:sp modelId="{8B45E923-494C-4935-A7B5-B2A29E3D4861}">
      <dsp:nvSpPr>
        <dsp:cNvPr id="0" name=""/>
        <dsp:cNvSpPr/>
      </dsp:nvSpPr>
      <dsp:spPr>
        <a:xfrm>
          <a:off x="4355976" y="868645"/>
          <a:ext cx="1202716" cy="397770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09803"/>
                <a:satOff val="-6480"/>
                <a:lumOff val="36054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09803"/>
                <a:satOff val="-6480"/>
                <a:lumOff val="36054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09803"/>
                <a:satOff val="-6480"/>
                <a:lumOff val="360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355976" y="868645"/>
        <a:ext cx="1202716" cy="3977708"/>
      </dsp:txXfrm>
    </dsp:sp>
    <dsp:sp modelId="{41C3613B-91D3-414B-A574-DE17E8BFAD24}">
      <dsp:nvSpPr>
        <dsp:cNvPr id="0" name=""/>
        <dsp:cNvSpPr/>
      </dsp:nvSpPr>
      <dsp:spPr>
        <a:xfrm>
          <a:off x="5691408" y="701539"/>
          <a:ext cx="1202716" cy="431192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6536"/>
                <a:satOff val="-4320"/>
                <a:lumOff val="2403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06536"/>
                <a:satOff val="-4320"/>
                <a:lumOff val="2403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06536"/>
                <a:satOff val="-4320"/>
                <a:lumOff val="240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5691408" y="701539"/>
        <a:ext cx="1202716" cy="4311921"/>
      </dsp:txXfrm>
    </dsp:sp>
    <dsp:sp modelId="{09255AE2-5F7D-4432-9A25-3D6D3C3D7D80}">
      <dsp:nvSpPr>
        <dsp:cNvPr id="0" name=""/>
        <dsp:cNvSpPr/>
      </dsp:nvSpPr>
      <dsp:spPr>
        <a:xfrm>
          <a:off x="7026840" y="584907"/>
          <a:ext cx="1202716" cy="454518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03268"/>
                <a:satOff val="-2160"/>
                <a:lumOff val="12018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7026840" y="584907"/>
        <a:ext cx="1202716" cy="4545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6FA5E-CA7D-45B5-9E12-1898B41C2B36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A23FD-AD40-4DDD-9A2D-AFE909B45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98F5-F247-403C-AA0F-9E7339F3B7AB}" type="datetime1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EA95-3ECC-4BBC-9406-9EEAB2140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lvl="0">
              <a:spcBef>
                <a:spcPts val="0"/>
              </a:spcBef>
              <a:buSzPct val="99224"/>
              <a:defRPr sz="3800"/>
            </a:lvl1pPr>
            <a:lvl2pPr lvl="1">
              <a:spcBef>
                <a:spcPts val="0"/>
              </a:spcBef>
              <a:buSzPct val="99224"/>
              <a:defRPr sz="3800"/>
            </a:lvl2pPr>
            <a:lvl3pPr lvl="2">
              <a:spcBef>
                <a:spcPts val="0"/>
              </a:spcBef>
              <a:buSzPct val="99224"/>
              <a:defRPr sz="3800"/>
            </a:lvl3pPr>
            <a:lvl4pPr lvl="3">
              <a:spcBef>
                <a:spcPts val="0"/>
              </a:spcBef>
              <a:buSzPct val="99224"/>
              <a:defRPr sz="3800"/>
            </a:lvl4pPr>
            <a:lvl5pPr lvl="4">
              <a:spcBef>
                <a:spcPts val="0"/>
              </a:spcBef>
              <a:buSzPct val="99224"/>
              <a:defRPr sz="3800"/>
            </a:lvl5pPr>
            <a:lvl6pPr lvl="5">
              <a:spcBef>
                <a:spcPts val="0"/>
              </a:spcBef>
              <a:buSzPct val="99224"/>
              <a:defRPr sz="3800"/>
            </a:lvl6pPr>
            <a:lvl7pPr lvl="6">
              <a:spcBef>
                <a:spcPts val="0"/>
              </a:spcBef>
              <a:buSzPct val="99224"/>
              <a:defRPr sz="3800"/>
            </a:lvl7pPr>
            <a:lvl8pPr lvl="7">
              <a:spcBef>
                <a:spcPts val="0"/>
              </a:spcBef>
              <a:buSzPct val="99224"/>
              <a:defRPr sz="3800"/>
            </a:lvl8pPr>
            <a:lvl9pPr lvl="8">
              <a:spcBef>
                <a:spcPts val="0"/>
              </a:spcBef>
              <a:buSzPct val="99224"/>
              <a:defRPr sz="3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274320" y="1645921"/>
            <a:ext cx="859536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lvl="0">
              <a:spcBef>
                <a:spcPts val="0"/>
              </a:spcBef>
              <a:buSzPct val="98765"/>
              <a:defRPr sz="2400"/>
            </a:lvl1pPr>
            <a:lvl2pPr lvl="1">
              <a:spcBef>
                <a:spcPts val="0"/>
              </a:spcBef>
              <a:buSzPct val="98765"/>
              <a:defRPr sz="2400"/>
            </a:lvl2pPr>
            <a:lvl3pPr lvl="2">
              <a:spcBef>
                <a:spcPts val="0"/>
              </a:spcBef>
              <a:buSzPct val="98765"/>
              <a:defRPr sz="2400"/>
            </a:lvl3pPr>
            <a:lvl4pPr lvl="3">
              <a:spcBef>
                <a:spcPts val="0"/>
              </a:spcBef>
              <a:buSzPct val="98765"/>
              <a:defRPr sz="2400"/>
            </a:lvl4pPr>
            <a:lvl5pPr lvl="4">
              <a:spcBef>
                <a:spcPts val="0"/>
              </a:spcBef>
              <a:buSzPct val="98765"/>
              <a:defRPr sz="2400"/>
            </a:lvl5pPr>
            <a:lvl6pPr lvl="5">
              <a:spcBef>
                <a:spcPts val="0"/>
              </a:spcBef>
              <a:buSzPct val="98765"/>
              <a:defRPr sz="2400"/>
            </a:lvl6pPr>
            <a:lvl7pPr lvl="6">
              <a:spcBef>
                <a:spcPts val="0"/>
              </a:spcBef>
              <a:buSzPct val="98765"/>
              <a:defRPr sz="2400"/>
            </a:lvl7pPr>
            <a:lvl8pPr lvl="7">
              <a:spcBef>
                <a:spcPts val="0"/>
              </a:spcBef>
              <a:buSzPct val="98765"/>
              <a:defRPr sz="2400"/>
            </a:lvl8pPr>
            <a:lvl9pPr lvl="8"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D6FA9-DE0E-463D-A901-1FF574A2A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tutor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http://kolesnik.ru/files/2007/06/mindmapping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http://farm1.static.flickr.com/106/299880606_00bfd36bf7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21526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образовательной среды, способствующей индивидуализации образования. Техники, технологии, методики - инструментарий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>
            <a:normAutofit fontScale="92500" lnSpcReduction="20000"/>
          </a:bodyPr>
          <a:lstStyle/>
          <a:p>
            <a:r>
              <a:rPr lang="ru-RU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13.10.2017</a:t>
            </a:r>
          </a:p>
          <a:p>
            <a:r>
              <a:rPr lang="ru-RU" sz="3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</a:t>
            </a:r>
            <a:r>
              <a:rPr lang="ru-RU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рамках КПК «Основы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тьюторского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сопровождения»</a:t>
            </a:r>
          </a:p>
          <a:p>
            <a:endParaRPr lang="ru-RU" dirty="0"/>
          </a:p>
        </p:txBody>
      </p:sp>
      <p:pic>
        <p:nvPicPr>
          <p:cNvPr id="4" name="Picture 2" descr="C:\Users\user\Desktop\logo_cik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8775" cy="153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ld.tusur.ru/export/sites/ru.tusur.new/ru/centers/ckr/news-ckr/news/2009/10-1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6670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0"/>
            <a:ext cx="191135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Gill Sans" charset="0"/>
              </a:rPr>
              <a:t>Открытость </a:t>
            </a:r>
            <a:b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Gill Sans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Gill Sans" charset="0"/>
              </a:rPr>
              <a:t>образовательной среды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возможность самостоятельного развития субъектов образования при общности методологических подходов; 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участие  в образовательном процессе субъектов социальной, культурной, экономической и других сред; 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возможность реализации индивидуальных образовательных траекторий обучающихся, основанных на ответственном осознанном выборе, способности к самоорганизации, самовоспитанию и самообразованию, в том числе и в различных временных рамках.</a:t>
            </a: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326" y="6145176"/>
            <a:ext cx="17986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Педагогические средства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Образовательная технология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– совокупность концептуально обоснованных приемов, методов, организационных форм, направленных на проектирование взаимодействия участников образовательного процесса и гарантирующих  образовательный результат.</a:t>
            </a:r>
          </a:p>
          <a:p>
            <a:pPr algn="just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Технологии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тьюторского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 сопровождения.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5304"/>
            <a:ext cx="17986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>
            <a:spLocks noGrp="1"/>
          </p:cNvSpPr>
          <p:nvPr>
            <p:ph type="title"/>
          </p:nvPr>
        </p:nvSpPr>
        <p:spPr>
          <a:xfrm>
            <a:off x="274321" y="152401"/>
            <a:ext cx="8663939" cy="101346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/>
                <a:cs typeface="Arial"/>
                <a:sym typeface="Arial"/>
              </a:rPr>
              <a:t>Из опыта создания образовательной среды,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/>
                <a:cs typeface="Arial"/>
                <a:sym typeface="Arial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/>
                <a:cs typeface="Arial"/>
                <a:sym typeface="Arial"/>
              </a:rPr>
              <a:t>способствующей индивидуализации образования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/>
                <a:cs typeface="Arial"/>
                <a:sym typeface="Arial"/>
              </a:rPr>
              <a:t>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281927" cy="6751372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процесс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об</a:t>
            </a: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разования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носит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открытый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творческий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характер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;</a:t>
            </a: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обеспечен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свободный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доступ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к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информационным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ресурсам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;</a:t>
            </a: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обеспечена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свобода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выбора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;</a:t>
            </a: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созданы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условия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совместного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творческого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освоения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мира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;</a:t>
            </a: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обеспечен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индивидуализированный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подход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к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процессу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об</a:t>
            </a: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разования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;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в</a:t>
            </a: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остребована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информационн</a:t>
            </a: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ая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культур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а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;</a:t>
            </a:r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</a:endParaRP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используются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инновационные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подходы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;</a:t>
            </a: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изменяются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роли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участников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образовательного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процесса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;</a:t>
            </a:r>
          </a:p>
          <a:p>
            <a:pPr>
              <a:buNone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 </a:t>
            </a:r>
          </a:p>
          <a:p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изменяются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отношения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между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педагогом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 и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уч</a:t>
            </a: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ащимся</a:t>
            </a: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.</a:t>
            </a:r>
            <a:endParaRPr lang="en-US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Опыт создания индивидуализированной  образовательной среды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Образовательные сессии (в условиях институциональной формы – школы)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Летние проектные школы – вне институциональной формы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Образовательные сессии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827" t="15641" r="11331" b="5385"/>
          <a:stretch>
            <a:fillRect/>
          </a:stretch>
        </p:blipFill>
        <p:spPr bwMode="auto">
          <a:xfrm>
            <a:off x="152400" y="9906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0825" y="0"/>
            <a:ext cx="8642350" cy="36004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Большой процесс: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от информации – к смыслам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Сертифицированная технология индивидуализированного образования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МТА, 2012г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048375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Большой процесс (БП)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технология открытого образования, устроенная так, что участник, проживая ее, сформулирует важные и ценные вопросы и выразит готовность их реализовать в проекте и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исследовании, т.е. по мнению авторов, БП – технология «зарождения вопроса», проявления и оформления участниками своего познавательного и образовательного интереса.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БП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организуется и проводится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разновозрастной группы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числом от 30 до 120 и более участников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специально организованном для парной и групповой работы пространстве.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3DD42-A897-4D9E-9B89-94141A280630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 rtlCol="0"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Результатом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участника БП является зафиксированная в рефлексивном итоговом тексте готовность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совершить исследование и проект в учебном контексте (предметный или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метапредметный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масштаб)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создать свою ИОП, в том числе и как целеустремленную систему приращения своих образов.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Избыточность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пространства БП задается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большим количеством текстов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большим количеством потенциальных партнеров для освоения текстов в парах сменного состава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Открытость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пространства БП реализуется в возможности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обровольно войти и выйти из БП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свободно выражать свое мнение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Вариативность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движении в своем темпе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выборе партнеров для проработки текста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возможности принести и работать со своим текстом.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8FE32-6ADA-4D71-875B-1A345044ADBB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761037"/>
          </a:xfrm>
        </p:spPr>
        <p:txBody>
          <a:bodyPr rtlCol="0">
            <a:normAutofit fontScale="850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основе БП лежит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методика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поабзацного чтения неструктурированного текста А.Г. Ривина в парах сменного состава.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Главное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средство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тексты, оформленные без абзацев, объемом до 2 – 2,5 страниц, соответствующие критерию «шедевр человеческой мысли».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Инструменты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записи, фиксирующие основные мысли и «закрытые» и «открытые» вопросы читателя, сделанные рукой его партнеров – слушателей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тренинги на развитие дефицитных умений (работы в парах сменного состава, содержательной коммуникации)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краткие лекции, фокусирующие на актуальные моменты БП и несущие смысловую значимость для перспективных действий участников.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F0B5-8541-451D-A273-2EA3D88355C9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устроен  Большой процесс?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96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6019800"/>
              </a:tblGrid>
              <a:tr h="335289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Этапы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Задачи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организаторов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640072">
                <a:tc rowSpan="2">
                  <a:txBody>
                    <a:bodyPr/>
                    <a:lstStyle/>
                    <a:p>
                      <a:endParaRPr lang="ru-RU" sz="16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Подготовительный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зафиксировать внимание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на роли вопроса в познании, 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ввести понятия «открытый» и «закрытый» вопрос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6400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провести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тренинг по освоению алгоритма работы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в ПСС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370836">
                <a:tc rowSpan="4">
                  <a:txBody>
                    <a:bodyPr/>
                    <a:lstStyle/>
                    <a:p>
                      <a:endParaRPr lang="ru-RU" sz="16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Изучение текстов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познакомить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с нормами предстоящей работы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3708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презентовать тексты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3708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запустить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БП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6400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координировать  (при необходимости) деятельность участников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6400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Обсуждение текстов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организовать и провести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тренинг по освоению норм делового общения (РАНАДО)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579140"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помочь в организации  обсуждения текстов  в малых группах и подготовке 1 доклада от группы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370836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координировать пленарное обсуждение выступлений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37083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Рефлексивный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запустить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и провести опрос мнений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  <a:tr h="640103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содействовать написанию индивидуального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рефлексивного текста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43CDF-5023-423A-AF45-40C4E7C92C20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Информационная основа презентации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1" y="2057400"/>
            <a:ext cx="8885236" cy="3611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Презентация построена на основе корпоративных материалов Межрегиональной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тьюторской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 ассоциации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  <a:hlinkClick r:id="rId2"/>
              </a:rPr>
              <a:t>www.thetutor.ru</a:t>
            </a: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Организационная схема Большого процесса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225" name="Нижний колонтитул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226" name="Номер слайда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4922E8-7A17-46C4-ACE4-DE3B5240E75C}" type="slidenum">
              <a:rPr lang="ru-RU">
                <a:solidFill>
                  <a:schemeClr val="tx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67000" y="2116138"/>
            <a:ext cx="914400" cy="14160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667000" y="3733800"/>
            <a:ext cx="914400" cy="13398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667000" y="23622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2667000" y="3030538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2667000" y="39624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2667000" y="46482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2743200" y="2667000"/>
            <a:ext cx="122238" cy="3063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2743200" y="4265613"/>
            <a:ext cx="122238" cy="3063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0400" y="2247900"/>
            <a:ext cx="30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00400" y="2884004"/>
            <a:ext cx="30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00400" y="3808566"/>
            <a:ext cx="30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0400" y="4495800"/>
            <a:ext cx="30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2895600" y="2430463"/>
            <a:ext cx="301625" cy="92075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2895600" y="3113088"/>
            <a:ext cx="301625" cy="92075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2895600" y="4022725"/>
            <a:ext cx="301625" cy="92075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Двойная стрелка влево/вправо 29"/>
          <p:cNvSpPr/>
          <p:nvPr/>
        </p:nvSpPr>
        <p:spPr>
          <a:xfrm>
            <a:off x="2895600" y="4716463"/>
            <a:ext cx="301625" cy="92075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953000" y="1882775"/>
            <a:ext cx="914400" cy="14160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953000" y="3765550"/>
            <a:ext cx="914400" cy="14160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Улыбающееся лицо 32"/>
          <p:cNvSpPr/>
          <p:nvPr/>
        </p:nvSpPr>
        <p:spPr>
          <a:xfrm>
            <a:off x="5562600" y="22860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5029200" y="22860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5029200" y="2770188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5029200" y="4694238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5562600" y="41656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Улыбающееся лицо 37"/>
          <p:cNvSpPr/>
          <p:nvPr/>
        </p:nvSpPr>
        <p:spPr>
          <a:xfrm>
            <a:off x="5029200" y="41656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Двойная стрелка влево/вправо 40"/>
          <p:cNvSpPr/>
          <p:nvPr/>
        </p:nvSpPr>
        <p:spPr>
          <a:xfrm>
            <a:off x="5260975" y="2354263"/>
            <a:ext cx="301625" cy="92075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Двойная стрелка влево/вправо 41"/>
          <p:cNvSpPr/>
          <p:nvPr/>
        </p:nvSpPr>
        <p:spPr>
          <a:xfrm>
            <a:off x="5260975" y="4251325"/>
            <a:ext cx="301625" cy="92075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Двойная стрелка влево/вправо 43"/>
          <p:cNvSpPr/>
          <p:nvPr/>
        </p:nvSpPr>
        <p:spPr>
          <a:xfrm>
            <a:off x="5260975" y="2852738"/>
            <a:ext cx="301625" cy="92075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Улыбающееся лицо 44"/>
          <p:cNvSpPr/>
          <p:nvPr/>
        </p:nvSpPr>
        <p:spPr>
          <a:xfrm>
            <a:off x="5562600" y="2784475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Двойная стрелка вверх/вниз 46"/>
          <p:cNvSpPr/>
          <p:nvPr/>
        </p:nvSpPr>
        <p:spPr>
          <a:xfrm>
            <a:off x="5083175" y="2513013"/>
            <a:ext cx="120650" cy="271462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Двойная стрелка вверх/вниз 47"/>
          <p:cNvSpPr/>
          <p:nvPr/>
        </p:nvSpPr>
        <p:spPr>
          <a:xfrm>
            <a:off x="5616575" y="2527300"/>
            <a:ext cx="120650" cy="271463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Улыбающееся лицо 48"/>
          <p:cNvSpPr/>
          <p:nvPr/>
        </p:nvSpPr>
        <p:spPr>
          <a:xfrm>
            <a:off x="5573713" y="46482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Двойная стрелка вверх/вниз 49"/>
          <p:cNvSpPr/>
          <p:nvPr/>
        </p:nvSpPr>
        <p:spPr>
          <a:xfrm>
            <a:off x="5083175" y="4376738"/>
            <a:ext cx="120650" cy="271462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Двойная стрелка вверх/вниз 50"/>
          <p:cNvSpPr/>
          <p:nvPr/>
        </p:nvSpPr>
        <p:spPr>
          <a:xfrm>
            <a:off x="5638800" y="4379913"/>
            <a:ext cx="122238" cy="271462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Двойная стрелка влево/вправо 51"/>
          <p:cNvSpPr/>
          <p:nvPr/>
        </p:nvSpPr>
        <p:spPr>
          <a:xfrm>
            <a:off x="5260975" y="4765675"/>
            <a:ext cx="301625" cy="92075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" name="Улыбающееся лицо 52"/>
          <p:cNvSpPr/>
          <p:nvPr/>
        </p:nvSpPr>
        <p:spPr>
          <a:xfrm>
            <a:off x="6629400" y="41148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Улыбающееся лицо 53"/>
          <p:cNvSpPr/>
          <p:nvPr/>
        </p:nvSpPr>
        <p:spPr>
          <a:xfrm>
            <a:off x="6248400" y="36576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Улыбающееся лицо 54"/>
          <p:cNvSpPr/>
          <p:nvPr/>
        </p:nvSpPr>
        <p:spPr>
          <a:xfrm>
            <a:off x="6248400" y="3090863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Улыбающееся лицо 55"/>
          <p:cNvSpPr/>
          <p:nvPr/>
        </p:nvSpPr>
        <p:spPr>
          <a:xfrm>
            <a:off x="6477000" y="2733675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Улыбающееся лицо 56"/>
          <p:cNvSpPr/>
          <p:nvPr/>
        </p:nvSpPr>
        <p:spPr>
          <a:xfrm>
            <a:off x="7010400" y="33528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Улыбающееся лицо 58"/>
          <p:cNvSpPr/>
          <p:nvPr/>
        </p:nvSpPr>
        <p:spPr>
          <a:xfrm>
            <a:off x="609600" y="3417888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219200" y="3314700"/>
            <a:ext cx="30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6667500" y="2922369"/>
            <a:ext cx="419100" cy="47250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55" idx="5"/>
            <a:endCxn id="57" idx="2"/>
          </p:cNvCxnSpPr>
          <p:nvPr/>
        </p:nvCxnSpPr>
        <p:spPr>
          <a:xfrm>
            <a:off x="6443663" y="3286125"/>
            <a:ext cx="566737" cy="1809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6477000" y="35052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6781800" y="3562350"/>
            <a:ext cx="342900" cy="533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7924800" y="3067278"/>
            <a:ext cx="762000" cy="856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 T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543800" y="3741718"/>
            <a:ext cx="457200" cy="1058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72" name="Улыбающееся лицо 71"/>
          <p:cNvSpPr/>
          <p:nvPr/>
        </p:nvSpPr>
        <p:spPr>
          <a:xfrm>
            <a:off x="7467600" y="3190875"/>
            <a:ext cx="609600" cy="6191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3900" y="838200"/>
            <a:ext cx="2781300" cy="12779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Требования к тексту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«шедевр человеческой мысли»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сложный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интересный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ограниченного объема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3486150" y="1389063"/>
            <a:ext cx="609600" cy="1133475"/>
          </a:xfrm>
          <a:prstGeom prst="curved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09550" y="4705350"/>
            <a:ext cx="2305050" cy="169545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Требования к участнику: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сам выбирает текст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хочет его освоить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нацелен на подготовку доклада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sp>
        <p:nvSpPr>
          <p:cNvPr id="15" name="Выгнутая вниз стрелка 14"/>
          <p:cNvSpPr/>
          <p:nvPr/>
        </p:nvSpPr>
        <p:spPr>
          <a:xfrm rot="4983536" flipH="1">
            <a:off x="-346868" y="3994943"/>
            <a:ext cx="1473200" cy="442913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3251200" y="5530850"/>
            <a:ext cx="3606800" cy="117475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Требования к взаимодействию: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сменность партнеров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сменность ролей в паре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диалогичность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 к организаторам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понимать сущность технологии БП, место и цели ее применения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иметь опыт работы в парах сменного состава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уметь вести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неавторитарную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содержательную коммуникацию, быть партнером в диалоге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уметь отобрать тексты – «шедевры человеческой мысли», соответствующие ситуации, в которой организуется БП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уметь презентовать тексты потенциальным читателям содержательно и эмоционально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обладать рефлексивной компетенцией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прожить БП участником не менее 2 раз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96D1-4E18-4F32-85FC-EA016888B54A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8862" t="37692" r="28968" b="114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Из рефлексивных листов участников ОС</a:t>
            </a:r>
            <a:endParaRPr lang="ru-RU" sz="36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4.Чем отличается 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«Большой процесс» </a:t>
            </a:r>
            <a:r>
              <a:rPr lang="ru-RU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традиционного обучения?</a:t>
            </a:r>
            <a:endParaRPr lang="ru-RU" sz="2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Опытом работы в парах и текстах.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интересен.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коммуникации.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Свобода выбора, ответственность за свое образование.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Отношением ученика и учителя.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в свободном режиме, навык социального интеллекта, опыт работы со зрителями.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Непринужденная обстановка.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усталости, потому что сбалансированы виды задания.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 тратится больше, больше усталости.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системы оценки в привычном смысле – 1,2,3,45.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Большое </a:t>
            </a:r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 </a:t>
            </a:r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развитие рефлексии.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учитывает режим каждого ученика.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Выигрывают те, кто участвовал в деятельности.</a:t>
            </a:r>
          </a:p>
          <a:p>
            <a:pPr lvl="0"/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не </a:t>
            </a:r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поделены </a:t>
            </a:r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классы, время не разделено на уроки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197167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114000"/>
              </a:lnSpc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Образовательное путешествие – технология открытого образования</a:t>
            </a:r>
          </a:p>
          <a:p>
            <a:pPr algn="ctr" eaLnBrk="1" hangingPunct="1">
              <a:lnSpc>
                <a:spcPct val="114000"/>
              </a:lnSpc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Автор: Н. Рыбалкина</a:t>
            </a:r>
          </a:p>
        </p:txBody>
      </p:sp>
      <p:pic>
        <p:nvPicPr>
          <p:cNvPr id="18435" name="Picture 3" descr="C:\Documents and Settings\admini\Рабочий стол\globe-maps-and-compass-9098-1366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150" y="3643314"/>
            <a:ext cx="4761304" cy="2677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500063"/>
            <a:ext cx="8229600" cy="6540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История образовательного путешествия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85938"/>
            <a:ext cx="8229600" cy="27146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античность: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путешествия ученых греков и римской аристократии</a:t>
            </a:r>
          </a:p>
          <a:p>
            <a:pPr eaLnBrk="1" hangingPunct="1">
              <a:buFontTx/>
              <a:buNone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средневековье: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странствия школяров от одного европейского университета к другому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76375" y="328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pic>
        <p:nvPicPr>
          <p:cNvPr id="3077" name="Picture 5" descr="E:\КЛЯЧИНА (M)\вводный тьюториал\картинки про вопрос\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4714875"/>
            <a:ext cx="1897062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7858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Bookman Old Style" pitchFamily="18" charset="0"/>
              </a:rPr>
              <a:t>Россия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2"/>
            <a:ext cx="8229600" cy="5195887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петровские времена: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путешествия «государевых слуг» за рубеж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времена Екатерины II: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сыскание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наук» за границей отпрысками аристократии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годы директорства И.И. Бецкого в Санкт-Петербургском кадетском корпусе: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путешествие за границу за казенный счет на три года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конца XVIII века: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опыт включения в программы частных пансионов непродолжительных путешествий по Европе 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вторая половина 19 века, Петербургская школа Карла Мая: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педагоги школы были уверены, что совместные путешествия, прогулки способствуют установлению демократического стиля жизни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4" name="Picture 5" descr="E:\КЛЯЧИНА (M)\вводный тьюториал\картинки про вопрос\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7" y="0"/>
            <a:ext cx="1897063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Современный опыт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143125"/>
            <a:ext cx="8229600" cy="19716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1995 - 1996 годах: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Гуманитарная Школа Свободного университета «Эврика» - попытка объединить 2 давних традиции: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тьюторство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образовательное путешествие. </a:t>
            </a:r>
          </a:p>
        </p:txBody>
      </p:sp>
      <p:pic>
        <p:nvPicPr>
          <p:cNvPr id="4" name="Picture 5" descr="E:\КЛЯЧИНА (M)\вводный тьюториал\картинки про вопрос\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4714875"/>
            <a:ext cx="1897062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Концепция технологии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образовательного туризма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143125"/>
            <a:ext cx="8229600" cy="31861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основывается на ценностях открытого образования: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образовательной мобильности,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культурной грамотности,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индивидуальной истории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Образовательная мобильность -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учиться в разных культурных средах, по книге самой истории, освоение культуры самообразования. </a:t>
            </a:r>
          </a:p>
          <a:p>
            <a:pPr eaLnBrk="1" hangingPunct="1">
              <a:buFontTx/>
              <a:buNone/>
            </a:pP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мобильность - основа будущей профессиональной и социальной мобильности.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Какие  изменения влечет за собой индивидуализация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Ценностные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Организационные условия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средства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Культурная грамотность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0063" y="1600200"/>
            <a:ext cx="8229600" cy="4329113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«Культура - это возможность действовать в условиях неполного знания». </a:t>
            </a:r>
          </a:p>
          <a:p>
            <a:pPr algn="r">
              <a:buFontTx/>
              <a:buNone/>
            </a:pP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Мамардашвили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М.К. </a:t>
            </a:r>
          </a:p>
          <a:p>
            <a:pPr>
              <a:buFontTx/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культурная грамотность продолжает оставаться первичной для образования, но книжного знания истории культуры становится недостаточно, необходима личная встреча с ней</a:t>
            </a:r>
          </a:p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КЛЯЧИНА (M)\вводный тьюториал\картинки про вопрос\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285750"/>
            <a:ext cx="15748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Вопрос – ответ –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образовательная история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71688"/>
            <a:ext cx="8229600" cy="4525962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больше ответа. </a:t>
            </a:r>
          </a:p>
          <a:p>
            <a:pPr eaLnBrk="1" hangingPunct="1">
              <a:lnSpc>
                <a:spcPct val="114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- это то, что рождается на пересечении индивидуальной жизни и истории рода человеческого, резонанс, через который возможна встреча личности с культурой.</a:t>
            </a:r>
          </a:p>
          <a:p>
            <a:pPr eaLnBrk="1" hangingPunct="1">
              <a:lnSpc>
                <a:spcPct val="114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Ценность индивидуальной образовательной истории в том, что на каждый вопрос можно найти ответ именно в тот момент твоей жизни, когда он для тебя актуален.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Вопрос-ответ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2500312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путешествия совершаются  в пространстве и во времени</a:t>
            </a:r>
          </a:p>
          <a:p>
            <a:pPr eaLnBrk="1" hangingPunct="1">
              <a:buFontTx/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экспедиции - это шанс найти ответ на Вопрос - индивидуально значимый для школяра, Ответ - необходимый сегодня.</a:t>
            </a:r>
          </a:p>
        </p:txBody>
      </p:sp>
      <p:pic>
        <p:nvPicPr>
          <p:cNvPr id="10244" name="Picture 4" descr="E:\КЛЯЧИНА (M)\вводный тьюториал\картинки про вопрос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4643438"/>
            <a:ext cx="14287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Теоретические основания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43000"/>
            <a:ext cx="8229600" cy="50720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Выготский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о знаковой природе культуры и ее роли в овладении первой природы человека;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С.Гессен -  о трех ступенях образования и образовательном путешествии как самопознании в чужеродной среде, в духовном странствии к истинной родине; 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Дьюи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о присущих ребенку формах познавательной активности: исследовательской, коммуникативной, деятельной, о роли проектного подхода в обучении. </a:t>
            </a:r>
          </a:p>
          <a:p>
            <a:pPr eaLnBrk="1" hangingPunct="1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технологии - авторская интерпретации английский университетской традиции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тьюторской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поддержки процесса самообразования.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координат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Координатами, едиными для всех карт - выступают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практик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 все времена составлявших основу человеческой жизнедеятельности:</a:t>
            </a:r>
          </a:p>
          <a:p>
            <a:pPr eaLnBrk="1" hangingPunct="1"/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мирообустройства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общежития и </a:t>
            </a:r>
          </a:p>
          <a:p>
            <a:pPr eaLnBrk="1" hangingPunct="1"/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самостроительства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dirty="0" smtClean="0"/>
              <a:t> </a:t>
            </a:r>
          </a:p>
        </p:txBody>
      </p:sp>
      <p:pic>
        <p:nvPicPr>
          <p:cNvPr id="12292" name="Picture 4" descr="E:\КЛЯЧИНА (M)\вводный тьюториал\картинки про вопрос\65837077_3633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643313"/>
            <a:ext cx="3397250" cy="254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5" descr="E:\КЛЯЧИНА (M)\вводный тьюториал\картинки про вопрос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38" y="214313"/>
            <a:ext cx="7762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5022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69850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Основные человеческие практики</a:t>
                      </a:r>
                      <a:endParaRPr lang="ru-RU" sz="16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Тематические фокусы</a:t>
                      </a:r>
                      <a:endParaRPr lang="ru-RU" sz="16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Модули освоения культурного содержания</a:t>
                      </a:r>
                      <a:endParaRPr lang="ru-RU" sz="16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80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мирообустройство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мир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(представления об устройстве и обустройстве мира)</a:t>
                      </a:r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наука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(знаковое исследование)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80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взаимоотношения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общество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(законы общежития, взаимодействия и коммуникации)</a:t>
                      </a:r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коммуникация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(исследование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словом)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80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построение себя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человек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(события индивидуальной жизни, биографии)</a:t>
                      </a:r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игра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(ролевое исследование или исследование действием)</a:t>
                      </a:r>
                      <a:endParaRPr lang="ru-RU" sz="1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37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Основания типологии вопросов</a:t>
            </a:r>
            <a:endParaRPr lang="ru-RU" sz="3600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Знание человечества становится твоим,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если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ты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4000" dirty="0" smtClean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28813"/>
            <a:ext cx="8229600" cy="3400425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ставишь ВОПРОС - и это путь к личному знанию;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ищешь способ ответа и ОТВЕТ - путь к образовательной мобильности и 	    культурной грамотности;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можешь представить найденное ЗНАНИЕ как приращение твоего ОБРАЗА  - увидеть себя нового в других, как в зеркале. </a:t>
            </a:r>
          </a:p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картография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аналитической и проектной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Т. Митрошина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картография - это 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аналитической и проектной работы, направленная на создание внешней плоскостной формы ( модели) реальной  действительности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MAP7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Организационные условия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8194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собым образом устроенная образовательная среда и образовательное пространство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нужны образовательные карты 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ru-RU" sz="2800" b="1" dirty="0">
                <a:solidFill>
                  <a:srgbClr val="002060"/>
                </a:solidFill>
              </a:rPr>
              <a:t>1.Образовательные карты в </a:t>
            </a:r>
            <a:r>
              <a:rPr lang="ru-RU" sz="2800" b="1" dirty="0" err="1" smtClean="0">
                <a:solidFill>
                  <a:srgbClr val="002060"/>
                </a:solidFill>
              </a:rPr>
              <a:t>тьюторской</a:t>
            </a:r>
            <a:endParaRPr lang="ru-RU" sz="2800" b="1" dirty="0">
              <a:solidFill>
                <a:srgbClr val="002060"/>
              </a:solidFill>
            </a:endParaRPr>
          </a:p>
          <a:p>
            <a:pPr marL="609600" indent="-60960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деятельности </a:t>
            </a:r>
            <a:r>
              <a:rPr lang="ru-RU" sz="2800" b="1" dirty="0">
                <a:solidFill>
                  <a:srgbClr val="002060"/>
                </a:solidFill>
              </a:rPr>
              <a:t>нужны для</a:t>
            </a:r>
            <a:endParaRPr lang="ru-RU" sz="2800" dirty="0">
              <a:solidFill>
                <a:srgbClr val="002060"/>
              </a:solidFill>
            </a:endParaRPr>
          </a:p>
          <a:p>
            <a:pPr marL="609600" indent="-609600"/>
            <a:r>
              <a:rPr lang="ru-RU" sz="2800" i="1" dirty="0">
                <a:solidFill>
                  <a:srgbClr val="002060"/>
                </a:solidFill>
              </a:rPr>
              <a:t>диагностики личностного потенциала ребенка. </a:t>
            </a:r>
          </a:p>
          <a:p>
            <a:pPr marL="609600" indent="-609600"/>
            <a:r>
              <a:rPr lang="ru-RU" sz="2800" i="1" dirty="0">
                <a:solidFill>
                  <a:srgbClr val="002060"/>
                </a:solidFill>
              </a:rPr>
              <a:t>анализа его достижений</a:t>
            </a:r>
          </a:p>
          <a:p>
            <a:pPr marL="609600" indent="-609600"/>
            <a:r>
              <a:rPr lang="ru-RU" sz="2800" i="1" dirty="0">
                <a:solidFill>
                  <a:srgbClr val="002060"/>
                </a:solidFill>
              </a:rPr>
              <a:t>уточнения целей</a:t>
            </a:r>
          </a:p>
          <a:p>
            <a:pPr marL="609600" indent="-609600"/>
            <a:r>
              <a:rPr lang="ru-RU" sz="2800" i="1" dirty="0">
                <a:solidFill>
                  <a:srgbClr val="002060"/>
                </a:solidFill>
              </a:rPr>
              <a:t>сравнительного анализа его образовательных карт</a:t>
            </a:r>
          </a:p>
          <a:p>
            <a:pPr marL="609600" indent="-609600"/>
            <a:r>
              <a:rPr lang="ru-RU" sz="2800" i="1" dirty="0">
                <a:solidFill>
                  <a:srgbClr val="002060"/>
                </a:solidFill>
              </a:rPr>
              <a:t>выбора образовательных приоритетов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нужны образовательные карты 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Нужны  как форма  организации коммуникации любого коллектива( класса, школы , учебной группы и т.д.) с целью знакомства, выявления проблем, лидеров и т.д.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аналитической игры, где выделялись следующие роли: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«Главного картографа» ( организатора игры) на этапе ввода в игру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«картографа - консультанта» на этапе рисования карты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картографа -участника»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роли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правило построения образовательной карты.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карта должна отражать Ваш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pPr marL="609600" indent="-609600" algn="just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географическая карта- это модель реальной действительности , </a:t>
            </a:r>
          </a:p>
          <a:p>
            <a:pPr marL="609600" indent="-609600" algn="just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карта -это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субъективная модель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реальной действительности.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правило построения образовательной карты.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карта должна иметь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условную масштабность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есть большее -меньшее проявление ( значение, влияние ) объектов , вынесенных на карту.  Условность подразумевается субъективностью составляющего карту. Все эти факторы подразумевают выработку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собственной единицы масштабирования.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Третье правило построения образовательной карты.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карта должна иметь собственную систему условных обозначений, это требование обозначим как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знаковость.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Четвертое правило построения образовательной карты.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карта должна быть правильно оформлена, то есть иметь:</a:t>
            </a:r>
          </a:p>
          <a:p>
            <a:pPr marL="609600" indent="-609600" algn="just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карты -вверху,</a:t>
            </a:r>
          </a:p>
          <a:p>
            <a:pPr marL="609600" indent="-609600" algn="just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условные обозначения в специальной рамке -внизу или по правому краю листа . Постарайтесь не выносить их на другой лист! </a:t>
            </a:r>
          </a:p>
          <a:p>
            <a:pPr marL="609600" indent="-609600" algn="just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собственную цветовую гамму.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Пятое правило построения образовательной карты.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должна отвечать правилу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картографической генерализации,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чтобы карта не превращалась в случайный набор явлений , фактов, объектов или показателей, то есть должен существовать  отбор и обобщение содержания, изображение только главных, имеющих существенное значение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явлений , фактов, объектов или показателей.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Карты Уд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AP6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575" y="0"/>
            <a:ext cx="476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MAP5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0"/>
            <a:ext cx="490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Образовательная среда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sz="half" idx="1"/>
          </p:nvPr>
        </p:nvSpPr>
        <p:spPr>
          <a:xfrm>
            <a:off x="762000" y="990600"/>
            <a:ext cx="8123237" cy="4800601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800" b="1" dirty="0" smtClean="0">
              <a:latin typeface="Bookman Old Style" panose="02050604050505020204" pitchFamily="18" charset="0"/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социокультурная</a:t>
            </a:r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, в т.ч. педагогическая,  среда, включающая материальные и нематериальные объекты, которые используются или могут быть использованы в образовательной деятельности, в </a:t>
            </a:r>
            <a:r>
              <a:rPr lang="ru-RU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т.ч</a:t>
            </a:r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. деятельности по формированию и реализации ИОП</a:t>
            </a:r>
            <a:endParaRPr lang="ru-RU" sz="3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4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case-study</a:t>
            </a:r>
            <a:endParaRPr lang="ru-RU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Анализ конкретных учебных ситуаций (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предназначен для совершенствования навыков и получения опыта в следующих областях:</a:t>
            </a:r>
            <a:r>
              <a:rPr lang="ru-RU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выявление, отбор и решение проблем;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информацией — осмысление значения деталей, описанных в ситуации;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и синтез информации и аргументов;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предположениями и заключениями;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альтернатив;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решений;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слушание и понимание других людей — навыки групповой работы.</a:t>
            </a:r>
          </a:p>
          <a:p>
            <a:pPr eaLnBrk="1" hangingPunct="1">
              <a:lnSpc>
                <a:spcPct val="90000"/>
              </a:lnSpc>
            </a:pPr>
            <a:endParaRPr lang="ru-RU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решению кейсов: 5 этапов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этап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знакомство с ситуацией, ее особенностями.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этап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выделение основной проблемы, выделение факторов и персоналий, которые могут реально воздействовать на исход ситуации.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этап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предложение концепций или тем для «мозгового штурма».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этап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анализ последствий принятия того или иного решения.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Пятый этап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решение кейса – предложение одного или нескольких вариантов (последовательности действий), указание на возможное возникновение проблем, механизмы их предотвращения и решения.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Задачи, решаемые в процессе реализации метода</a:t>
            </a:r>
            <a:r>
              <a:rPr lang="ru-RU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Задачи, решаемые в процессе реализации метода </a:t>
            </a:r>
            <a:r>
              <a:rPr lang="ru-RU" sz="1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case-study</a:t>
            </a: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1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Осуществление проблемного структурирования, предполагающего выделение комплекса проблем ситуации, их типологии, характеристик, последствий, путей разрешения (проблемный анализ).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Определение характеристик, структуры ситуации, ее функций, взаимодействия с окружающей и внутренней средой (системный анализ).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Установление причин, которые привели к возникновению данной ситуации, и следствий ее развертывания (причинно-следственный анализ).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Диагностика содержания деятельности в ситуации, ее моделирование и оптимизация (</a:t>
            </a:r>
            <a:r>
              <a:rPr lang="ru-RU" sz="1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праксеологический</a:t>
            </a: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анализ).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Построение системы оценок ситуации, ее составляющих, условий, последствий, действующих лиц (</a:t>
            </a:r>
            <a:r>
              <a:rPr lang="ru-RU" sz="1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аксиологический</a:t>
            </a: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анализ).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Подготовка предсказаний относительно вероятного, потенциального и желательного будущего (прогностический анализ).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Выработка рекомендаций относительно поведения действующих лиц ситуации (рекомендательный анализ).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Разработка программ деятельности в данной ситуации (программно-целевой анализ).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6482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Mind maps,</a:t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или Интеллект - карты</a:t>
            </a:r>
          </a:p>
        </p:txBody>
      </p:sp>
      <p:pic>
        <p:nvPicPr>
          <p:cNvPr id="2051" name="Picture 4" descr="http://kolesnik.ru/files/2007/06/mindmapping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6100" y="1068388"/>
            <a:ext cx="29591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941638"/>
            <a:ext cx="48006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Тони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Бьюзен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англ. </a:t>
            </a:r>
            <a:r>
              <a:rPr lang="ru-RU" sz="1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Tony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Buzan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род. 2 июня 1942, Лондон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психолог, автор методики запоминания, творчества и организации мышления — «карты ума (памяти)» 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Автор и соавтор более 100 книг. </a:t>
            </a:r>
          </a:p>
        </p:txBody>
      </p:sp>
      <p:pic>
        <p:nvPicPr>
          <p:cNvPr id="3075" name="Picture 4" descr="iq6389abe6af97a6afdc619c44145da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405606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такое Интеллект – карты?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 - карты — это инструмент, позволяющий: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 структурировать и обрабатывать информацию;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мыслить, используя весь свой творческий и интеллектуальный потенциал. </a:t>
            </a:r>
          </a:p>
          <a:p>
            <a:pPr eaLnBrk="1" hangingPunct="1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Области применения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Интеллект-карт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ясных и понятных конспектов лекций;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отдача от прочтения книг/учебников;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написание рефератов, курсовых проектов, дипломов.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Запоминание</a:t>
            </a:r>
            <a:endParaRPr lang="ru-RU" sz="18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экзаменам;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запоминание списков: что сделать/кому позвонить/…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Презентации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за меньшее время даете больше информации,  при этом вас лучше понимают и запоминают;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деловых встреч и переговоров.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временем: план на день, неделю, месяц, год…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сложных проектов: нового бизнеса,…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Мозговой штурм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генерация новых идей, творчество;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коллективное решение сложных задач.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решений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четкое видение всех «за» и «против»;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взвешенное и продуманное решение.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ideas for 20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685800" y="228600"/>
            <a:ext cx="7924800" cy="637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Рефлексивный дневник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arhivurokov.ru/multiurok/html/2017/01/27/s_588b8aed260f7/540763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352800"/>
            <a:ext cx="4184650" cy="313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Рефлексивный алгоритм </a:t>
            </a:r>
            <a:b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каждый день</a:t>
            </a:r>
          </a:p>
        </p:txBody>
      </p:sp>
      <p:graphicFrame>
        <p:nvGraphicFramePr>
          <p:cNvPr id="6175" name="Group 31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610600" cy="5683631"/>
        </p:xfrm>
        <a:graphic>
          <a:graphicData uri="http://schemas.openxmlformats.org/drawingml/2006/table">
            <a:tbl>
              <a:tblPr/>
              <a:tblGrid>
                <a:gridCol w="2514600"/>
                <a:gridCol w="2590800"/>
                <a:gridCol w="3505200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 входе в день: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течение дня: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 выходе из дня: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моего дня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(через процессуальное существительное)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задачи моего дня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(через глаголы)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увидел,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услышал,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задал вопросы,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понял,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попробовал,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установил контакты,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почитал,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нашел,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другое…..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Мой чемодан: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уже точно возьму с собой для работы (какой: для себя как руководителя,  для коллег на освоение, для себя как предметника, для проведения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чвеб-конференции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 т.д.)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</a:rPr>
                        <a:t>Мясорубка: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что помещаю в доработку (пока не освоил не понял, хочется поспорить, разобраться глубже, не могу передать другим и т.д.)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Корзина: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выбрасываю (точно не мое, не сейчас, не вижу в своей деятельности, не совпадает с моими ценностями, нет ресурсов и т.д.)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457200"/>
            <a:ext cx="8954541" cy="10317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Индивидуализация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образовательной среде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4196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Обеспечивает время, место и средства для: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самоопределения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выбора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 своего варианта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пробы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 и реализации своего варианта.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самоанализа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 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самооценки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 своего достижения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5304"/>
            <a:ext cx="17986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89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Выходная карта</a:t>
            </a:r>
          </a:p>
        </p:txBody>
      </p:sp>
      <p:graphicFrame>
        <p:nvGraphicFramePr>
          <p:cNvPr id="5150" name="Group 3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82414"/>
        </p:xfrm>
        <a:graphic>
          <a:graphicData uri="http://schemas.openxmlformats.org/drawingml/2006/table">
            <a:tbl>
              <a:tblPr/>
              <a:tblGrid>
                <a:gridCol w="2362200"/>
                <a:gridCol w="2286000"/>
                <a:gridCol w="358140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Самая важная мысль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Самая спорная мысль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Идея, которую хотелось бы попробовать на практике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24.03.2014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25.03.2014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встречи 26 октября в МАОУ СОШ № 7!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old.tusur.ru/export/sites/ru.tusur.new/ru/centers/ckr/news-ckr/news/2009/10-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6670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logo_cik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8775" cy="153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2650" y="0"/>
            <a:ext cx="191135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tpk2.ru/sites/default/files/pd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419600"/>
            <a:ext cx="2581275" cy="193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Основные характеристики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образовательной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среды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Избыточность</a:t>
            </a:r>
          </a:p>
          <a:p>
            <a:pPr>
              <a:buNone/>
            </a:pPr>
            <a:endParaRPr lang="ru-RU" sz="36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endParaRPr lang="ru-RU" sz="36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Вариативность</a:t>
            </a:r>
          </a:p>
          <a:p>
            <a:pPr>
              <a:buNone/>
            </a:pPr>
            <a:endParaRPr lang="ru-RU" sz="3600" dirty="0" smtClean="0">
              <a:latin typeface="Bookman Old Style" panose="02050604050505020204" pitchFamily="18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Открытость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5" name="Рисунок 4" descr="http://z500.com.ua/cms/chose%20str.jpg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438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chool.coach66.ru/wp-content/uploads/2015/03/1156fd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295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5304"/>
            <a:ext cx="17986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Избыточность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образовательной среды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Избыточная образовательная среда дает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каждому учащемуся возможность: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накопить для развития личного знания опыт деятельности;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выстроить личную образовательную траекторию;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организовать интенсивное и разнообразное взаимодействие учащихся с миром культуры;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накапливать их личный опыт и структурировать его в дальнейшем.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  <a:p>
            <a:pPr algn="just"/>
            <a:endParaRPr lang="ru-RU" sz="2400" dirty="0" smtClean="0">
              <a:latin typeface="Bookman Old Style" panose="02050604050505020204" pitchFamily="18" charset="0"/>
            </a:endParaRPr>
          </a:p>
          <a:p>
            <a:pPr algn="just"/>
            <a:endParaRPr lang="ru-RU" sz="2400" dirty="0" smtClean="0">
              <a:latin typeface="Bookman Old Style" panose="02050604050505020204" pitchFamily="18" charset="0"/>
            </a:endParaRPr>
          </a:p>
          <a:p>
            <a:pPr algn="just">
              <a:buNone/>
            </a:pP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5304"/>
            <a:ext cx="17986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z500.com.ua/cms/chose%20str.jp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15" y="3505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Вариативность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образовательной среды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редполагает формирование у учащихся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способностей к систематическому выбору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вариантов и адекватному принятию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решений  в ситуациях выбора.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itchFamily="34" charset="0"/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326" y="6145176"/>
            <a:ext cx="17986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2353</Words>
  <Application>Microsoft Office PowerPoint</Application>
  <PresentationFormat>Экран (4:3)</PresentationFormat>
  <Paragraphs>387</Paragraphs>
  <Slides>61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Office Theme</vt:lpstr>
      <vt:lpstr>Характеристика образовательной среды, способствующей индивидуализации образования. Техники, технологии, методики - инструментарий тьютора</vt:lpstr>
      <vt:lpstr>Информационная основа презентации</vt:lpstr>
      <vt:lpstr>Какие  изменения влечет за собой индивидуализация</vt:lpstr>
      <vt:lpstr>Организационные условия</vt:lpstr>
      <vt:lpstr>Образовательная среда</vt:lpstr>
      <vt:lpstr>Индивидуализация  в образовательной среде</vt:lpstr>
      <vt:lpstr>Основные характеристики  образовательной среды</vt:lpstr>
      <vt:lpstr>Избыточность  образовательной среды</vt:lpstr>
      <vt:lpstr>Вариативность  образовательной среды</vt:lpstr>
      <vt:lpstr>Открытость  образовательной среды</vt:lpstr>
      <vt:lpstr>Педагогические средства</vt:lpstr>
      <vt:lpstr>Из опыта создания образовательной среды, способствующей индивидуализации образования </vt:lpstr>
      <vt:lpstr>Опыт создания индивидуализированной  образовательной среды</vt:lpstr>
      <vt:lpstr>Образовательные сессии</vt:lpstr>
      <vt:lpstr> Большой процесс:  от информации – к смыслам</vt:lpstr>
      <vt:lpstr>Слайд 16</vt:lpstr>
      <vt:lpstr>Слайд 17</vt:lpstr>
      <vt:lpstr>Слайд 18</vt:lpstr>
      <vt:lpstr>Как устроен  Большой процесс?</vt:lpstr>
      <vt:lpstr>Организационная схема Большого процесса</vt:lpstr>
      <vt:lpstr>Требования к организаторам</vt:lpstr>
      <vt:lpstr>Слайд 22</vt:lpstr>
      <vt:lpstr>Из рефлексивных листов участников ОС</vt:lpstr>
      <vt:lpstr>Слайд 24</vt:lpstr>
      <vt:lpstr>История образовательного путешествия</vt:lpstr>
      <vt:lpstr>Россия</vt:lpstr>
      <vt:lpstr>Современный опыт</vt:lpstr>
      <vt:lpstr>Концепция технологии  образовательного туризма</vt:lpstr>
      <vt:lpstr>Образовательная мобильность - </vt:lpstr>
      <vt:lpstr>Культурная грамотность</vt:lpstr>
      <vt:lpstr>Вопрос – ответ – образовательная история</vt:lpstr>
      <vt:lpstr>Вопрос-ответ</vt:lpstr>
      <vt:lpstr>Теоретические основания</vt:lpstr>
      <vt:lpstr>Система координат</vt:lpstr>
      <vt:lpstr>Основания типологии вопросов</vt:lpstr>
      <vt:lpstr> Знание человечества становится твоим,  если ты  </vt:lpstr>
      <vt:lpstr>Образовательная картография</vt:lpstr>
      <vt:lpstr>Слайд 38</vt:lpstr>
      <vt:lpstr>Слайд 39</vt:lpstr>
      <vt:lpstr>Для чего нужны образовательные карты ?</vt:lpstr>
      <vt:lpstr>Для чего нужны образовательные карты ?</vt:lpstr>
      <vt:lpstr>Первое правило построения образовательной карты.</vt:lpstr>
      <vt:lpstr>Второе правило построения образовательной карты.</vt:lpstr>
      <vt:lpstr>Третье правило построения образовательной карты.</vt:lpstr>
      <vt:lpstr>Четвертое правило построения образовательной карты.</vt:lpstr>
      <vt:lpstr>Пятое правило построения образовательной карты.</vt:lpstr>
      <vt:lpstr>Слайд 47</vt:lpstr>
      <vt:lpstr>Слайд 48</vt:lpstr>
      <vt:lpstr>Слайд 49</vt:lpstr>
      <vt:lpstr>Метод case-study</vt:lpstr>
      <vt:lpstr>Рекомендации  по решению кейсов: 5 этапов</vt:lpstr>
      <vt:lpstr>Задачи, решаемые в процессе реализации метода </vt:lpstr>
      <vt:lpstr>Mind maps, или Интеллект - карты</vt:lpstr>
      <vt:lpstr>Слайд 54</vt:lpstr>
      <vt:lpstr>Что такое Интеллект – карты?</vt:lpstr>
      <vt:lpstr>Области применения Интеллект-карт</vt:lpstr>
      <vt:lpstr>Слайд 57</vt:lpstr>
      <vt:lpstr>Рефлексивный дневник</vt:lpstr>
      <vt:lpstr>Рефлексивный алгоритм  на каждый день</vt:lpstr>
      <vt:lpstr>Выходная карта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образовательной среды, способствующей индивидуализации образования. Техники, технологии, методики - инструментарий тьютора</dc:title>
  <dc:creator>Дом</dc:creator>
  <cp:lastModifiedBy>Дом</cp:lastModifiedBy>
  <cp:revision>16</cp:revision>
  <dcterms:created xsi:type="dcterms:W3CDTF">2006-08-16T00:00:00Z</dcterms:created>
  <dcterms:modified xsi:type="dcterms:W3CDTF">2017-10-12T03:21:56Z</dcterms:modified>
</cp:coreProperties>
</file>