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67204" autoAdjust="0"/>
  </p:normalViewPr>
  <p:slideViewPr>
    <p:cSldViewPr>
      <p:cViewPr varScale="1">
        <p:scale>
          <a:sx n="48" d="100"/>
          <a:sy n="48" d="100"/>
        </p:scale>
        <p:origin x="-20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318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69D229-3FD1-4BC6-B6DF-47E5CAE6C408}" type="doc">
      <dgm:prSet loTypeId="urn:microsoft.com/office/officeart/2005/8/layout/pyramid2" loCatId="list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0E5CF43A-2176-4CD2-87BC-60BD01A59D19}">
      <dgm:prSet phldrT="[Текст]" custT="1"/>
      <dgm:spPr/>
      <dgm:t>
        <a:bodyPr/>
        <a:lstStyle/>
        <a:p>
          <a:r>
            <a:rPr lang="ru-RU" sz="1800" dirty="0" smtClean="0"/>
            <a:t>Разработать модель организации «сетевого образовательного квартала» с привлечением ресурсов МАОУ «Гимназия №1», МАОУ «СОШ №17», градообразующих предприятий, предприятий малого и среднего бизнеса, учреждений культуры, здравоохранения и др.</a:t>
          </a:r>
          <a:endParaRPr lang="ru-RU" sz="1800" b="1" dirty="0"/>
        </a:p>
      </dgm:t>
    </dgm:pt>
    <dgm:pt modelId="{ECBB33C8-D265-4A3D-B94E-60F81A0AEDF5}" type="parTrans" cxnId="{FB84C5DA-81BE-4B6B-9D7F-5B0DE7D78E85}">
      <dgm:prSet/>
      <dgm:spPr/>
      <dgm:t>
        <a:bodyPr/>
        <a:lstStyle/>
        <a:p>
          <a:endParaRPr lang="ru-RU"/>
        </a:p>
      </dgm:t>
    </dgm:pt>
    <dgm:pt modelId="{964E8050-8CE8-4966-9693-50756A50715F}" type="sibTrans" cxnId="{FB84C5DA-81BE-4B6B-9D7F-5B0DE7D78E85}">
      <dgm:prSet/>
      <dgm:spPr/>
      <dgm:t>
        <a:bodyPr/>
        <a:lstStyle/>
        <a:p>
          <a:endParaRPr lang="ru-RU"/>
        </a:p>
      </dgm:t>
    </dgm:pt>
    <dgm:pt modelId="{BA6EFCA1-7F68-422C-8A6C-C8C6CB5FE589}">
      <dgm:prSet custT="1"/>
      <dgm:spPr/>
      <dgm:t>
        <a:bodyPr/>
        <a:lstStyle/>
        <a:p>
          <a:r>
            <a:rPr lang="ru-RU" sz="1800" b="1" dirty="0" smtClean="0"/>
            <a:t>Цель: </a:t>
          </a:r>
          <a:r>
            <a:rPr lang="ru-RU" sz="1800" dirty="0" smtClean="0"/>
            <a:t>разработать механизм создания и функционирования «сетевого образовательного квартала» и апробировать его в учебном процессе</a:t>
          </a:r>
          <a:endParaRPr lang="ru-RU" sz="1800" dirty="0"/>
        </a:p>
      </dgm:t>
    </dgm:pt>
    <dgm:pt modelId="{1F5499FF-97B1-4384-9140-F83CC73CCC15}" type="parTrans" cxnId="{9F488FEF-4049-4A89-AC84-886CEA80F9DE}">
      <dgm:prSet/>
      <dgm:spPr/>
      <dgm:t>
        <a:bodyPr/>
        <a:lstStyle/>
        <a:p>
          <a:endParaRPr lang="ru-RU"/>
        </a:p>
      </dgm:t>
    </dgm:pt>
    <dgm:pt modelId="{8BE40F19-995C-4E14-9FD0-76D9E62220BF}" type="sibTrans" cxnId="{9F488FEF-4049-4A89-AC84-886CEA80F9DE}">
      <dgm:prSet/>
      <dgm:spPr/>
      <dgm:t>
        <a:bodyPr/>
        <a:lstStyle/>
        <a:p>
          <a:endParaRPr lang="ru-RU"/>
        </a:p>
      </dgm:t>
    </dgm:pt>
    <dgm:pt modelId="{286C6255-BF06-48A2-A037-BA1C91FDC9FE}">
      <dgm:prSet phldrT="[Текст]" custT="1"/>
      <dgm:spPr/>
      <dgm:t>
        <a:bodyPr/>
        <a:lstStyle/>
        <a:p>
          <a:r>
            <a:rPr lang="ru-RU" sz="1800" dirty="0" smtClean="0"/>
            <a:t>Изучить состояние исследуемой проблемы в психолого-педагогической и научно-методической литературе, практике работы образовательных учреждений и определить пути ее решения</a:t>
          </a:r>
          <a:endParaRPr lang="ru-RU" sz="1800" b="1" dirty="0"/>
        </a:p>
      </dgm:t>
    </dgm:pt>
    <dgm:pt modelId="{8C807224-5071-4AD0-B9BB-83C824083F86}" type="parTrans" cxnId="{80CA3CDB-C618-4D18-BB33-70F50B253D74}">
      <dgm:prSet/>
      <dgm:spPr/>
      <dgm:t>
        <a:bodyPr/>
        <a:lstStyle/>
        <a:p>
          <a:endParaRPr lang="ru-RU"/>
        </a:p>
      </dgm:t>
    </dgm:pt>
    <dgm:pt modelId="{7D25F5FD-FAAF-4ED4-A796-0A5A1A8EFD3E}" type="sibTrans" cxnId="{80CA3CDB-C618-4D18-BB33-70F50B253D74}">
      <dgm:prSet/>
      <dgm:spPr/>
      <dgm:t>
        <a:bodyPr/>
        <a:lstStyle/>
        <a:p>
          <a:endParaRPr lang="ru-RU"/>
        </a:p>
      </dgm:t>
    </dgm:pt>
    <dgm:pt modelId="{F6316E4F-A2D4-423A-96A0-047D4F631E70}">
      <dgm:prSet phldrT="[Текст]" custT="1"/>
      <dgm:spPr/>
      <dgm:t>
        <a:bodyPr/>
        <a:lstStyle/>
        <a:p>
          <a:r>
            <a:rPr lang="ru-RU" sz="2000" dirty="0" smtClean="0"/>
            <a:t>Определить организационно-педагогические условия для создания модели «образовательного квартала», а также формы и методы его функционирования</a:t>
          </a:r>
          <a:endParaRPr lang="ru-RU" sz="2000" b="1" dirty="0"/>
        </a:p>
      </dgm:t>
    </dgm:pt>
    <dgm:pt modelId="{8F8497EB-E60F-4BC6-BD07-2C737E93E7D6}" type="parTrans" cxnId="{51D3D05A-0F91-41E9-9F45-5C1B9A700084}">
      <dgm:prSet/>
      <dgm:spPr/>
      <dgm:t>
        <a:bodyPr/>
        <a:lstStyle/>
        <a:p>
          <a:endParaRPr lang="ru-RU"/>
        </a:p>
      </dgm:t>
    </dgm:pt>
    <dgm:pt modelId="{4E17B2CB-C5EA-4CB4-9572-3BA941F3C807}" type="sibTrans" cxnId="{51D3D05A-0F91-41E9-9F45-5C1B9A700084}">
      <dgm:prSet/>
      <dgm:spPr/>
      <dgm:t>
        <a:bodyPr/>
        <a:lstStyle/>
        <a:p>
          <a:endParaRPr lang="ru-RU"/>
        </a:p>
      </dgm:t>
    </dgm:pt>
    <dgm:pt modelId="{596873F7-E3BA-43A6-B56A-DA70E0926F60}">
      <dgm:prSet phldrT="[Текст]" custT="1"/>
      <dgm:spPr/>
      <dgm:t>
        <a:bodyPr/>
        <a:lstStyle/>
        <a:p>
          <a:r>
            <a:rPr lang="ru-RU" sz="2000" dirty="0" smtClean="0"/>
            <a:t>Провести опытно-экспериментальную работу с целью подтверждения результативности разработанной модели.</a:t>
          </a:r>
          <a:endParaRPr lang="ru-RU" sz="2000" b="1" dirty="0"/>
        </a:p>
      </dgm:t>
    </dgm:pt>
    <dgm:pt modelId="{391C4DD2-70E4-4CEA-A868-07403CF9DD61}" type="parTrans" cxnId="{69198123-0537-4BB2-B01D-DCFD20B34B25}">
      <dgm:prSet/>
      <dgm:spPr/>
      <dgm:t>
        <a:bodyPr/>
        <a:lstStyle/>
        <a:p>
          <a:endParaRPr lang="ru-RU"/>
        </a:p>
      </dgm:t>
    </dgm:pt>
    <dgm:pt modelId="{7CB75F0D-E03D-4807-B136-D4CF4301654B}" type="sibTrans" cxnId="{69198123-0537-4BB2-B01D-DCFD20B34B25}">
      <dgm:prSet/>
      <dgm:spPr/>
      <dgm:t>
        <a:bodyPr/>
        <a:lstStyle/>
        <a:p>
          <a:endParaRPr lang="ru-RU"/>
        </a:p>
      </dgm:t>
    </dgm:pt>
    <dgm:pt modelId="{3ABA151B-2C4A-4876-9899-9AF54E09CC9A}" type="pres">
      <dgm:prSet presAssocID="{4369D229-3FD1-4BC6-B6DF-47E5CAE6C408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E272DFE0-0893-4892-8034-B663392F1255}" type="pres">
      <dgm:prSet presAssocID="{4369D229-3FD1-4BC6-B6DF-47E5CAE6C408}" presName="pyramid" presStyleLbl="node1" presStyleIdx="0" presStyleCnt="1" custLinFactNeighborX="-570"/>
      <dgm:spPr>
        <a:ln w="12700"/>
      </dgm:spPr>
      <dgm:t>
        <a:bodyPr/>
        <a:lstStyle/>
        <a:p>
          <a:endParaRPr lang="ru-RU"/>
        </a:p>
      </dgm:t>
    </dgm:pt>
    <dgm:pt modelId="{5DB92F16-9459-4201-8E9E-F0857C2F43C6}" type="pres">
      <dgm:prSet presAssocID="{4369D229-3FD1-4BC6-B6DF-47E5CAE6C408}" presName="theList" presStyleCnt="0"/>
      <dgm:spPr/>
      <dgm:t>
        <a:bodyPr/>
        <a:lstStyle/>
        <a:p>
          <a:endParaRPr lang="ru-RU"/>
        </a:p>
      </dgm:t>
    </dgm:pt>
    <dgm:pt modelId="{2E806DE3-4B45-4ACE-BD0C-FBBBCEA35665}" type="pres">
      <dgm:prSet presAssocID="{BA6EFCA1-7F68-422C-8A6C-C8C6CB5FE589}" presName="aNode" presStyleLbl="fgAcc1" presStyleIdx="0" presStyleCnt="5" custScaleX="143259" custScaleY="533858" custLinFactY="-300000" custLinFactNeighborX="-54375" custLinFactNeighborY="-3721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722E05-9490-43E6-8487-941CEE2B00CB}" type="pres">
      <dgm:prSet presAssocID="{BA6EFCA1-7F68-422C-8A6C-C8C6CB5FE589}" presName="aSpace" presStyleCnt="0"/>
      <dgm:spPr/>
      <dgm:t>
        <a:bodyPr/>
        <a:lstStyle/>
        <a:p>
          <a:endParaRPr lang="ru-RU"/>
        </a:p>
      </dgm:t>
    </dgm:pt>
    <dgm:pt modelId="{8BDDAEA1-BF30-4704-A103-D1182B9F4281}" type="pres">
      <dgm:prSet presAssocID="{0E5CF43A-2176-4CD2-87BC-60BD01A59D19}" presName="aNode" presStyleLbl="fgAcc1" presStyleIdx="1" presStyleCnt="5" custScaleX="140086" custScaleY="1013307" custLinFactY="1257736" custLinFactNeighborX="4724" custLinFactNeighborY="13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B38DCF-9CE4-4100-B2C1-FE00412F3C88}" type="pres">
      <dgm:prSet presAssocID="{0E5CF43A-2176-4CD2-87BC-60BD01A59D19}" presName="aSpace" presStyleCnt="0"/>
      <dgm:spPr/>
      <dgm:t>
        <a:bodyPr/>
        <a:lstStyle/>
        <a:p>
          <a:endParaRPr lang="ru-RU"/>
        </a:p>
      </dgm:t>
    </dgm:pt>
    <dgm:pt modelId="{9405D31D-CD87-4E5A-BEDA-351E71DA786B}" type="pres">
      <dgm:prSet presAssocID="{286C6255-BF06-48A2-A037-BA1C91FDC9FE}" presName="aNode" presStyleLbl="fgAcc1" presStyleIdx="2" presStyleCnt="5" custScaleX="140086" custScaleY="656731" custLinFactY="-975777" custLinFactNeighborX="58" custLinFactNeighborY="-10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A978F7-5186-4AFE-853E-E5AC3BB160C1}" type="pres">
      <dgm:prSet presAssocID="{286C6255-BF06-48A2-A037-BA1C91FDC9FE}" presName="aSpace" presStyleCnt="0"/>
      <dgm:spPr/>
      <dgm:t>
        <a:bodyPr/>
        <a:lstStyle/>
        <a:p>
          <a:endParaRPr lang="ru-RU"/>
        </a:p>
      </dgm:t>
    </dgm:pt>
    <dgm:pt modelId="{5435E397-8A50-4E28-9A56-82FC4227D58A}" type="pres">
      <dgm:prSet presAssocID="{F6316E4F-A2D4-423A-96A0-047D4F631E70}" presName="aNode" presStyleLbl="fgAcc1" presStyleIdx="3" presStyleCnt="5" custScaleX="136615" custScaleY="716520" custLinFactY="-901138" custLinFactNeighborX="58" custLinFactNeighborY="-10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43765F-DEF9-4BFD-BC2E-80657123B43F}" type="pres">
      <dgm:prSet presAssocID="{F6316E4F-A2D4-423A-96A0-047D4F631E70}" presName="aSpace" presStyleCnt="0"/>
      <dgm:spPr/>
      <dgm:t>
        <a:bodyPr/>
        <a:lstStyle/>
        <a:p>
          <a:endParaRPr lang="ru-RU"/>
        </a:p>
      </dgm:t>
    </dgm:pt>
    <dgm:pt modelId="{BE79257E-BF99-40FA-897F-5F881E08EED9}" type="pres">
      <dgm:prSet presAssocID="{596873F7-E3BA-43A6-B56A-DA70E0926F60}" presName="aNode" presStyleLbl="fgAcc1" presStyleIdx="4" presStyleCnt="5" custScaleX="140086" custScaleY="628967" custLinFactY="173378" custLinFactNeighborX="4724" custLinFactNeighborY="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E23F76-8E67-4BC4-BCBA-AC534C7F6D3F}" type="pres">
      <dgm:prSet presAssocID="{596873F7-E3BA-43A6-B56A-DA70E0926F60}" presName="aSpace" presStyleCnt="0"/>
      <dgm:spPr/>
      <dgm:t>
        <a:bodyPr/>
        <a:lstStyle/>
        <a:p>
          <a:endParaRPr lang="ru-RU"/>
        </a:p>
      </dgm:t>
    </dgm:pt>
  </dgm:ptLst>
  <dgm:cxnLst>
    <dgm:cxn modelId="{D0AF7D79-DC46-4C9E-AE0C-48679901E2C9}" type="presOf" srcId="{596873F7-E3BA-43A6-B56A-DA70E0926F60}" destId="{BE79257E-BF99-40FA-897F-5F881E08EED9}" srcOrd="0" destOrd="0" presId="urn:microsoft.com/office/officeart/2005/8/layout/pyramid2"/>
    <dgm:cxn modelId="{6C19591B-A12B-4CF3-8851-38EE97F8389E}" type="presOf" srcId="{4369D229-3FD1-4BC6-B6DF-47E5CAE6C408}" destId="{3ABA151B-2C4A-4876-9899-9AF54E09CC9A}" srcOrd="0" destOrd="0" presId="urn:microsoft.com/office/officeart/2005/8/layout/pyramid2"/>
    <dgm:cxn modelId="{69198123-0537-4BB2-B01D-DCFD20B34B25}" srcId="{4369D229-3FD1-4BC6-B6DF-47E5CAE6C408}" destId="{596873F7-E3BA-43A6-B56A-DA70E0926F60}" srcOrd="4" destOrd="0" parTransId="{391C4DD2-70E4-4CEA-A868-07403CF9DD61}" sibTransId="{7CB75F0D-E03D-4807-B136-D4CF4301654B}"/>
    <dgm:cxn modelId="{D5572734-DE3F-4E11-AB9A-7D1771CFC77E}" type="presOf" srcId="{BA6EFCA1-7F68-422C-8A6C-C8C6CB5FE589}" destId="{2E806DE3-4B45-4ACE-BD0C-FBBBCEA35665}" srcOrd="0" destOrd="0" presId="urn:microsoft.com/office/officeart/2005/8/layout/pyramid2"/>
    <dgm:cxn modelId="{FB84C5DA-81BE-4B6B-9D7F-5B0DE7D78E85}" srcId="{4369D229-3FD1-4BC6-B6DF-47E5CAE6C408}" destId="{0E5CF43A-2176-4CD2-87BC-60BD01A59D19}" srcOrd="1" destOrd="0" parTransId="{ECBB33C8-D265-4A3D-B94E-60F81A0AEDF5}" sibTransId="{964E8050-8CE8-4966-9693-50756A50715F}"/>
    <dgm:cxn modelId="{48C78A8F-C731-46B1-9833-8E074D9CFB8D}" type="presOf" srcId="{F6316E4F-A2D4-423A-96A0-047D4F631E70}" destId="{5435E397-8A50-4E28-9A56-82FC4227D58A}" srcOrd="0" destOrd="0" presId="urn:microsoft.com/office/officeart/2005/8/layout/pyramid2"/>
    <dgm:cxn modelId="{80CA3CDB-C618-4D18-BB33-70F50B253D74}" srcId="{4369D229-3FD1-4BC6-B6DF-47E5CAE6C408}" destId="{286C6255-BF06-48A2-A037-BA1C91FDC9FE}" srcOrd="2" destOrd="0" parTransId="{8C807224-5071-4AD0-B9BB-83C824083F86}" sibTransId="{7D25F5FD-FAAF-4ED4-A796-0A5A1A8EFD3E}"/>
    <dgm:cxn modelId="{51D3D05A-0F91-41E9-9F45-5C1B9A700084}" srcId="{4369D229-3FD1-4BC6-B6DF-47E5CAE6C408}" destId="{F6316E4F-A2D4-423A-96A0-047D4F631E70}" srcOrd="3" destOrd="0" parTransId="{8F8497EB-E60F-4BC6-BD07-2C737E93E7D6}" sibTransId="{4E17B2CB-C5EA-4CB4-9572-3BA941F3C807}"/>
    <dgm:cxn modelId="{D116DC48-053C-4E8B-91CB-753756805EA2}" type="presOf" srcId="{0E5CF43A-2176-4CD2-87BC-60BD01A59D19}" destId="{8BDDAEA1-BF30-4704-A103-D1182B9F4281}" srcOrd="0" destOrd="0" presId="urn:microsoft.com/office/officeart/2005/8/layout/pyramid2"/>
    <dgm:cxn modelId="{9F488FEF-4049-4A89-AC84-886CEA80F9DE}" srcId="{4369D229-3FD1-4BC6-B6DF-47E5CAE6C408}" destId="{BA6EFCA1-7F68-422C-8A6C-C8C6CB5FE589}" srcOrd="0" destOrd="0" parTransId="{1F5499FF-97B1-4384-9140-F83CC73CCC15}" sibTransId="{8BE40F19-995C-4E14-9FD0-76D9E62220BF}"/>
    <dgm:cxn modelId="{4BBF1BF4-0DD2-4E07-B497-EC2D29B2E4CF}" type="presOf" srcId="{286C6255-BF06-48A2-A037-BA1C91FDC9FE}" destId="{9405D31D-CD87-4E5A-BEDA-351E71DA786B}" srcOrd="0" destOrd="0" presId="urn:microsoft.com/office/officeart/2005/8/layout/pyramid2"/>
    <dgm:cxn modelId="{27CC2E42-FB26-4467-9932-22D7DC49CE82}" type="presParOf" srcId="{3ABA151B-2C4A-4876-9899-9AF54E09CC9A}" destId="{E272DFE0-0893-4892-8034-B663392F1255}" srcOrd="0" destOrd="0" presId="urn:microsoft.com/office/officeart/2005/8/layout/pyramid2"/>
    <dgm:cxn modelId="{2E61B36D-D8AF-482F-9855-B45B1BE3D0E0}" type="presParOf" srcId="{3ABA151B-2C4A-4876-9899-9AF54E09CC9A}" destId="{5DB92F16-9459-4201-8E9E-F0857C2F43C6}" srcOrd="1" destOrd="0" presId="urn:microsoft.com/office/officeart/2005/8/layout/pyramid2"/>
    <dgm:cxn modelId="{A25FC5FB-3803-4088-8D76-A7C7EB31C706}" type="presParOf" srcId="{5DB92F16-9459-4201-8E9E-F0857C2F43C6}" destId="{2E806DE3-4B45-4ACE-BD0C-FBBBCEA35665}" srcOrd="0" destOrd="0" presId="urn:microsoft.com/office/officeart/2005/8/layout/pyramid2"/>
    <dgm:cxn modelId="{5749B687-E560-483B-8F53-C0AE3EEC7363}" type="presParOf" srcId="{5DB92F16-9459-4201-8E9E-F0857C2F43C6}" destId="{11722E05-9490-43E6-8487-941CEE2B00CB}" srcOrd="1" destOrd="0" presId="urn:microsoft.com/office/officeart/2005/8/layout/pyramid2"/>
    <dgm:cxn modelId="{0CC26E91-F18D-4060-BC9F-660897D66CAA}" type="presParOf" srcId="{5DB92F16-9459-4201-8E9E-F0857C2F43C6}" destId="{8BDDAEA1-BF30-4704-A103-D1182B9F4281}" srcOrd="2" destOrd="0" presId="urn:microsoft.com/office/officeart/2005/8/layout/pyramid2"/>
    <dgm:cxn modelId="{88AFF831-772F-4326-9201-31637F81664B}" type="presParOf" srcId="{5DB92F16-9459-4201-8E9E-F0857C2F43C6}" destId="{B1B38DCF-9CE4-4100-B2C1-FE00412F3C88}" srcOrd="3" destOrd="0" presId="urn:microsoft.com/office/officeart/2005/8/layout/pyramid2"/>
    <dgm:cxn modelId="{41B38590-568A-4C46-BD6E-9039F91DC5A7}" type="presParOf" srcId="{5DB92F16-9459-4201-8E9E-F0857C2F43C6}" destId="{9405D31D-CD87-4E5A-BEDA-351E71DA786B}" srcOrd="4" destOrd="0" presId="urn:microsoft.com/office/officeart/2005/8/layout/pyramid2"/>
    <dgm:cxn modelId="{D4596A0A-7524-47B5-9C5F-9F2734320B35}" type="presParOf" srcId="{5DB92F16-9459-4201-8E9E-F0857C2F43C6}" destId="{B9A978F7-5186-4AFE-853E-E5AC3BB160C1}" srcOrd="5" destOrd="0" presId="urn:microsoft.com/office/officeart/2005/8/layout/pyramid2"/>
    <dgm:cxn modelId="{AB0925C4-8989-4CED-A75A-BD68E359447F}" type="presParOf" srcId="{5DB92F16-9459-4201-8E9E-F0857C2F43C6}" destId="{5435E397-8A50-4E28-9A56-82FC4227D58A}" srcOrd="6" destOrd="0" presId="urn:microsoft.com/office/officeart/2005/8/layout/pyramid2"/>
    <dgm:cxn modelId="{045D9839-984A-4E08-8FC9-A7018FD4CF61}" type="presParOf" srcId="{5DB92F16-9459-4201-8E9E-F0857C2F43C6}" destId="{3443765F-DEF9-4BFD-BC2E-80657123B43F}" srcOrd="7" destOrd="0" presId="urn:microsoft.com/office/officeart/2005/8/layout/pyramid2"/>
    <dgm:cxn modelId="{01C3344C-DBA1-4722-9270-7F8FA4716BB8}" type="presParOf" srcId="{5DB92F16-9459-4201-8E9E-F0857C2F43C6}" destId="{BE79257E-BF99-40FA-897F-5F881E08EED9}" srcOrd="8" destOrd="0" presId="urn:microsoft.com/office/officeart/2005/8/layout/pyramid2"/>
    <dgm:cxn modelId="{EC228A3C-30AA-4D53-A66D-D03F91C4D291}" type="presParOf" srcId="{5DB92F16-9459-4201-8E9E-F0857C2F43C6}" destId="{E5E23F76-8E67-4BC4-BCBA-AC534C7F6D3F}" srcOrd="9" destOrd="0" presId="urn:microsoft.com/office/officeart/2005/8/layout/pyramid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59ACC2A-759F-47CA-A29B-5B13384CE52D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D4A4D861-7790-474F-B24D-1822B98AA938}">
      <dgm:prSet phldrT="[Текст]" custT="1"/>
      <dgm:spPr/>
      <dgm:t>
        <a:bodyPr/>
        <a:lstStyle/>
        <a:p>
          <a:r>
            <a:rPr lang="ru-RU" sz="2400" dirty="0" smtClean="0"/>
            <a:t>Учебный план</a:t>
          </a:r>
          <a:endParaRPr lang="ru-RU" sz="2400" dirty="0"/>
        </a:p>
      </dgm:t>
    </dgm:pt>
    <dgm:pt modelId="{4FAD09CE-0C03-4BA8-8AB3-EB99B70409F5}" type="parTrans" cxnId="{5487D5E4-DAD1-43A8-AD33-5438357A9C68}">
      <dgm:prSet/>
      <dgm:spPr/>
      <dgm:t>
        <a:bodyPr/>
        <a:lstStyle/>
        <a:p>
          <a:endParaRPr lang="ru-RU"/>
        </a:p>
      </dgm:t>
    </dgm:pt>
    <dgm:pt modelId="{B7EF8E9F-EFA1-4BA5-A4CA-F9ACBB744438}" type="sibTrans" cxnId="{5487D5E4-DAD1-43A8-AD33-5438357A9C68}">
      <dgm:prSet/>
      <dgm:spPr/>
      <dgm:t>
        <a:bodyPr/>
        <a:lstStyle/>
        <a:p>
          <a:endParaRPr lang="ru-RU"/>
        </a:p>
      </dgm:t>
    </dgm:pt>
    <dgm:pt modelId="{AB4B59BB-3796-414B-860E-B8AC70B569A4}">
      <dgm:prSet phldrT="[Текст]" custT="1"/>
      <dgm:spPr/>
      <dgm:t>
        <a:bodyPr/>
        <a:lstStyle/>
        <a:p>
          <a:r>
            <a:rPr lang="ru-RU" sz="2400" dirty="0" smtClean="0"/>
            <a:t>Обязательные элективные курсы</a:t>
          </a:r>
          <a:endParaRPr lang="ru-RU" sz="2400" dirty="0"/>
        </a:p>
      </dgm:t>
    </dgm:pt>
    <dgm:pt modelId="{62542EDB-DA4C-4A54-8028-223AC729AF45}" type="parTrans" cxnId="{CE10C663-09B6-4B43-8766-BC3352DEC6C2}">
      <dgm:prSet/>
      <dgm:spPr/>
      <dgm:t>
        <a:bodyPr/>
        <a:lstStyle/>
        <a:p>
          <a:endParaRPr lang="ru-RU"/>
        </a:p>
      </dgm:t>
    </dgm:pt>
    <dgm:pt modelId="{3C73CBD2-FFD2-43F5-A6C7-576256A72A6B}" type="sibTrans" cxnId="{CE10C663-09B6-4B43-8766-BC3352DEC6C2}">
      <dgm:prSet/>
      <dgm:spPr/>
      <dgm:t>
        <a:bodyPr/>
        <a:lstStyle/>
        <a:p>
          <a:endParaRPr lang="ru-RU"/>
        </a:p>
      </dgm:t>
    </dgm:pt>
    <dgm:pt modelId="{5756C6BA-9973-4C1A-8B2C-E79DF7E8CDF3}">
      <dgm:prSet phldrT="[Текст]" custT="1"/>
      <dgm:spPr/>
      <dgm:t>
        <a:bodyPr/>
        <a:lstStyle/>
        <a:p>
          <a:r>
            <a:rPr lang="ru-RU" sz="2400" dirty="0" smtClean="0"/>
            <a:t>Курсы по выбору обучающегося</a:t>
          </a:r>
          <a:endParaRPr lang="ru-RU" sz="2400" dirty="0"/>
        </a:p>
      </dgm:t>
    </dgm:pt>
    <dgm:pt modelId="{5022BDBD-107E-4EF5-A953-2DA3C5147F18}" type="parTrans" cxnId="{4D66139D-115E-4DC9-8184-880C2E9C5346}">
      <dgm:prSet/>
      <dgm:spPr/>
      <dgm:t>
        <a:bodyPr/>
        <a:lstStyle/>
        <a:p>
          <a:endParaRPr lang="ru-RU"/>
        </a:p>
      </dgm:t>
    </dgm:pt>
    <dgm:pt modelId="{0B452C95-4729-449A-BA66-FD0E3327C7D2}" type="sibTrans" cxnId="{4D66139D-115E-4DC9-8184-880C2E9C5346}">
      <dgm:prSet/>
      <dgm:spPr/>
      <dgm:t>
        <a:bodyPr/>
        <a:lstStyle/>
        <a:p>
          <a:endParaRPr lang="ru-RU"/>
        </a:p>
      </dgm:t>
    </dgm:pt>
    <dgm:pt modelId="{8017708E-D3F5-4819-9897-48EE84454FAB}">
      <dgm:prSet phldrT="[Текст]" custT="1"/>
      <dgm:spPr/>
      <dgm:t>
        <a:bodyPr/>
        <a:lstStyle/>
        <a:p>
          <a:r>
            <a:rPr lang="ru-RU" sz="2400" dirty="0" smtClean="0"/>
            <a:t>Профессиональные пробы</a:t>
          </a:r>
          <a:endParaRPr lang="ru-RU" sz="2400" dirty="0"/>
        </a:p>
      </dgm:t>
    </dgm:pt>
    <dgm:pt modelId="{FEE3F83A-877F-479C-8670-AC8C64060DF9}" type="parTrans" cxnId="{4FFF7CFC-0FA9-47EC-ADB1-5D56AFE1A526}">
      <dgm:prSet/>
      <dgm:spPr/>
      <dgm:t>
        <a:bodyPr/>
        <a:lstStyle/>
        <a:p>
          <a:endParaRPr lang="ru-RU"/>
        </a:p>
      </dgm:t>
    </dgm:pt>
    <dgm:pt modelId="{F8B35A00-AA2F-4119-97C7-31F4F8D3F82A}" type="sibTrans" cxnId="{4FFF7CFC-0FA9-47EC-ADB1-5D56AFE1A526}">
      <dgm:prSet/>
      <dgm:spPr/>
      <dgm:t>
        <a:bodyPr/>
        <a:lstStyle/>
        <a:p>
          <a:endParaRPr lang="ru-RU"/>
        </a:p>
      </dgm:t>
    </dgm:pt>
    <dgm:pt modelId="{19DB717A-F611-411A-BA4A-5F6746163259}">
      <dgm:prSet phldrT="[Текст]" custT="1"/>
      <dgm:spPr/>
      <dgm:t>
        <a:bodyPr/>
        <a:lstStyle/>
        <a:p>
          <a:r>
            <a:rPr lang="ru-RU" sz="2000" dirty="0" smtClean="0"/>
            <a:t>Конкурсы, конференции, олимпиады</a:t>
          </a:r>
          <a:endParaRPr lang="ru-RU" sz="2000" dirty="0"/>
        </a:p>
      </dgm:t>
    </dgm:pt>
    <dgm:pt modelId="{C45EA90F-DE5E-43D0-BD2F-B9E3415961A5}" type="parTrans" cxnId="{6DB6310A-1DED-472D-93B6-D9CC82BD6FAF}">
      <dgm:prSet/>
      <dgm:spPr/>
      <dgm:t>
        <a:bodyPr/>
        <a:lstStyle/>
        <a:p>
          <a:endParaRPr lang="ru-RU"/>
        </a:p>
      </dgm:t>
    </dgm:pt>
    <dgm:pt modelId="{9306D6A2-3BE2-4930-AD85-CD9B4F1FA21E}" type="sibTrans" cxnId="{6DB6310A-1DED-472D-93B6-D9CC82BD6FAF}">
      <dgm:prSet/>
      <dgm:spPr/>
      <dgm:t>
        <a:bodyPr/>
        <a:lstStyle/>
        <a:p>
          <a:endParaRPr lang="ru-RU"/>
        </a:p>
      </dgm:t>
    </dgm:pt>
    <dgm:pt modelId="{24C51434-5AFF-4450-8FC5-6A0BCCD4A4A2}" type="pres">
      <dgm:prSet presAssocID="{C59ACC2A-759F-47CA-A29B-5B13384CE52D}" presName="compositeShape" presStyleCnt="0">
        <dgm:presLayoutVars>
          <dgm:dir/>
          <dgm:resizeHandles/>
        </dgm:presLayoutVars>
      </dgm:prSet>
      <dgm:spPr/>
    </dgm:pt>
    <dgm:pt modelId="{719D239E-949B-4E76-B984-D2519D07B178}" type="pres">
      <dgm:prSet presAssocID="{C59ACC2A-759F-47CA-A29B-5B13384CE52D}" presName="pyramid" presStyleLbl="node1" presStyleIdx="0" presStyleCnt="1"/>
      <dgm:spPr/>
    </dgm:pt>
    <dgm:pt modelId="{8E1CDE78-F944-484E-90C4-5E692C6341F1}" type="pres">
      <dgm:prSet presAssocID="{C59ACC2A-759F-47CA-A29B-5B13384CE52D}" presName="theList" presStyleCnt="0"/>
      <dgm:spPr/>
    </dgm:pt>
    <dgm:pt modelId="{4B51217C-5A26-4E1B-81D8-65248BABE3E4}" type="pres">
      <dgm:prSet presAssocID="{D4A4D861-7790-474F-B24D-1822B98AA938}" presName="aNode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D272D3-C121-4E92-852A-A3AC815399A7}" type="pres">
      <dgm:prSet presAssocID="{D4A4D861-7790-474F-B24D-1822B98AA938}" presName="aSpace" presStyleCnt="0"/>
      <dgm:spPr/>
    </dgm:pt>
    <dgm:pt modelId="{BE39C315-B4F3-489D-9876-9B0726DF9408}" type="pres">
      <dgm:prSet presAssocID="{AB4B59BB-3796-414B-860E-B8AC70B569A4}" presName="aNode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410B52-9760-4ED5-9686-086F6893CD61}" type="pres">
      <dgm:prSet presAssocID="{AB4B59BB-3796-414B-860E-B8AC70B569A4}" presName="aSpace" presStyleCnt="0"/>
      <dgm:spPr/>
    </dgm:pt>
    <dgm:pt modelId="{3C793CBA-23CA-4335-A7BC-3F68520DFB52}" type="pres">
      <dgm:prSet presAssocID="{5756C6BA-9973-4C1A-8B2C-E79DF7E8CDF3}" presName="aNode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D7072E-535B-48E7-A9BA-9D1DAFD59EC4}" type="pres">
      <dgm:prSet presAssocID="{5756C6BA-9973-4C1A-8B2C-E79DF7E8CDF3}" presName="aSpace" presStyleCnt="0"/>
      <dgm:spPr/>
    </dgm:pt>
    <dgm:pt modelId="{CCEAD4B0-89AB-433B-A33E-9657A8350104}" type="pres">
      <dgm:prSet presAssocID="{8017708E-D3F5-4819-9897-48EE84454FAB}" presName="aNode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1C3CBC-19FF-49C4-9EBA-403502D892D4}" type="pres">
      <dgm:prSet presAssocID="{8017708E-D3F5-4819-9897-48EE84454FAB}" presName="aSpace" presStyleCnt="0"/>
      <dgm:spPr/>
    </dgm:pt>
    <dgm:pt modelId="{6450F06A-0732-45D5-A442-AAE33BEE91B6}" type="pres">
      <dgm:prSet presAssocID="{19DB717A-F611-411A-BA4A-5F6746163259}" presName="aNode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91AFDE-A6E3-4A27-91BD-EC91AE2D59F0}" type="pres">
      <dgm:prSet presAssocID="{19DB717A-F611-411A-BA4A-5F6746163259}" presName="aSpace" presStyleCnt="0"/>
      <dgm:spPr/>
    </dgm:pt>
  </dgm:ptLst>
  <dgm:cxnLst>
    <dgm:cxn modelId="{6DB6310A-1DED-472D-93B6-D9CC82BD6FAF}" srcId="{C59ACC2A-759F-47CA-A29B-5B13384CE52D}" destId="{19DB717A-F611-411A-BA4A-5F6746163259}" srcOrd="4" destOrd="0" parTransId="{C45EA90F-DE5E-43D0-BD2F-B9E3415961A5}" sibTransId="{9306D6A2-3BE2-4930-AD85-CD9B4F1FA21E}"/>
    <dgm:cxn modelId="{D3E03B73-A299-4F3C-8BEB-BEE652782DE8}" type="presOf" srcId="{C59ACC2A-759F-47CA-A29B-5B13384CE52D}" destId="{24C51434-5AFF-4450-8FC5-6A0BCCD4A4A2}" srcOrd="0" destOrd="0" presId="urn:microsoft.com/office/officeart/2005/8/layout/pyramid2"/>
    <dgm:cxn modelId="{BCCCAD89-B624-456C-95E4-E37AE728C0AA}" type="presOf" srcId="{8017708E-D3F5-4819-9897-48EE84454FAB}" destId="{CCEAD4B0-89AB-433B-A33E-9657A8350104}" srcOrd="0" destOrd="0" presId="urn:microsoft.com/office/officeart/2005/8/layout/pyramid2"/>
    <dgm:cxn modelId="{5487D5E4-DAD1-43A8-AD33-5438357A9C68}" srcId="{C59ACC2A-759F-47CA-A29B-5B13384CE52D}" destId="{D4A4D861-7790-474F-B24D-1822B98AA938}" srcOrd="0" destOrd="0" parTransId="{4FAD09CE-0C03-4BA8-8AB3-EB99B70409F5}" sibTransId="{B7EF8E9F-EFA1-4BA5-A4CA-F9ACBB744438}"/>
    <dgm:cxn modelId="{CE10C663-09B6-4B43-8766-BC3352DEC6C2}" srcId="{C59ACC2A-759F-47CA-A29B-5B13384CE52D}" destId="{AB4B59BB-3796-414B-860E-B8AC70B569A4}" srcOrd="1" destOrd="0" parTransId="{62542EDB-DA4C-4A54-8028-223AC729AF45}" sibTransId="{3C73CBD2-FFD2-43F5-A6C7-576256A72A6B}"/>
    <dgm:cxn modelId="{C3B287E7-AF49-4B3F-AA47-53F9FA253194}" type="presOf" srcId="{AB4B59BB-3796-414B-860E-B8AC70B569A4}" destId="{BE39C315-B4F3-489D-9876-9B0726DF9408}" srcOrd="0" destOrd="0" presId="urn:microsoft.com/office/officeart/2005/8/layout/pyramid2"/>
    <dgm:cxn modelId="{E1E419E0-2D32-45D9-9263-5F48667902D3}" type="presOf" srcId="{5756C6BA-9973-4C1A-8B2C-E79DF7E8CDF3}" destId="{3C793CBA-23CA-4335-A7BC-3F68520DFB52}" srcOrd="0" destOrd="0" presId="urn:microsoft.com/office/officeart/2005/8/layout/pyramid2"/>
    <dgm:cxn modelId="{99AF6E89-CADD-47C4-9D05-7CFBE335B05B}" type="presOf" srcId="{19DB717A-F611-411A-BA4A-5F6746163259}" destId="{6450F06A-0732-45D5-A442-AAE33BEE91B6}" srcOrd="0" destOrd="0" presId="urn:microsoft.com/office/officeart/2005/8/layout/pyramid2"/>
    <dgm:cxn modelId="{01DF293D-C2B5-45C0-BC3F-E5AC49802B6A}" type="presOf" srcId="{D4A4D861-7790-474F-B24D-1822B98AA938}" destId="{4B51217C-5A26-4E1B-81D8-65248BABE3E4}" srcOrd="0" destOrd="0" presId="urn:microsoft.com/office/officeart/2005/8/layout/pyramid2"/>
    <dgm:cxn modelId="{4D66139D-115E-4DC9-8184-880C2E9C5346}" srcId="{C59ACC2A-759F-47CA-A29B-5B13384CE52D}" destId="{5756C6BA-9973-4C1A-8B2C-E79DF7E8CDF3}" srcOrd="2" destOrd="0" parTransId="{5022BDBD-107E-4EF5-A953-2DA3C5147F18}" sibTransId="{0B452C95-4729-449A-BA66-FD0E3327C7D2}"/>
    <dgm:cxn modelId="{4FFF7CFC-0FA9-47EC-ADB1-5D56AFE1A526}" srcId="{C59ACC2A-759F-47CA-A29B-5B13384CE52D}" destId="{8017708E-D3F5-4819-9897-48EE84454FAB}" srcOrd="3" destOrd="0" parTransId="{FEE3F83A-877F-479C-8670-AC8C64060DF9}" sibTransId="{F8B35A00-AA2F-4119-97C7-31F4F8D3F82A}"/>
    <dgm:cxn modelId="{16C39B5D-D17E-4E0E-AFAC-968ABB631611}" type="presParOf" srcId="{24C51434-5AFF-4450-8FC5-6A0BCCD4A4A2}" destId="{719D239E-949B-4E76-B984-D2519D07B178}" srcOrd="0" destOrd="0" presId="urn:microsoft.com/office/officeart/2005/8/layout/pyramid2"/>
    <dgm:cxn modelId="{AE8F5981-296C-4282-B99E-A003C3668907}" type="presParOf" srcId="{24C51434-5AFF-4450-8FC5-6A0BCCD4A4A2}" destId="{8E1CDE78-F944-484E-90C4-5E692C6341F1}" srcOrd="1" destOrd="0" presId="urn:microsoft.com/office/officeart/2005/8/layout/pyramid2"/>
    <dgm:cxn modelId="{CBA9705B-DC3F-4914-B16C-466530467639}" type="presParOf" srcId="{8E1CDE78-F944-484E-90C4-5E692C6341F1}" destId="{4B51217C-5A26-4E1B-81D8-65248BABE3E4}" srcOrd="0" destOrd="0" presId="urn:microsoft.com/office/officeart/2005/8/layout/pyramid2"/>
    <dgm:cxn modelId="{E6D12D79-2E9B-4C74-995B-4512A5625C68}" type="presParOf" srcId="{8E1CDE78-F944-484E-90C4-5E692C6341F1}" destId="{C3D272D3-C121-4E92-852A-A3AC815399A7}" srcOrd="1" destOrd="0" presId="urn:microsoft.com/office/officeart/2005/8/layout/pyramid2"/>
    <dgm:cxn modelId="{4DFFF1DC-68DF-4F68-A72E-933F2316FFF2}" type="presParOf" srcId="{8E1CDE78-F944-484E-90C4-5E692C6341F1}" destId="{BE39C315-B4F3-489D-9876-9B0726DF9408}" srcOrd="2" destOrd="0" presId="urn:microsoft.com/office/officeart/2005/8/layout/pyramid2"/>
    <dgm:cxn modelId="{27823539-6F99-4550-B867-7D04A857513B}" type="presParOf" srcId="{8E1CDE78-F944-484E-90C4-5E692C6341F1}" destId="{63410B52-9760-4ED5-9686-086F6893CD61}" srcOrd="3" destOrd="0" presId="urn:microsoft.com/office/officeart/2005/8/layout/pyramid2"/>
    <dgm:cxn modelId="{16D06503-0096-469A-B076-36CCDE8A4BDE}" type="presParOf" srcId="{8E1CDE78-F944-484E-90C4-5E692C6341F1}" destId="{3C793CBA-23CA-4335-A7BC-3F68520DFB52}" srcOrd="4" destOrd="0" presId="urn:microsoft.com/office/officeart/2005/8/layout/pyramid2"/>
    <dgm:cxn modelId="{AD9A1126-BCCE-4B22-85AC-3CBE8BAC133D}" type="presParOf" srcId="{8E1CDE78-F944-484E-90C4-5E692C6341F1}" destId="{2BD7072E-535B-48E7-A9BA-9D1DAFD59EC4}" srcOrd="5" destOrd="0" presId="urn:microsoft.com/office/officeart/2005/8/layout/pyramid2"/>
    <dgm:cxn modelId="{3E7520E5-AA7E-4EB4-AEC7-1E237E1F8E61}" type="presParOf" srcId="{8E1CDE78-F944-484E-90C4-5E692C6341F1}" destId="{CCEAD4B0-89AB-433B-A33E-9657A8350104}" srcOrd="6" destOrd="0" presId="urn:microsoft.com/office/officeart/2005/8/layout/pyramid2"/>
    <dgm:cxn modelId="{B0535B37-9070-4673-9D03-0875C810DAE4}" type="presParOf" srcId="{8E1CDE78-F944-484E-90C4-5E692C6341F1}" destId="{941C3CBC-19FF-49C4-9EBA-403502D892D4}" srcOrd="7" destOrd="0" presId="urn:microsoft.com/office/officeart/2005/8/layout/pyramid2"/>
    <dgm:cxn modelId="{79226147-ABF3-4C95-ACEF-03F356555ED9}" type="presParOf" srcId="{8E1CDE78-F944-484E-90C4-5E692C6341F1}" destId="{6450F06A-0732-45D5-A442-AAE33BEE91B6}" srcOrd="8" destOrd="0" presId="urn:microsoft.com/office/officeart/2005/8/layout/pyramid2"/>
    <dgm:cxn modelId="{415A13A6-0459-49F6-BD23-46EDB5D6E862}" type="presParOf" srcId="{8E1CDE78-F944-484E-90C4-5E692C6341F1}" destId="{5191AFDE-A6E3-4A27-91BD-EC91AE2D59F0}" srcOrd="9" destOrd="0" presId="urn:microsoft.com/office/officeart/2005/8/layout/pyramid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E0A668-07B1-403D-8B0A-7A56B3B461A6}" type="datetimeFigureOut">
              <a:rPr lang="ru-RU" smtClean="0"/>
              <a:t>24.07.2017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70E1E-9222-462D-9CC7-B452AAAC78A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Статья 15 закона «Об образовании в РФ» (273-ФЗ) гласит: «сетевая форма реализации образовательных программ (далее – сетевая форма) обеспечивает возможность освоения обучающимся образовательной программы с использованием ресурсов нескольких организаций, осуществляющих образовательную деятельность…, а также при необходимости с использованием ресурсов иных организаций. В реализации образовательных программ с использованием сетевой формы наряду с организациями, осуществляющими образовательную деятельность, также могут участвовать научные организации, медицинские организации, организации культуры, физкультурно-спортивные и иные организации, обладающие ресурсами, необходимыми для осуществления обучения, проведения учебной и производственной практики и осуществления иных видов учебной деятельности, предусмотренных соответствующей образовательной программой.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Использование сетевой формы реализации образовательных программ осуществляется на основании договора между организациями. Для организации реализации образовательных программ с использованием сетевой формы несколькими организациями, осуществляющими образовательную деятельность, такие организации также совместно разрабатывают и утверждают образовательные программы».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связи с вышесказанным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актуальность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проекта не вызывает сомнения. Бесспорным является тот факт, что выйти на качественно новый уровень развития в условиях современного образования невозможно без создания сети, в которую войдут образовательные организации и окружающий ребенка социум. Причем создание такой сети должно повлечь за собой позитивные изменения в личностном развитии обучающегося, поспособствовать осознанному выбору обучающимся собственной траектории развития. На наш взгляд, одним из возможных способов организации сетевого взаимодействия между образовательными организациями с включением социума для выхода на принципиально новый уровень развития является создание модели «сетевого класса», а точнее даже «сетевого квартала», в который войдут обучающиеся из разных школ, находящихся в шаговой доступности друг от друга.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1BDEC-75DB-49C1-804F-9321F2FD645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Одной из важнейших задач образовательной политики государства на современном этапе выступает задача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ИНДИВИДУАЛИЗАЦИИ ОБРАЗОВАНИЯ.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Мы видим решение этой задачи в том числе в развитии сетевого взаимодействия и представляем вашему вниманию проект «Образовательный квартал»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9EB82B-C404-4930-BE20-78D41298151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 основании заявленной НПБ определены основные 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подходы к созданию и функционированию модели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«сетевого образовательного квартала».</a:t>
            </a:r>
          </a:p>
          <a:p>
            <a:pPr lvl="0"/>
            <a:r>
              <a:rPr lang="ru-RU" sz="1200" b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Ключевым понятием в реализации цели и задач деятельности по созданию и функционированию «образовательного квартала» является термин</a:t>
            </a:r>
            <a:r>
              <a:rPr lang="ru-RU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«</a:t>
            </a:r>
            <a:r>
              <a:rPr lang="ru-RU" sz="1200" b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индивидуальный образовательный маршрут</a:t>
            </a:r>
            <a:r>
              <a:rPr lang="ru-RU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».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Индивидуальный образовательный маршрут – это форма организации обучения, основанная на принципах индивидуализации и вариативности образовательного процесса, способствующая реализации индивидуальных образовательных потребностей и права обучающихся на выбор образовательного пути на фиксированном этапе обучения.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Проектирование ИОМ основано на выборе обучающимся уровня освоения отдельных учебных дисциплин и включает в себя: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предметы учебного плана, обязательные для изучения на базовом уровне (русский язык, литература, математика, иностранный язык, история, обществознание, физическая культура, ОБЖ, биология, физика, химия);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предметы учебного плана, выбранные для изучения на профильном уровне;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предметы учебного плана, выбранные для изучения на базовом уровне (география, информатика, МХК);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элективные и факультативные курсы;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профессиональные пробы;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конкурсы, конференции, олимпиады в соответствии с профилем обучения (пример ИОМ на слайд).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9EB82B-C404-4930-BE20-78D41298151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Организация изучения профильных предметов на основе поточно-группового метода.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Поточно-групповой метод обучения представляет собой такую организацию учебных занятий в параллели, при которой изучение одного или нескольких предметов проводится в учебных группах со сменным составом обучающихся из разных классов. В рамках реализации данного проекта для обучения поточно-групповым методом будут сформированы группы со сменным составом из обучающихся двух школ: МАОУ «Гимназия №1» и МАОУ «СОШ №17».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Как организовано поточно-групповое обучение в рамках ОПП?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Малочисленные, как правило, группы для изучения предметов на профильном уровне (география, биология, химия и др.), а также предметов по выбору обучающихся (география, информатика, МХК) занимаются на базе какой-то одной школы. Так, например, на биологию (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Белик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М.И.), английский язык (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Косикова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СС), экономику (Созинова ГЕ) и право (Овсянников ЕГ)обучающиеся приходят на занятия в гимназию, а на химию Попова НА), историю (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Багаева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ВЮ) , обществознание  (Михайлова НВ)– в СОШ №17.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Это ИУП, такая форма реализуется на уровне СОО во многих ОО.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9EB82B-C404-4930-BE20-78D412981515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Расширение предметной подготовки,  участие в олимпиадном и конкурсном движении, знакомство обучающихся со спецификой ряда профессий, а также </a:t>
            </a:r>
            <a:r>
              <a:rPr lang="ru-RU" sz="1200" b="1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метапредметные</a:t>
            </a:r>
            <a:r>
              <a:rPr lang="ru-RU" sz="1200" b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курсы различной направленности отражается в индивидуальном плане внеурочной занятости:</a:t>
            </a:r>
            <a:r>
              <a:rPr lang="ru-RU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Составлен и утвержден перечень курсов по выбору:</a:t>
            </a:r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 сегодняшний день выбор курсов детьми сделан и включен в ИП внеурочной занятости.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9EB82B-C404-4930-BE20-78D412981515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Педагогами и кураторами проработан Перечень  конкурсных и олимпиадных мероприятий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по каждой образовательной области, учтены предпочтения ВУЗов, в рамках которых могут начисляться дополнительные баллы к результатам ЕГЭ при поступлении. Данный Перечень также предложен детям, которые сделали свой выбор и  конкурсы, олимпиады, соревнования и проч. мероприятий включены в индивидуальное расписание каждого 10-классника.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9EB82B-C404-4930-BE20-78D412981515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Предоставление обучающимся возможности осуществления профессиональных проб на базе предприятий города, учреждений культуры, здравоохранения, образования и др.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 МАОУ «СОШ №17» накоплен богатый опыт в сфере организации сотрудничества с градообразующим предприятием города – «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Соликамскбумпром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». Использование уже разработанных и апробированных механизмов организации сотрудничества в системе «школа – предприятие» предоставляет широкие возможности для расширения границ организации сетевого взаимодействия. Большими возможностями для предоставления базы для осуществления профессиональных проб старшеклассников обладают ПАО «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Уралкалий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», ОАО «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Соликамский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магниевый завод», ОАО «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Соликамский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завод «Урал». Организация такого рода взаимодействия позволит старшеклассникам, нацеленным в будущем на профессии технического профиля, попробовать свои возможности в том или ином аспекте деятельности и наяву познакомиться со спецификой работы маркшейдера, геолога, геодезиста, механика, химика-технолога, энергетика, литейщика и др.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Для старшеклассников, выбравших гуманитарный профиль обучения, будет интересно побывать в учреждениях культуры, образования, прокуратуре, суде и др. Это вполне реально осуществить в рамках проекта «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Профориентационная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работа со старшеклассниками на основе сетевого взаимодействия предприятий города Соликамска и МАОУ «Гимназия №1».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Для каждого обучающегося будет разработана так называемая «Карта профессиональных проб», включающая определенный перечень профессий и предприятий/организаций, разработанная для гуманитарного, естественнонаучного и технического профилей. Обучающийся вправе ежегодно выбирать из предложенного перечня не менее трех (по одной в течение триметра) позиций. В соответствии со своим выбором он будет осуществлять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профпробы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течение учебного года в объеме, установленном администрацией образовательной организации. Кроме того, если обучающегося не устроят профессии, предложенные в перечне, он может самостоятельно проходить профессиональные пробы в организации, с которой не заключен соответствующий договор. В этом случае все обязательства берут на себя родители, которые в частном порядке договариваются об условиях предоставления им нужной услуги.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Перечень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профпроб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будет составлен в ноябре и предложен детям для выбора в декабре 2016г. Запуск – с января 2017г. Это тема и предмет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апробационной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деятельности в рамках краевой площадки СОШ 17.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9EB82B-C404-4930-BE20-78D412981515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C7E75-058F-4050-B459-4458165B1852}" type="datetimeFigureOut">
              <a:rPr lang="ru-RU" smtClean="0"/>
              <a:t>24.07.2017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ECF7D-5FEF-4C2C-A734-AE7B506E03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C7E75-058F-4050-B459-4458165B1852}" type="datetimeFigureOut">
              <a:rPr lang="ru-RU" smtClean="0"/>
              <a:t>24.07.2017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ECF7D-5FEF-4C2C-A734-AE7B506E03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C7E75-058F-4050-B459-4458165B1852}" type="datetimeFigureOut">
              <a:rPr lang="ru-RU" smtClean="0"/>
              <a:t>24.07.2017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ECF7D-5FEF-4C2C-A734-AE7B506E03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C7E75-058F-4050-B459-4458165B1852}" type="datetimeFigureOut">
              <a:rPr lang="ru-RU" smtClean="0"/>
              <a:t>24.07.2017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ECF7D-5FEF-4C2C-A734-AE7B506E03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C7E75-058F-4050-B459-4458165B1852}" type="datetimeFigureOut">
              <a:rPr lang="ru-RU" smtClean="0"/>
              <a:t>24.07.2017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ECF7D-5FEF-4C2C-A734-AE7B506E03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C7E75-058F-4050-B459-4458165B1852}" type="datetimeFigureOut">
              <a:rPr lang="ru-RU" smtClean="0"/>
              <a:t>24.07.2017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ECF7D-5FEF-4C2C-A734-AE7B506E03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C7E75-058F-4050-B459-4458165B1852}" type="datetimeFigureOut">
              <a:rPr lang="ru-RU" smtClean="0"/>
              <a:t>24.07.2017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ECF7D-5FEF-4C2C-A734-AE7B506E03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C7E75-058F-4050-B459-4458165B1852}" type="datetimeFigureOut">
              <a:rPr lang="ru-RU" smtClean="0"/>
              <a:t>24.07.2017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ECF7D-5FEF-4C2C-A734-AE7B506E03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C7E75-058F-4050-B459-4458165B1852}" type="datetimeFigureOut">
              <a:rPr lang="ru-RU" smtClean="0"/>
              <a:t>24.07.2017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ECF7D-5FEF-4C2C-A734-AE7B506E03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C7E75-058F-4050-B459-4458165B1852}" type="datetimeFigureOut">
              <a:rPr lang="ru-RU" smtClean="0"/>
              <a:t>24.07.2017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ECF7D-5FEF-4C2C-A734-AE7B506E03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C7E75-058F-4050-B459-4458165B1852}" type="datetimeFigureOut">
              <a:rPr lang="ru-RU" smtClean="0"/>
              <a:t>24.07.2017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ECF7D-5FEF-4C2C-A734-AE7B506E03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C7E75-058F-4050-B459-4458165B1852}" type="datetimeFigureOut">
              <a:rPr lang="ru-RU" smtClean="0"/>
              <a:t>24.07.2017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ECF7D-5FEF-4C2C-A734-AE7B506E034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&#1055;&#1077;&#1088;&#1077;&#1095;&#1077;&#1085;&#1100;%20&#1086;&#1083;&#1080;&#1084;&#1087;&#1080;&#1072;&#1076;%20&#1080;%20&#1082;&#1086;&#1085;&#1082;&#1091;&#1088;&#1089;&#1085;&#1099;&#1093;%20&#1084;&#1077;&#1088;&#1086;&#1087;&#1088;&#1080;&#1103;&#1090;&#1080;&#1081;.doc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3" descr="1330434417_newsletter-image.jpg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772816"/>
            <a:ext cx="7498080" cy="4872608"/>
          </a:xfrm>
        </p:spPr>
        <p:txBody>
          <a:bodyPr/>
          <a:lstStyle/>
          <a:p>
            <a:endParaRPr lang="ru-RU" dirty="0" smtClean="0"/>
          </a:p>
          <a:p>
            <a:pPr algn="ctr">
              <a:buNone/>
            </a:pPr>
            <a:r>
              <a:rPr lang="ru-RU" sz="2800" b="1" dirty="0" smtClean="0"/>
              <a:t>Инновационный управленческий проект «ОБРАЗОВАТЕЛЬНЫЙ КВАРТАЛ»</a:t>
            </a:r>
            <a:endParaRPr lang="ru-RU" sz="2800" dirty="0"/>
          </a:p>
        </p:txBody>
      </p:sp>
      <p:pic>
        <p:nvPicPr>
          <p:cNvPr id="4" name="Рисунок 3" descr="C:\Users\Direktor\Desktop\Рисунок1 копия.jpg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45256" y="0"/>
            <a:ext cx="1498744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Содержимое 3" descr="502881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1520" y="116632"/>
            <a:ext cx="2288753" cy="2002659"/>
          </a:xfrm>
          <a:prstGeom prst="rect">
            <a:avLst/>
          </a:prstGeom>
        </p:spPr>
      </p:pic>
      <p:pic>
        <p:nvPicPr>
          <p:cNvPr id="6" name="Содержимое 3" descr="1398406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</a:blip>
          <a:stretch>
            <a:fillRect/>
          </a:stretch>
        </p:blipFill>
        <p:spPr>
          <a:xfrm>
            <a:off x="251520" y="2996952"/>
            <a:ext cx="1907704" cy="1907704"/>
          </a:xfrm>
          <a:prstGeom prst="rect">
            <a:avLst/>
          </a:prstGeom>
        </p:spPr>
      </p:pic>
      <p:pic>
        <p:nvPicPr>
          <p:cNvPr id="15362" name="Picture 2" descr="F:\Мои документы\Фото-рисунки\2014-2015\Формула успеха-2015\eZZRVVOKnLE.jpg"/>
          <p:cNvPicPr>
            <a:picLocks noChangeAspect="1" noChangeArrowheads="1"/>
          </p:cNvPicPr>
          <p:nvPr/>
        </p:nvPicPr>
        <p:blipFill>
          <a:blip r:embed="rId7" cstate="print"/>
          <a:srcRect l="23422" t="11547" r="28738"/>
          <a:stretch>
            <a:fillRect/>
          </a:stretch>
        </p:blipFill>
        <p:spPr bwMode="auto">
          <a:xfrm>
            <a:off x="4143372" y="4214818"/>
            <a:ext cx="1522965" cy="21118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363" name="Picture 3" descr="DSCN0162"/>
          <p:cNvPicPr>
            <a:picLocks noChangeAspect="1" noChangeArrowheads="1"/>
          </p:cNvPicPr>
          <p:nvPr/>
        </p:nvPicPr>
        <p:blipFill>
          <a:blip r:embed="rId8" cstate="print"/>
          <a:srcRect b="15904"/>
          <a:stretch>
            <a:fillRect/>
          </a:stretch>
        </p:blipFill>
        <p:spPr bwMode="auto">
          <a:xfrm>
            <a:off x="5796136" y="4221088"/>
            <a:ext cx="1919288" cy="2173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2" descr="G:\Архив\Мои документы\личные доки\Ольга Зюльганова.JPG"/>
          <p:cNvPicPr>
            <a:picLocks noChangeAspect="1" noChangeArrowheads="1"/>
          </p:cNvPicPr>
          <p:nvPr/>
        </p:nvPicPr>
        <p:blipFill>
          <a:blip r:embed="rId9" cstate="print"/>
          <a:srcRect t="-6819"/>
          <a:stretch>
            <a:fillRect/>
          </a:stretch>
        </p:blipFill>
        <p:spPr bwMode="auto">
          <a:xfrm>
            <a:off x="1643042" y="4572008"/>
            <a:ext cx="2407588" cy="1714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Перечень  конкурсных и олимпиадных мероприятий</a:t>
            </a:r>
            <a:r>
              <a:rPr lang="ru-RU" sz="4400" dirty="0" smtClean="0">
                <a:solidFill>
                  <a:schemeClr val="tx1"/>
                </a:solidFill>
              </a:rPr>
              <a:t> </a:t>
            </a:r>
            <a:endParaRPr lang="ru-RU" dirty="0"/>
          </a:p>
        </p:txBody>
      </p:sp>
      <p:pic>
        <p:nvPicPr>
          <p:cNvPr id="4" name="Picture 2" descr="C:\Users\Виктория\Desktop\jfwapa34-fu_0.jpg">
            <a:hlinkClick r:id="rId3" action="ppaction://hlinkfile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2428860" y="2000240"/>
            <a:ext cx="6000792" cy="4061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Профессиональные пробы</a:t>
            </a:r>
            <a:endParaRPr lang="ru-RU" b="1" dirty="0"/>
          </a:p>
        </p:txBody>
      </p:sp>
      <p:pic>
        <p:nvPicPr>
          <p:cNvPr id="1026" name="Picture 2" descr="C:\Users\Виктория\Desktop\baa04f2a72ec1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136775" y="1690687"/>
            <a:ext cx="6096000" cy="4314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88640"/>
            <a:ext cx="7818072" cy="6480720"/>
          </a:xfrm>
        </p:spPr>
        <p:txBody>
          <a:bodyPr>
            <a:normAutofit fontScale="77500" lnSpcReduction="20000"/>
          </a:bodyPr>
          <a:lstStyle/>
          <a:p>
            <a:pPr marL="19050" indent="-19050">
              <a:buNone/>
            </a:pPr>
            <a:r>
              <a:rPr lang="ru-RU" sz="3400" b="1" i="1" dirty="0" smtClean="0">
                <a:latin typeface="Times New Roman" pitchFamily="18" charset="0"/>
                <a:cs typeface="Times New Roman" pitchFamily="18" charset="0"/>
              </a:rPr>
              <a:t>Статья 15 закона «Об образовании в РФ» (273-ФЗ)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19050" indent="-19050">
              <a:buNone/>
            </a:pP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marL="19050" indent="-190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«сетевая форма реализации образовательных программ обеспечивает возможность освоения обучающимся образовательной программы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 использованием ресурсов нескольких организаций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осуществляющих образовательную деятельность…, а также при необходимости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 использованием ресурсов иных организаций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В реализации образовательных программ с использованием сетевой формы наряду с организациями, осуществляющими образовательную деятельность, также могут участвовать научные организации, медицинские организации, организации культуры, физкультурно-спортивные и иные организации, обладающие ресурсами, необходимыми для осуществления обучения, проведения учебной и производственной практики и осуществления иных видов учебной деятельности, предусмотренных соответствующей образовательной программой»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C:\Users\Direktor\Desktop\Рисунок1 копия.jpg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45256" y="0"/>
            <a:ext cx="1498744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5"/>
          <p:cNvGraphicFramePr>
            <a:graphicFrameLocks/>
          </p:cNvGraphicFramePr>
          <p:nvPr/>
        </p:nvGraphicFramePr>
        <p:xfrm>
          <a:off x="1071538" y="260648"/>
          <a:ext cx="7862912" cy="6383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http://la-kolomna.ru/upload/medialibrary/c89/c89c56175555b52fb718cee1d1c905d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9144000" cy="8001001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552728"/>
          </a:xfrm>
        </p:spPr>
        <p:txBody>
          <a:bodyPr>
            <a:normAutofit/>
          </a:bodyPr>
          <a:lstStyle/>
          <a:p>
            <a:pPr algn="ctr">
              <a:lnSpc>
                <a:spcPct val="110000"/>
              </a:lnSpc>
              <a:buNone/>
            </a:pPr>
            <a:r>
              <a:rPr lang="ru-RU" b="1" dirty="0" smtClean="0"/>
              <a:t>МАОУ «Гимназия №1» - МАОУ «СОШ №17»</a:t>
            </a:r>
          </a:p>
          <a:p>
            <a:pPr algn="ctr">
              <a:lnSpc>
                <a:spcPct val="110000"/>
              </a:lnSpc>
              <a:buNone/>
            </a:pPr>
            <a:endParaRPr lang="ru-RU" sz="3600" b="1" dirty="0" smtClean="0"/>
          </a:p>
          <a:p>
            <a:pPr algn="ctr">
              <a:lnSpc>
                <a:spcPct val="110000"/>
              </a:lnSpc>
              <a:buNone/>
            </a:pPr>
            <a:r>
              <a:rPr lang="ru-RU" b="1" dirty="0" smtClean="0"/>
              <a:t>МОДЕЛЬ ИНДИВИДУАЛИЗАЦИИ ОБРАЗОВАНИЯ НА УРОВНЕ СОО</a:t>
            </a:r>
          </a:p>
          <a:p>
            <a:pPr algn="ctr">
              <a:lnSpc>
                <a:spcPct val="110000"/>
              </a:lnSpc>
              <a:buNone/>
            </a:pPr>
            <a:r>
              <a:rPr lang="ru-RU" sz="4800" b="1" dirty="0" smtClean="0"/>
              <a:t>«ОБРАЗОВАТЕЛЬНЫЙ КВАРТАЛ»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la-kolomna.ru/upload/medialibrary/c89/c89c56175555b52fb718cee1d1c905d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0"/>
            <a:ext cx="4500594" cy="393802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28728" y="3214687"/>
          <a:ext cx="7499350" cy="364331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749675"/>
                <a:gridCol w="3749675"/>
              </a:tblGrid>
              <a:tr h="567083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Гимназия 1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СОШ 17</a:t>
                      </a:r>
                      <a:endParaRPr lang="ru-RU" sz="2000" b="1" dirty="0"/>
                    </a:p>
                  </a:txBody>
                  <a:tcPr/>
                </a:tc>
              </a:tr>
              <a:tr h="3076230"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b="1" kern="1200" dirty="0" err="1" smtClean="0"/>
                        <a:t>апробационная</a:t>
                      </a:r>
                      <a:r>
                        <a:rPr kumimoji="0" lang="ru-RU" sz="2000" b="1" kern="1200" dirty="0" smtClean="0"/>
                        <a:t> площадка Пермского края по вопросу введения ФГОС СОО  по направлению «Проектирование образовательных результатов профильных направлений обучения в 10-11-х классах»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b="1" kern="1200" dirty="0" err="1" smtClean="0"/>
                        <a:t>апробационная</a:t>
                      </a:r>
                      <a:r>
                        <a:rPr kumimoji="0" lang="ru-RU" sz="2000" b="1" kern="1200" dirty="0" smtClean="0"/>
                        <a:t> площадка Пермского края по вопросу введения ФГОС СОО  по направлению «Самоопределение обучающихся в 10-11 классах»</a:t>
                      </a:r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0" y="0"/>
            <a:ext cx="7498080" cy="58259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Нормативно-правовая база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00042"/>
            <a:ext cx="8933688" cy="6357958"/>
          </a:xfrm>
        </p:spPr>
        <p:txBody>
          <a:bodyPr>
            <a:normAutofit fontScale="62500" lnSpcReduction="20000"/>
          </a:bodyPr>
          <a:lstStyle/>
          <a:p>
            <a:pPr marL="596646" lvl="0" indent="-514350">
              <a:buFont typeface="+mj-lt"/>
              <a:buAutoNum type="arabicPeriod"/>
            </a:pPr>
            <a:r>
              <a:rPr lang="ru-RU" b="1" dirty="0" smtClean="0"/>
              <a:t>Распорядительные документы (приказы)</a:t>
            </a:r>
          </a:p>
          <a:p>
            <a:pPr marL="596646" lvl="0" indent="-514350">
              <a:buFont typeface="+mj-lt"/>
              <a:buAutoNum type="arabicPeriod"/>
            </a:pPr>
            <a:r>
              <a:rPr lang="ru-RU" b="1" dirty="0" smtClean="0"/>
              <a:t>План-график работы по проекту «Образовательный квартал»</a:t>
            </a:r>
          </a:p>
          <a:p>
            <a:pPr marL="596646" lvl="0" indent="-514350">
              <a:buFont typeface="+mj-lt"/>
              <a:buAutoNum type="arabicPeriod"/>
            </a:pPr>
            <a:r>
              <a:rPr lang="ru-RU" b="1" dirty="0" smtClean="0"/>
              <a:t>Договор о сетевом взаимодействии и сотрудничестве</a:t>
            </a:r>
          </a:p>
          <a:p>
            <a:pPr marL="596646" lvl="0" indent="-514350">
              <a:buFont typeface="+mj-lt"/>
              <a:buAutoNum type="arabicPeriod"/>
            </a:pPr>
            <a:r>
              <a:rPr lang="ru-RU" b="1" dirty="0" smtClean="0"/>
              <a:t>Положение о зачете результатов освоения обучающимися МАОУ «СОШ № 17», «МАОУ «Гимназия №1» дисциплин (модулей), практик, дополнительных образовательных программ, освоенных в других организациях, осуществляющих образовательную деятельность</a:t>
            </a:r>
          </a:p>
          <a:p>
            <a:pPr marL="596646" lvl="0" indent="-514350">
              <a:buFont typeface="+mj-lt"/>
              <a:buAutoNum type="arabicPeriod"/>
            </a:pPr>
            <a:r>
              <a:rPr lang="ru-RU" b="1" dirty="0" smtClean="0"/>
              <a:t>Учебные планы ОО</a:t>
            </a:r>
          </a:p>
          <a:p>
            <a:pPr marL="596646" lvl="0" indent="-514350">
              <a:buFont typeface="+mj-lt"/>
              <a:buAutoNum type="arabicPeriod"/>
            </a:pPr>
            <a:r>
              <a:rPr lang="ru-RU" b="1" dirty="0" smtClean="0"/>
              <a:t>Перечень  элективных курсов </a:t>
            </a:r>
          </a:p>
          <a:p>
            <a:pPr marL="596646" lvl="0" indent="-514350">
              <a:buFont typeface="+mj-lt"/>
              <a:buAutoNum type="arabicPeriod"/>
            </a:pPr>
            <a:r>
              <a:rPr lang="ru-RU" b="1" dirty="0" smtClean="0"/>
              <a:t>Перечень курсов по выбору</a:t>
            </a:r>
          </a:p>
          <a:p>
            <a:pPr marL="596646" lvl="0" indent="-514350">
              <a:buFont typeface="+mj-lt"/>
              <a:buAutoNum type="arabicPeriod"/>
            </a:pPr>
            <a:r>
              <a:rPr lang="ru-RU" b="1" dirty="0" smtClean="0"/>
              <a:t>Перечень олимпиад и конкурсных мероприятий для индивидуального образовательного маршрута</a:t>
            </a:r>
          </a:p>
          <a:p>
            <a:pPr marL="596646" lvl="0" indent="-514350">
              <a:buFont typeface="+mj-lt"/>
              <a:buAutoNum type="arabicPeriod"/>
            </a:pPr>
            <a:r>
              <a:rPr lang="ru-RU" b="1" dirty="0" smtClean="0"/>
              <a:t>Сетевое нелинейное расписание занятий в 10 классе</a:t>
            </a:r>
          </a:p>
          <a:p>
            <a:pPr marL="596646" lvl="0" indent="-514350">
              <a:buFont typeface="+mj-lt"/>
              <a:buAutoNum type="arabicPeriod"/>
            </a:pPr>
            <a:r>
              <a:rPr lang="ru-RU" b="1" dirty="0" smtClean="0"/>
              <a:t>Положение об индивидуальном образовательном маршруте обучающихся 10-11 классов</a:t>
            </a:r>
          </a:p>
          <a:p>
            <a:pPr marL="596646" lvl="0" indent="-514350">
              <a:buFont typeface="+mj-lt"/>
              <a:buAutoNum type="arabicPeriod"/>
            </a:pPr>
            <a:r>
              <a:rPr lang="ru-RU" b="1" dirty="0" smtClean="0"/>
              <a:t>Положение о формах, периодичности, порядке текущего контроля успеваемости и промежуточной аттестации обучающихся </a:t>
            </a:r>
          </a:p>
          <a:p>
            <a:pPr marL="596646" lvl="0" indent="-514350">
              <a:buFont typeface="+mj-lt"/>
              <a:buAutoNum type="arabicPeriod"/>
            </a:pPr>
            <a:r>
              <a:rPr lang="ru-RU" b="1" dirty="0" smtClean="0"/>
              <a:t>Анкеты о запросах обучающихся по выбору профессиональных проб</a:t>
            </a:r>
          </a:p>
          <a:p>
            <a:pPr marL="596646" lvl="0" indent="-514350">
              <a:buFont typeface="+mj-lt"/>
              <a:buAutoNum type="arabicPeriod"/>
            </a:pPr>
            <a:r>
              <a:rPr lang="ru-RU" b="1" dirty="0" smtClean="0"/>
              <a:t>Положение об организации и проведении профессиональных проб и фиксации их результатов в сетевом взаимодействии </a:t>
            </a:r>
          </a:p>
          <a:p>
            <a:pPr marL="596646" indent="-514350">
              <a:buFont typeface="+mj-lt"/>
              <a:buAutoNum type="arabicPeriod"/>
            </a:pPr>
            <a:endParaRPr lang="ru-RU" b="1" dirty="0" smtClean="0"/>
          </a:p>
          <a:p>
            <a:pPr marL="596646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0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Индивидуальный образовательный маршрут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43608" y="1268760"/>
          <a:ext cx="7890842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4" descr="http://flatik.ru/flax/816/815887/815887_html_m5ceabf25.jpg"/>
          <p:cNvPicPr>
            <a:picLocks noChangeAspect="1" noChangeArrowheads="1"/>
          </p:cNvPicPr>
          <p:nvPr/>
        </p:nvPicPr>
        <p:blipFill>
          <a:blip r:embed="rId7" cstate="print"/>
          <a:srcRect r="75808"/>
          <a:stretch>
            <a:fillRect/>
          </a:stretch>
        </p:blipFill>
        <p:spPr bwMode="auto">
          <a:xfrm>
            <a:off x="1619672" y="2204864"/>
            <a:ext cx="1152128" cy="3067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la-kolomna.ru/upload/medialibrary/c89/c89c56175555b52fb718cee1d1c905d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3174" y="0"/>
            <a:ext cx="4500594" cy="3938020"/>
          </a:xfrm>
          <a:prstGeom prst="rect">
            <a:avLst/>
          </a:prstGeom>
          <a:noFill/>
        </p:spPr>
      </p:pic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857224" y="4000504"/>
          <a:ext cx="8286776" cy="220579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43388"/>
                <a:gridCol w="4143388"/>
              </a:tblGrid>
              <a:tr h="33358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Гимназия 1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СОШ 17</a:t>
                      </a:r>
                      <a:endParaRPr lang="ru-RU" sz="2000" b="1" dirty="0"/>
                    </a:p>
                  </a:txBody>
                  <a:tcPr/>
                </a:tc>
              </a:tr>
              <a:tr h="1809559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Биология - </a:t>
                      </a:r>
                      <a:r>
                        <a:rPr lang="ru-RU" sz="2000" b="1" dirty="0" err="1" smtClean="0"/>
                        <a:t>М.И.Белик</a:t>
                      </a:r>
                      <a:endParaRPr lang="ru-RU" sz="2000" b="1" dirty="0" smtClean="0"/>
                    </a:p>
                    <a:p>
                      <a:pPr algn="ctr"/>
                      <a:r>
                        <a:rPr lang="ru-RU" sz="2000" b="1" dirty="0" smtClean="0"/>
                        <a:t>Английский язык</a:t>
                      </a:r>
                      <a:r>
                        <a:rPr lang="ru-RU" sz="2000" b="1" baseline="0" dirty="0" smtClean="0"/>
                        <a:t> – </a:t>
                      </a:r>
                      <a:r>
                        <a:rPr lang="ru-RU" sz="2000" b="1" baseline="0" dirty="0" err="1" smtClean="0"/>
                        <a:t>С.С.Косикова</a:t>
                      </a:r>
                      <a:endParaRPr lang="ru-RU" sz="2000" b="1" baseline="0" dirty="0" smtClean="0"/>
                    </a:p>
                    <a:p>
                      <a:pPr algn="ctr"/>
                      <a:r>
                        <a:rPr lang="ru-RU" sz="2000" b="1" baseline="0" dirty="0" smtClean="0"/>
                        <a:t>Экономика – Г.Е.Созинова</a:t>
                      </a:r>
                    </a:p>
                    <a:p>
                      <a:pPr algn="ctr"/>
                      <a:r>
                        <a:rPr lang="ru-RU" sz="2000" b="1" baseline="0" dirty="0" smtClean="0"/>
                        <a:t>Право – Е.Г.Овсянников</a:t>
                      </a:r>
                    </a:p>
                    <a:p>
                      <a:pPr algn="ctr"/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Химия – Н.А.Попова</a:t>
                      </a:r>
                    </a:p>
                    <a:p>
                      <a:pPr algn="ctr"/>
                      <a:r>
                        <a:rPr lang="ru-RU" sz="2000" b="1" dirty="0" smtClean="0"/>
                        <a:t>История – </a:t>
                      </a:r>
                      <a:r>
                        <a:rPr lang="ru-RU" sz="2000" b="1" dirty="0" err="1" smtClean="0"/>
                        <a:t>В.Ю.Багаева</a:t>
                      </a:r>
                      <a:endParaRPr lang="ru-RU" sz="2000" b="1" dirty="0" smtClean="0"/>
                    </a:p>
                    <a:p>
                      <a:pPr algn="ctr"/>
                      <a:r>
                        <a:rPr lang="ru-RU" sz="2000" b="1" dirty="0" smtClean="0"/>
                        <a:t>Обществознание – Н.В.Михайлова</a:t>
                      </a:r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68263"/>
            <a:ext cx="7715304" cy="672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1592</Words>
  <Application>Microsoft Office PowerPoint</Application>
  <PresentationFormat>Экран (4:3)</PresentationFormat>
  <Paragraphs>84</Paragraphs>
  <Slides>11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Нормативно-правовая база</vt:lpstr>
      <vt:lpstr>Индивидуальный образовательный маршрут</vt:lpstr>
      <vt:lpstr>Слайд 8</vt:lpstr>
      <vt:lpstr>Слайд 9</vt:lpstr>
      <vt:lpstr>Перечень  конкурсных и олимпиадных мероприятий </vt:lpstr>
      <vt:lpstr>Профессиональные пробы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Виктория Шамсемухаметова</dc:creator>
  <cp:lastModifiedBy>Виктория Шамсемухаметова</cp:lastModifiedBy>
  <cp:revision>1</cp:revision>
  <dcterms:created xsi:type="dcterms:W3CDTF">2017-07-24T07:59:07Z</dcterms:created>
  <dcterms:modified xsi:type="dcterms:W3CDTF">2017-07-24T08:00:53Z</dcterms:modified>
</cp:coreProperties>
</file>