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5" r:id="rId2"/>
    <p:sldId id="261" r:id="rId3"/>
    <p:sldId id="256" r:id="rId4"/>
    <p:sldId id="258" r:id="rId5"/>
    <p:sldId id="262" r:id="rId6"/>
    <p:sldId id="263" r:id="rId7"/>
    <p:sldId id="271" r:id="rId8"/>
    <p:sldId id="278" r:id="rId9"/>
    <p:sldId id="279" r:id="rId10"/>
    <p:sldId id="266" r:id="rId11"/>
    <p:sldId id="259" r:id="rId12"/>
    <p:sldId id="264" r:id="rId13"/>
    <p:sldId id="265" r:id="rId14"/>
    <p:sldId id="274" r:id="rId15"/>
    <p:sldId id="272" r:id="rId16"/>
    <p:sldId id="280" r:id="rId17"/>
    <p:sldId id="273" r:id="rId18"/>
    <p:sldId id="267" r:id="rId19"/>
    <p:sldId id="269" r:id="rId20"/>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0647" autoAdjust="0"/>
  </p:normalViewPr>
  <p:slideViewPr>
    <p:cSldViewPr>
      <p:cViewPr varScale="1">
        <p:scale>
          <a:sx n="45" d="100"/>
          <a:sy n="45" d="100"/>
        </p:scale>
        <p:origin x="-26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7398EE99-E3B3-4EEF-81A2-2F907DD28906}" type="datetimeFigureOut">
              <a:rPr lang="ru-RU" smtClean="0"/>
              <a:pPr/>
              <a:t>24.11.2016</a:t>
            </a:fld>
            <a:endParaRPr lang="ru-RU"/>
          </a:p>
        </p:txBody>
      </p:sp>
      <p:sp>
        <p:nvSpPr>
          <p:cNvPr id="4" name="Образ слайда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525E1711-ED31-49A7-AF1E-94FA50057266}" type="slidenum">
              <a:rPr lang="ru-RU" smtClean="0"/>
              <a:pPr/>
              <a:t>‹#›</a:t>
            </a:fld>
            <a:endParaRPr lang="ru-RU"/>
          </a:p>
        </p:txBody>
      </p:sp>
    </p:spTree>
    <p:extLst>
      <p:ext uri="{BB962C8B-B14F-4D97-AF65-F5344CB8AC3E}">
        <p14:creationId xmlns:p14="http://schemas.microsoft.com/office/powerpoint/2010/main" val="2388150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525E1711-ED31-49A7-AF1E-94FA50057266}" type="slidenum">
              <a:rPr lang="ru-RU" smtClean="0"/>
              <a:pPr/>
              <a:t>1</a:t>
            </a:fld>
            <a:endParaRPr lang="ru-RU"/>
          </a:p>
        </p:txBody>
      </p:sp>
    </p:spTree>
    <p:extLst>
      <p:ext uri="{BB962C8B-B14F-4D97-AF65-F5344CB8AC3E}">
        <p14:creationId xmlns:p14="http://schemas.microsoft.com/office/powerpoint/2010/main" val="21286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Times New Roman"/>
                <a:ea typeface="Calibri"/>
                <a:cs typeface="Times New Roman"/>
              </a:rPr>
              <a:t>Рассмотрим план внеурочной деятельности, который включает в себя направления, формы и модули, это:</a:t>
            </a:r>
          </a:p>
          <a:p>
            <a:pPr marL="457200" marR="0" lvl="0" indent="0" algn="l" defTabSz="914400" rtl="0" eaLnBrk="1" fontAlgn="auto" latinLnBrk="0" hangingPunct="1">
              <a:lnSpc>
                <a:spcPct val="115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Times New Roman"/>
                <a:ea typeface="Calibri"/>
                <a:cs typeface="Times New Roman"/>
              </a:rPr>
              <a:t>- общешкольные  мероприятия;</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457200" marR="0" lvl="0" indent="0" algn="l" defTabSz="914400" rtl="0" eaLnBrk="1" fontAlgn="auto" latinLnBrk="0" hangingPunct="1">
              <a:lnSpc>
                <a:spcPct val="115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Times New Roman"/>
                <a:ea typeface="Calibri"/>
                <a:cs typeface="Times New Roman"/>
              </a:rPr>
              <a:t> - система классных часов;</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628650" marR="0" lvl="0" indent="-171450" algn="l" defTabSz="914400" rtl="0" eaLnBrk="1" fontAlgn="auto" latinLnBrk="0" hangingPunct="1">
              <a:lnSpc>
                <a:spcPct val="115000"/>
              </a:lnSpc>
              <a:spcBef>
                <a:spcPts val="0"/>
              </a:spcBef>
              <a:spcAft>
                <a:spcPts val="0"/>
              </a:spcAft>
              <a:buClrTx/>
              <a:buSzTx/>
              <a:buFontTx/>
              <a:buChar char="-"/>
              <a:tabLst/>
              <a:defRPr/>
            </a:pPr>
            <a:r>
              <a:rPr kumimoji="0" lang="ru-RU" sz="1200" b="0" i="0" u="none" strike="noStrike" kern="1200" cap="none" spc="0" normalizeH="0" baseline="0" noProof="0" dirty="0" smtClean="0">
                <a:ln>
                  <a:noFill/>
                </a:ln>
                <a:solidFill>
                  <a:prstClr val="black"/>
                </a:solidFill>
                <a:effectLst/>
                <a:uLnTx/>
                <a:uFillTx/>
                <a:latin typeface="Times New Roman"/>
                <a:ea typeface="Calibri"/>
                <a:cs typeface="Times New Roman"/>
              </a:rPr>
              <a:t>курсы, объединения, секции.</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628650" marR="0" lvl="0" indent="-171450" algn="l" defTabSz="914400" rtl="0" eaLnBrk="1" fontAlgn="auto" latinLnBrk="0" hangingPunct="1">
              <a:lnSpc>
                <a:spcPct val="115000"/>
              </a:lnSpc>
              <a:spcBef>
                <a:spcPts val="0"/>
              </a:spcBef>
              <a:spcAft>
                <a:spcPts val="0"/>
              </a:spcAft>
              <a:buClrTx/>
              <a:buSzTx/>
              <a:buFontTx/>
              <a:buChar char="-"/>
              <a:tabLst/>
              <a:defRPr/>
            </a:pPr>
            <a:r>
              <a:rPr kumimoji="0" lang="ru-RU" sz="1200" b="0" i="0" u="none" strike="noStrike" kern="1200" cap="none" spc="0" normalizeH="0" baseline="0" noProof="0" dirty="0" smtClean="0">
                <a:ln>
                  <a:noFill/>
                </a:ln>
                <a:solidFill>
                  <a:prstClr val="black"/>
                </a:solidFill>
                <a:effectLst/>
                <a:uLnTx/>
                <a:uFillTx/>
                <a:latin typeface="Times New Roman"/>
                <a:ea typeface="Calibri"/>
                <a:cs typeface="Times New Roman"/>
              </a:rPr>
              <a:t>  Этот план позволяет грамотно распределить внеурочную нагрузку.</a:t>
            </a:r>
            <a:endParaRPr lang="ru-RU" sz="1200" baseline="0" dirty="0" smtClean="0">
              <a:effectLst/>
              <a:latin typeface="Times New Roman"/>
              <a:ea typeface="Calibri"/>
              <a:cs typeface="Times New Roman"/>
            </a:endParaRPr>
          </a:p>
          <a:p>
            <a:endParaRPr kumimoji="0" lang="ru-RU" sz="1200" b="0" i="0" u="none" strike="noStrike" kern="1200" cap="none" spc="0" normalizeH="0" baseline="0" noProof="0" dirty="0" smtClean="0">
              <a:ln>
                <a:noFill/>
              </a:ln>
              <a:solidFill>
                <a:prstClr val="black"/>
              </a:solidFill>
              <a:effectLst/>
              <a:uLnTx/>
              <a:uFillTx/>
              <a:latin typeface="Times New Roman"/>
              <a:ea typeface="Calibri"/>
              <a:cs typeface="Times New Roman"/>
            </a:endParaRPr>
          </a:p>
          <a:p>
            <a:endParaRPr kumimoji="0" lang="ru-RU" sz="1200" b="0" i="0" u="none" strike="noStrike" kern="1200" cap="none" spc="0" normalizeH="0" baseline="0" noProof="0" dirty="0" smtClean="0">
              <a:ln>
                <a:noFill/>
              </a:ln>
              <a:solidFill>
                <a:prstClr val="black"/>
              </a:solidFill>
              <a:effectLst/>
              <a:uLnTx/>
              <a:uFillTx/>
              <a:latin typeface="Times New Roman"/>
              <a:ea typeface="Calibri"/>
              <a:cs typeface="Times New Roman"/>
            </a:endParaRPr>
          </a:p>
          <a:p>
            <a:endParaRPr kumimoji="0" lang="ru-RU" sz="1200" b="0" i="0" u="none" strike="noStrike" kern="1200" cap="none" spc="0" normalizeH="0" baseline="0" noProof="0" dirty="0" smtClean="0">
              <a:ln>
                <a:noFill/>
              </a:ln>
              <a:solidFill>
                <a:prstClr val="black"/>
              </a:solidFill>
              <a:effectLst/>
              <a:uLnTx/>
              <a:uFillTx/>
              <a:latin typeface="Times New Roman"/>
              <a:ea typeface="Calibri"/>
              <a:cs typeface="Times New Roman"/>
            </a:endParaRPr>
          </a:p>
        </p:txBody>
      </p:sp>
      <p:sp>
        <p:nvSpPr>
          <p:cNvPr id="4" name="Номер слайда 3"/>
          <p:cNvSpPr>
            <a:spLocks noGrp="1"/>
          </p:cNvSpPr>
          <p:nvPr>
            <p:ph type="sldNum" sz="quarter" idx="10"/>
          </p:nvPr>
        </p:nvSpPr>
        <p:spPr/>
        <p:txBody>
          <a:bodyPr/>
          <a:lstStyle/>
          <a:p>
            <a:fld id="{525E1711-ED31-49A7-AF1E-94FA50057266}" type="slidenum">
              <a:rPr lang="ru-RU" smtClean="0"/>
              <a:pPr/>
              <a:t>10</a:t>
            </a:fld>
            <a:endParaRPr lang="ru-RU"/>
          </a:p>
        </p:txBody>
      </p:sp>
    </p:spTree>
    <p:extLst>
      <p:ext uri="{BB962C8B-B14F-4D97-AF65-F5344CB8AC3E}">
        <p14:creationId xmlns:p14="http://schemas.microsoft.com/office/powerpoint/2010/main" val="123203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nSpc>
                <a:spcPct val="115000"/>
              </a:lnSpc>
              <a:spcAft>
                <a:spcPts val="0"/>
              </a:spcAft>
            </a:pPr>
            <a:endParaRPr lang="ru-RU" sz="1600" dirty="0" smtClean="0">
              <a:solidFill>
                <a:srgbClr val="000000"/>
              </a:solidFill>
              <a:effectLst/>
              <a:latin typeface="Times New Roman"/>
              <a:ea typeface="Calibri"/>
              <a:cs typeface="Times New Roman"/>
            </a:endParaRPr>
          </a:p>
          <a:p>
            <a:pPr indent="449580">
              <a:lnSpc>
                <a:spcPct val="115000"/>
              </a:lnSpc>
              <a:spcAft>
                <a:spcPts val="0"/>
              </a:spcAft>
            </a:pPr>
            <a:r>
              <a:rPr lang="ru-RU" sz="1600" dirty="0" smtClean="0">
                <a:solidFill>
                  <a:srgbClr val="000000"/>
                </a:solidFill>
                <a:effectLst/>
                <a:latin typeface="Times New Roman"/>
                <a:ea typeface="Calibri"/>
                <a:cs typeface="Times New Roman"/>
              </a:rPr>
              <a:t>Перейдем к оценке</a:t>
            </a:r>
            <a:r>
              <a:rPr lang="ru-RU" sz="1600" baseline="0" dirty="0" smtClean="0">
                <a:solidFill>
                  <a:srgbClr val="000000"/>
                </a:solidFill>
                <a:effectLst/>
                <a:latin typeface="Times New Roman"/>
                <a:ea typeface="Calibri"/>
                <a:cs typeface="Times New Roman"/>
              </a:rPr>
              <a:t> ВД. Которая осуществляется комплексно по ряду параметров.</a:t>
            </a:r>
          </a:p>
          <a:p>
            <a:pPr indent="449580">
              <a:lnSpc>
                <a:spcPct val="115000"/>
              </a:lnSpc>
              <a:spcAft>
                <a:spcPts val="0"/>
              </a:spcAft>
            </a:pPr>
            <a:r>
              <a:rPr lang="ru-RU" sz="1600" baseline="0" dirty="0" smtClean="0">
                <a:solidFill>
                  <a:srgbClr val="000000"/>
                </a:solidFill>
                <a:effectLst/>
                <a:latin typeface="Times New Roman"/>
                <a:ea typeface="Calibri"/>
                <a:cs typeface="Times New Roman"/>
              </a:rPr>
              <a:t>На слайде вы видите, что она включает анализ общего состояния ВД, оценку эффективности и продуктивности ВД., </a:t>
            </a:r>
            <a:r>
              <a:rPr lang="ru-RU" sz="1600" b="0" baseline="0" dirty="0" smtClean="0">
                <a:solidFill>
                  <a:srgbClr val="000000"/>
                </a:solidFill>
                <a:effectLst/>
                <a:latin typeface="Times New Roman"/>
                <a:ea typeface="Calibri"/>
                <a:cs typeface="Times New Roman"/>
              </a:rPr>
              <a:t>удовлетворенность </a:t>
            </a:r>
            <a:r>
              <a:rPr kumimoji="0" lang="ru-RU" sz="1600" b="0" i="0" u="none" strike="noStrike" kern="1200" cap="none" spc="0" normalizeH="0" baseline="0" noProof="0" dirty="0" smtClean="0">
                <a:ln w="12700">
                  <a:solidFill>
                    <a:srgbClr val="675D59"/>
                  </a:solidFill>
                </a:ln>
                <a:solidFill>
                  <a:srgbClr val="4D5B6B">
                    <a:lumMod val="50000"/>
                  </a:srgbClr>
                </a:solidFill>
                <a:effectLst>
                  <a:outerShdw blurRad="50800" dist="38100" dir="8100000" algn="tr" rotWithShape="0">
                    <a:prstClr val="black">
                      <a:alpha val="40000"/>
                    </a:prstClr>
                  </a:outerShdw>
                </a:effectLst>
                <a:uLnTx/>
                <a:uFillTx/>
                <a:latin typeface="+mn-lt"/>
                <a:ea typeface="+mj-ea"/>
                <a:cs typeface="+mj-cs"/>
              </a:rPr>
              <a:t>участников деятельности ее организацией и результатами.</a:t>
            </a:r>
            <a:endParaRPr lang="ru-RU" sz="1600" b="0" baseline="0" dirty="0" smtClean="0">
              <a:solidFill>
                <a:srgbClr val="000000"/>
              </a:solidFill>
              <a:effectLst/>
              <a:latin typeface="Times New Roman"/>
              <a:ea typeface="Calibri"/>
              <a:cs typeface="Times New Roman"/>
            </a:endParaRPr>
          </a:p>
          <a:p>
            <a:pPr indent="449580">
              <a:lnSpc>
                <a:spcPct val="115000"/>
              </a:lnSpc>
              <a:spcAft>
                <a:spcPts val="0"/>
              </a:spcAft>
            </a:pPr>
            <a:endParaRPr lang="ru-RU" sz="1200" b="0" dirty="0" smtClean="0">
              <a:solidFill>
                <a:srgbClr val="000000"/>
              </a:solidFill>
              <a:effectLst/>
              <a:latin typeface="Times New Roman"/>
              <a:ea typeface="Calibri"/>
              <a:cs typeface="Times New Roman"/>
            </a:endParaRPr>
          </a:p>
          <a:p>
            <a:pPr indent="449580">
              <a:lnSpc>
                <a:spcPct val="115000"/>
              </a:lnSpc>
              <a:spcAft>
                <a:spcPts val="0"/>
              </a:spcAft>
            </a:pPr>
            <a:endParaRPr lang="ru-RU" sz="1200" b="0" dirty="0" smtClean="0">
              <a:solidFill>
                <a:srgbClr val="000000"/>
              </a:solidFill>
              <a:effectLst/>
              <a:latin typeface="Times New Roman"/>
              <a:ea typeface="Calibri"/>
              <a:cs typeface="Times New Roman"/>
            </a:endParaRPr>
          </a:p>
          <a:p>
            <a:pPr indent="449580">
              <a:lnSpc>
                <a:spcPct val="115000"/>
              </a:lnSpc>
              <a:spcAft>
                <a:spcPts val="0"/>
              </a:spcAft>
            </a:pPr>
            <a:endParaRPr lang="ru-RU" sz="1200" b="0" dirty="0" smtClean="0">
              <a:solidFill>
                <a:srgbClr val="000000"/>
              </a:solidFill>
              <a:effectLst/>
              <a:latin typeface="Times New Roman"/>
              <a:ea typeface="Calibri"/>
              <a:cs typeface="Times New Roman"/>
            </a:endParaRPr>
          </a:p>
          <a:p>
            <a:endParaRPr lang="ru-RU"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11</a:t>
            </a:fld>
            <a:endParaRPr lang="ru-RU"/>
          </a:p>
        </p:txBody>
      </p:sp>
    </p:spTree>
    <p:extLst>
      <p:ext uri="{BB962C8B-B14F-4D97-AF65-F5344CB8AC3E}">
        <p14:creationId xmlns:p14="http://schemas.microsoft.com/office/powerpoint/2010/main" val="3357466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449580" algn="l" defTabSz="914400" rtl="0" eaLnBrk="1" fontAlgn="auto" latinLnBrk="0" hangingPunct="1">
              <a:lnSpc>
                <a:spcPct val="115000"/>
              </a:lnSpc>
              <a:spcBef>
                <a:spcPts val="0"/>
              </a:spcBef>
              <a:spcAft>
                <a:spcPts val="0"/>
              </a:spcAft>
              <a:buClrTx/>
              <a:buSzTx/>
              <a:buFontTx/>
              <a:buNone/>
              <a:tabLst/>
              <a:defRPr/>
            </a:pPr>
            <a:endParaRPr kumimoji="0" lang="ru-RU" sz="1200" b="0" i="0" u="none" strike="noStrike" kern="1200" cap="none" spc="0" normalizeH="0" baseline="0" noProof="0" dirty="0" smtClean="0">
              <a:ln>
                <a:noFill/>
              </a:ln>
              <a:solidFill>
                <a:srgbClr val="000000"/>
              </a:solidFill>
              <a:effectLst/>
              <a:uLnTx/>
              <a:uFillTx/>
              <a:latin typeface="Times New Roman"/>
              <a:ea typeface="Calibri"/>
              <a:cs typeface="Times New Roman"/>
            </a:endParaRPr>
          </a:p>
          <a:p>
            <a:pPr marL="0" marR="0" lvl="0" indent="449580" algn="l" defTabSz="914400" rtl="0" eaLnBrk="1" fontAlgn="auto" latinLnBrk="0" hangingPunct="1">
              <a:lnSpc>
                <a:spcPct val="115000"/>
              </a:lnSpc>
              <a:spcBef>
                <a:spcPts val="0"/>
              </a:spcBef>
              <a:spcAft>
                <a:spcPts val="0"/>
              </a:spcAft>
              <a:buClrTx/>
              <a:buSzTx/>
              <a:buFontTx/>
              <a:buNone/>
              <a:tabLst/>
              <a:defRPr/>
            </a:pPr>
            <a:endParaRPr kumimoji="0" lang="ru-RU" sz="1200" b="0" i="0" u="none" strike="noStrike" kern="1200" cap="none" spc="0" normalizeH="0" baseline="0" noProof="0" dirty="0" smtClean="0">
              <a:ln>
                <a:noFill/>
              </a:ln>
              <a:solidFill>
                <a:srgbClr val="000000"/>
              </a:solidFill>
              <a:effectLst/>
              <a:uLnTx/>
              <a:uFillTx/>
              <a:latin typeface="Times New Roman"/>
              <a:ea typeface="Calibri"/>
              <a:cs typeface="Times New Roman"/>
            </a:endParaRPr>
          </a:p>
          <a:p>
            <a:pPr marL="19050" marR="19050" lvl="0" indent="0" algn="l" defTabSz="914400" rtl="0" eaLnBrk="1" fontAlgn="auto" latinLnBrk="0" hangingPunct="1">
              <a:lnSpc>
                <a:spcPct val="115000"/>
              </a:lnSpc>
              <a:spcBef>
                <a:spcPts val="0"/>
              </a:spcBef>
              <a:spcAft>
                <a:spcPts val="1000"/>
              </a:spcAft>
              <a:buClrTx/>
              <a:buSzTx/>
              <a:buFontTx/>
              <a:buNone/>
              <a:tabLst/>
              <a:defRPr/>
            </a:pPr>
            <a:r>
              <a:rPr kumimoji="0" lang="ru-RU" sz="1400" b="0" i="0" u="none" strike="noStrike" kern="1200" cap="none" spc="0" normalizeH="0" baseline="0" noProof="0" dirty="0" smtClean="0">
                <a:ln>
                  <a:noFill/>
                </a:ln>
                <a:solidFill>
                  <a:srgbClr val="000000"/>
                </a:solidFill>
                <a:effectLst/>
                <a:uLnTx/>
                <a:uFillTx/>
                <a:latin typeface="Times New Roman"/>
                <a:ea typeface="Calibri"/>
                <a:cs typeface="Times New Roman"/>
              </a:rPr>
              <a:t>Первым предметом диагностики результативности внеурочной деятельности является анализ ее общего состояния, который включает в себя следующие критерии - </a:t>
            </a: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mn-cs"/>
              </a:rPr>
              <a:t>Вовлеченность учащихся во ВД,  </a:t>
            </a: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Times New Roman"/>
              </a:rPr>
              <a:t>р</a:t>
            </a:r>
            <a:r>
              <a:rPr kumimoji="0" lang="ru-RU" sz="1400" b="0" i="0" u="none" strike="noStrike" kern="1200" cap="none" spc="0" normalizeH="0" baseline="0" noProof="0" dirty="0" smtClean="0">
                <a:ln>
                  <a:noFill/>
                </a:ln>
                <a:solidFill>
                  <a:srgbClr val="4D5B6B">
                    <a:lumMod val="50000"/>
                  </a:srgbClr>
                </a:solidFill>
                <a:effectLst/>
                <a:uLnTx/>
                <a:uFillTx/>
                <a:latin typeface="+mn-lt"/>
                <a:ea typeface="Calibri"/>
                <a:cs typeface="Times New Roman"/>
              </a:rPr>
              <a:t>есурсная обеспеченность процесса функционирования системы внеурочной деятельности, если говорить о первом критерии, то показателем оценки является охват учащихся ВД и </a:t>
            </a:r>
            <a:r>
              <a:rPr kumimoji="0" lang="ru-RU" sz="1400" b="0" i="0" u="none" strike="noStrike" kern="1200" cap="none" spc="0" normalizeH="0" baseline="0" noProof="0" dirty="0" smtClean="0">
                <a:ln>
                  <a:noFill/>
                </a:ln>
                <a:solidFill>
                  <a:srgbClr val="000000"/>
                </a:solidFill>
                <a:effectLst/>
                <a:uLnTx/>
                <a:uFillTx/>
                <a:latin typeface="Times New Roman"/>
                <a:ea typeface="Calibri"/>
                <a:cs typeface="Times New Roman"/>
              </a:rPr>
              <a:t>сохранность контингента,  методом изучения может быть  - «</a:t>
            </a: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mn-cs"/>
              </a:rPr>
              <a:t>Карта участия учащихся во внеурочной деятельности».  ПОКАЗАТЬ!</a:t>
            </a:r>
          </a:p>
          <a:p>
            <a:pPr marL="19050" marR="19050" lvl="0" indent="0" algn="l" defTabSz="914400" rtl="0" eaLnBrk="1" fontAlgn="auto" latinLnBrk="0" hangingPunct="1">
              <a:lnSpc>
                <a:spcPct val="115000"/>
              </a:lnSpc>
              <a:spcBef>
                <a:spcPts val="0"/>
              </a:spcBef>
              <a:spcAft>
                <a:spcPts val="1000"/>
              </a:spcAft>
              <a:buClrTx/>
              <a:buSzTx/>
              <a:buFontTx/>
              <a:buNone/>
              <a:tabLst/>
              <a:defRPr/>
            </a:pP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mn-cs"/>
              </a:rPr>
              <a:t>Карта позволяет систематизировать сведения о персональной занятости учащихся, о наиболее популярных видах ВД, об активности школьников, о часовой нагрузке каждого учащегося.</a:t>
            </a:r>
          </a:p>
          <a:p>
            <a:pPr marL="19050" marR="19050" lvl="0" indent="0" algn="l" defTabSz="914400" rtl="0" eaLnBrk="1" fontAlgn="auto" latinLnBrk="0" hangingPunct="1">
              <a:lnSpc>
                <a:spcPct val="100000"/>
              </a:lnSpc>
              <a:spcBef>
                <a:spcPts val="0"/>
              </a:spcBef>
              <a:spcAft>
                <a:spcPts val="1000"/>
              </a:spcAft>
              <a:buClrTx/>
              <a:buSzTx/>
              <a:buFontTx/>
              <a:buNone/>
              <a:tabLst/>
              <a:defRPr/>
            </a:pP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mn-cs"/>
              </a:rPr>
              <a:t>Показателями второго критерия анализа ВД  является обеспеченность </a:t>
            </a:r>
          </a:p>
          <a:p>
            <a:pPr marL="19050" marR="19050" lvl="0" indent="0" algn="l" defTabSz="914400" rtl="0" eaLnBrk="1" fontAlgn="auto" latinLnBrk="0" hangingPunct="1">
              <a:lnSpc>
                <a:spcPct val="100000"/>
              </a:lnSpc>
              <a:spcBef>
                <a:spcPts val="0"/>
              </a:spcBef>
              <a:spcAft>
                <a:spcPts val="1000"/>
              </a:spcAft>
              <a:buClrTx/>
              <a:buSzTx/>
              <a:buFontTx/>
              <a:buNone/>
              <a:tabLst/>
              <a:defRPr/>
            </a:pP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mn-cs"/>
              </a:rPr>
              <a:t> - кадровыми ресурсами., </a:t>
            </a:r>
          </a:p>
          <a:p>
            <a:pPr marL="304800" marR="19050" lvl="0" indent="-285750" algn="l" defTabSz="914400" rtl="0" eaLnBrk="1" fontAlgn="auto" latinLnBrk="0" hangingPunct="1">
              <a:lnSpc>
                <a:spcPct val="100000"/>
              </a:lnSpc>
              <a:spcBef>
                <a:spcPts val="0"/>
              </a:spcBef>
              <a:spcAft>
                <a:spcPts val="1000"/>
              </a:spcAft>
              <a:buClrTx/>
              <a:buSzTx/>
              <a:buFontTx/>
              <a:buChar char="-"/>
              <a:tabLst/>
              <a:defRPr/>
            </a:pP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mn-cs"/>
              </a:rPr>
              <a:t>информационно-технологическими,-</a:t>
            </a:r>
          </a:p>
          <a:p>
            <a:pPr marL="304800" marR="19050" lvl="0" indent="-285750" algn="l" defTabSz="914400" rtl="0" eaLnBrk="1" fontAlgn="auto" latinLnBrk="0" hangingPunct="1">
              <a:lnSpc>
                <a:spcPct val="100000"/>
              </a:lnSpc>
              <a:spcBef>
                <a:spcPts val="0"/>
              </a:spcBef>
              <a:spcAft>
                <a:spcPts val="1000"/>
              </a:spcAft>
              <a:buClrTx/>
              <a:buSzTx/>
              <a:buFontTx/>
              <a:buChar char="-"/>
              <a:tabLst/>
              <a:defRPr/>
            </a:pP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mn-cs"/>
              </a:rPr>
              <a:t> финансовыми и </a:t>
            </a:r>
          </a:p>
          <a:p>
            <a:pPr marL="19050" marR="19050" lvl="0" indent="0" algn="l" defTabSz="914400" rtl="0" eaLnBrk="1" fontAlgn="auto" latinLnBrk="0" hangingPunct="1">
              <a:lnSpc>
                <a:spcPct val="100000"/>
              </a:lnSpc>
              <a:spcBef>
                <a:spcPts val="0"/>
              </a:spcBef>
              <a:spcAft>
                <a:spcPts val="1000"/>
              </a:spcAft>
              <a:buClrTx/>
              <a:buSzTx/>
              <a:buFontTx/>
              <a:buNone/>
              <a:tabLst/>
              <a:defRPr/>
            </a:pP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mn-cs"/>
              </a:rPr>
              <a:t> - материально-техническими ресурсами. Методом изучения </a:t>
            </a:r>
            <a:r>
              <a:rPr kumimoji="0" lang="ru-RU" sz="1400" b="0" i="0" u="none" strike="noStrike" kern="1200" cap="none" spc="0" normalizeH="0" baseline="0" noProof="0" dirty="0" err="1" smtClean="0">
                <a:ln>
                  <a:noFill/>
                </a:ln>
                <a:solidFill>
                  <a:srgbClr val="4D5B6B">
                    <a:lumMod val="50000"/>
                  </a:srgbClr>
                </a:solidFill>
                <a:effectLst/>
                <a:uLnTx/>
                <a:uFillTx/>
                <a:latin typeface="+mn-lt"/>
                <a:ea typeface="+mn-ea"/>
                <a:cs typeface="+mn-cs"/>
              </a:rPr>
              <a:t>явл-ся</a:t>
            </a: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mn-cs"/>
              </a:rPr>
              <a:t> метод экспертной оценки.</a:t>
            </a:r>
          </a:p>
          <a:p>
            <a:pPr marL="19050" marR="19050" lvl="0" indent="0" algn="l" defTabSz="914400" rtl="0" eaLnBrk="1" fontAlgn="auto" latinLnBrk="0" hangingPunct="1">
              <a:lnSpc>
                <a:spcPct val="115000"/>
              </a:lnSpc>
              <a:spcBef>
                <a:spcPts val="0"/>
              </a:spcBef>
              <a:spcAft>
                <a:spcPts val="1000"/>
              </a:spcAft>
              <a:buClrTx/>
              <a:buSzTx/>
              <a:buFontTx/>
              <a:buNone/>
              <a:tabLst/>
              <a:defRPr/>
            </a:pPr>
            <a:endParaRPr kumimoji="0" lang="ru-RU" sz="1200" b="0" i="0" u="none" strike="noStrike" kern="1200" cap="none" spc="0" normalizeH="0" baseline="0" noProof="0" dirty="0" smtClean="0">
              <a:ln>
                <a:noFill/>
              </a:ln>
              <a:solidFill>
                <a:srgbClr val="000000"/>
              </a:solidFill>
              <a:effectLst/>
              <a:uLnTx/>
              <a:uFillTx/>
              <a:latin typeface="Times New Roman"/>
              <a:ea typeface="Calibri"/>
              <a:cs typeface="Times New Roman"/>
            </a:endParaRPr>
          </a:p>
          <a:p>
            <a:pPr marL="19050" marR="19050" lvl="0" indent="0" algn="l" defTabSz="914400" rtl="0" eaLnBrk="1" fontAlgn="auto" latinLnBrk="0" hangingPunct="1">
              <a:lnSpc>
                <a:spcPct val="115000"/>
              </a:lnSpc>
              <a:spcBef>
                <a:spcPts val="0"/>
              </a:spcBef>
              <a:spcAft>
                <a:spcPts val="1000"/>
              </a:spcAft>
              <a:buClrTx/>
              <a:buSzTx/>
              <a:buFontTx/>
              <a:buNone/>
              <a:tabLst/>
              <a:defRPr/>
            </a:pPr>
            <a:endParaRPr kumimoji="0" lang="ru-RU" sz="1200" b="0" i="0" u="none" strike="noStrike" kern="1200" cap="none" spc="0" normalizeH="0" baseline="0" noProof="0" dirty="0" smtClean="0">
              <a:ln>
                <a:noFill/>
              </a:ln>
              <a:solidFill>
                <a:srgbClr val="000000"/>
              </a:solidFill>
              <a:effectLst/>
              <a:uLnTx/>
              <a:uFillTx/>
              <a:latin typeface="Times New Roman"/>
              <a:ea typeface="Calibri"/>
              <a:cs typeface="Times New Roman"/>
            </a:endParaRPr>
          </a:p>
          <a:p>
            <a:pPr marL="19050" marR="19050" lvl="0" indent="0" algn="l" defTabSz="914400" rtl="0" eaLnBrk="1" fontAlgn="auto" latinLnBrk="0" hangingPunct="1">
              <a:lnSpc>
                <a:spcPct val="115000"/>
              </a:lnSpc>
              <a:spcBef>
                <a:spcPts val="0"/>
              </a:spcBef>
              <a:spcAft>
                <a:spcPts val="1000"/>
              </a:spcAft>
              <a:buClrTx/>
              <a:buSzTx/>
              <a:buFontTx/>
              <a:buNone/>
              <a:tabLst/>
              <a:defRPr/>
            </a:pPr>
            <a:endParaRPr kumimoji="0" lang="ru-RU" sz="1200" b="0" i="0" u="none" strike="noStrike" kern="1200" cap="none" spc="0" normalizeH="0" baseline="0" noProof="0" dirty="0" smtClean="0">
              <a:ln>
                <a:noFill/>
              </a:ln>
              <a:solidFill>
                <a:srgbClr val="000000"/>
              </a:solidFill>
              <a:effectLst/>
              <a:uLnTx/>
              <a:uFillTx/>
              <a:latin typeface="Times New Roman"/>
              <a:ea typeface="Calibri"/>
              <a:cs typeface="Times New Roman"/>
            </a:endParaRPr>
          </a:p>
          <a:p>
            <a:pPr marL="19050" marR="19050" lvl="0" indent="0" algn="l" defTabSz="914400" rtl="0" eaLnBrk="1" fontAlgn="auto" latinLnBrk="0" hangingPunct="1">
              <a:lnSpc>
                <a:spcPct val="115000"/>
              </a:lnSpc>
              <a:spcBef>
                <a:spcPts val="0"/>
              </a:spcBef>
              <a:spcAft>
                <a:spcPts val="1000"/>
              </a:spcAft>
              <a:buClrTx/>
              <a:buSzTx/>
              <a:buFontTx/>
              <a:buNone/>
              <a:tabLst/>
              <a:defRPr/>
            </a:pPr>
            <a:endParaRPr kumimoji="0" lang="ru-RU" sz="1200" b="0" i="0" u="none" strike="noStrike" kern="1200" cap="none" spc="0" normalizeH="0" baseline="0" noProof="0" dirty="0" smtClean="0">
              <a:ln>
                <a:noFill/>
              </a:ln>
              <a:solidFill>
                <a:srgbClr val="000000"/>
              </a:solidFill>
              <a:effectLst/>
              <a:uLnTx/>
              <a:uFillTx/>
              <a:latin typeface="Times New Roman"/>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smtClean="0">
              <a:ln>
                <a:noFill/>
              </a:ln>
              <a:solidFill>
                <a:srgbClr val="000000"/>
              </a:solidFill>
              <a:effectLst/>
              <a:uLnTx/>
              <a:uFillTx/>
              <a:latin typeface="Times New Roman"/>
              <a:ea typeface="+mn-ea"/>
              <a:cs typeface="+mn-cs"/>
            </a:endParaRPr>
          </a:p>
          <a:p>
            <a:pPr marL="0" marR="0" lvl="0" indent="449580" algn="l" defTabSz="914400" rtl="0" eaLnBrk="1" fontAlgn="auto" latinLnBrk="0" hangingPunct="1">
              <a:lnSpc>
                <a:spcPct val="115000"/>
              </a:lnSpc>
              <a:spcBef>
                <a:spcPts val="0"/>
              </a:spcBef>
              <a:spcAft>
                <a:spcPts val="0"/>
              </a:spcAft>
              <a:buClrTx/>
              <a:buSzTx/>
              <a:buFontTx/>
              <a:buNone/>
              <a:tabLst/>
              <a:defRPr/>
            </a:pP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indent="449580">
              <a:lnSpc>
                <a:spcPct val="115000"/>
              </a:lnSpc>
              <a:spcAft>
                <a:spcPts val="0"/>
              </a:spcAft>
            </a:pPr>
            <a:endParaRPr lang="ru-RU" sz="1200" dirty="0" smtClean="0">
              <a:solidFill>
                <a:srgbClr val="000000"/>
              </a:solidFill>
              <a:effectLst/>
              <a:latin typeface="Times New Roman"/>
              <a:ea typeface="Calibri"/>
              <a:cs typeface="Times New Roman"/>
            </a:endParaRPr>
          </a:p>
          <a:p>
            <a:pPr indent="449580">
              <a:lnSpc>
                <a:spcPct val="115000"/>
              </a:lnSpc>
              <a:spcAft>
                <a:spcPts val="0"/>
              </a:spcAft>
            </a:pPr>
            <a:endParaRPr lang="ru-RU" sz="1200" dirty="0" smtClean="0">
              <a:solidFill>
                <a:srgbClr val="000000"/>
              </a:solidFill>
              <a:effectLst/>
              <a:latin typeface="Times New Roman"/>
              <a:ea typeface="Calibri"/>
              <a:cs typeface="Times New Roman"/>
            </a:endParaRPr>
          </a:p>
          <a:p>
            <a:endParaRPr lang="ru-RU"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12</a:t>
            </a:fld>
            <a:endParaRPr lang="ru-RU"/>
          </a:p>
        </p:txBody>
      </p:sp>
    </p:spTree>
    <p:extLst>
      <p:ext uri="{BB962C8B-B14F-4D97-AF65-F5344CB8AC3E}">
        <p14:creationId xmlns:p14="http://schemas.microsoft.com/office/powerpoint/2010/main" val="1895520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r>
              <a:rPr lang="ru-RU" baseline="0" dirty="0" smtClean="0"/>
              <a:t> </a:t>
            </a:r>
            <a:r>
              <a:rPr lang="ru-RU" sz="1400" baseline="0" dirty="0" smtClean="0"/>
              <a:t>За основу модели </a:t>
            </a:r>
            <a:r>
              <a:rPr lang="ru-RU" sz="1400" baseline="0" dirty="0" err="1" smtClean="0"/>
              <a:t>внутришкольной</a:t>
            </a:r>
            <a:r>
              <a:rPr lang="ru-RU" sz="1400" baseline="0" dirty="0" smtClean="0"/>
              <a:t> оценки качества воспитания  в нашей школе взята модель оценки П.В. Степанова.</a:t>
            </a:r>
          </a:p>
          <a:p>
            <a:r>
              <a:rPr lang="ru-RU" sz="1400" baseline="0" dirty="0" smtClean="0"/>
              <a:t>Предлагаемая модель разработана в соответствии  со Стандартом и может быть использована во всех общеобразовательных организациях. Эффективность воспитания  мы понимаем как меру достижения целей и решения задач воспитания, определенных в соответствии с потребностями и перспективами развития личности. </a:t>
            </a:r>
          </a:p>
          <a:p>
            <a:r>
              <a:rPr lang="ru-RU" sz="1400" baseline="0" dirty="0" smtClean="0"/>
              <a:t>Оценивание происходит по трем основным направлениям:</a:t>
            </a:r>
          </a:p>
          <a:p>
            <a:r>
              <a:rPr lang="ru-RU" sz="1400" baseline="0" dirty="0" smtClean="0"/>
              <a:t>Эффективность воспитания школьников  ( как школьники воспитаны)</a:t>
            </a:r>
          </a:p>
          <a:p>
            <a:r>
              <a:rPr lang="ru-RU" sz="1400" baseline="0" dirty="0" smtClean="0"/>
              <a:t>Эффективность воспитательной деятельности педагогов ( как педагоги воспитывают)</a:t>
            </a:r>
          </a:p>
          <a:p>
            <a:r>
              <a:rPr lang="ru-RU" sz="1400" baseline="0" dirty="0" smtClean="0"/>
              <a:t>Эффективность управления воспитательным процессом ( как администрация осуществляет управление)</a:t>
            </a:r>
            <a:endParaRPr lang="ru-RU" sz="1400" dirty="0" smtClean="0"/>
          </a:p>
          <a:p>
            <a:endParaRPr lang="ru-RU" sz="1400" dirty="0" smtClean="0"/>
          </a:p>
          <a:p>
            <a:r>
              <a:rPr lang="ru-RU" sz="1400" dirty="0" smtClean="0"/>
              <a:t>Рассмотрим подробнее каждое направление.***</a:t>
            </a:r>
          </a:p>
          <a:p>
            <a:endParaRPr lang="ru-RU" sz="1200" dirty="0" smtClean="0">
              <a:solidFill>
                <a:srgbClr val="000000"/>
              </a:solidFill>
              <a:effectLst/>
              <a:latin typeface="Times New Roman"/>
              <a:ea typeface="Calibri"/>
              <a:cs typeface="Times New Roman"/>
            </a:endParaRPr>
          </a:p>
          <a:p>
            <a:pPr>
              <a:lnSpc>
                <a:spcPct val="115000"/>
              </a:lnSpc>
              <a:spcAft>
                <a:spcPts val="750"/>
              </a:spcAft>
            </a:pPr>
            <a:endParaRPr lang="ru-RU" sz="1200" dirty="0" smtClean="0">
              <a:solidFill>
                <a:srgbClr val="000000"/>
              </a:solidFill>
              <a:effectLst/>
              <a:latin typeface="Times New Roman"/>
              <a:ea typeface="Calibri"/>
              <a:cs typeface="Times New Roman"/>
            </a:endParaRPr>
          </a:p>
          <a:p>
            <a:pPr>
              <a:lnSpc>
                <a:spcPct val="115000"/>
              </a:lnSpc>
              <a:spcAft>
                <a:spcPts val="750"/>
              </a:spcAft>
            </a:pPr>
            <a:endParaRPr lang="ru-RU" sz="1200" dirty="0" smtClean="0">
              <a:solidFill>
                <a:srgbClr val="000000"/>
              </a:solidFill>
              <a:effectLst/>
              <a:latin typeface="Times New Roman"/>
              <a:ea typeface="Calibri"/>
              <a:cs typeface="Times New Roman"/>
            </a:endParaRPr>
          </a:p>
          <a:p>
            <a:pPr>
              <a:lnSpc>
                <a:spcPct val="115000"/>
              </a:lnSpc>
              <a:spcAft>
                <a:spcPts val="750"/>
              </a:spcAft>
            </a:pPr>
            <a:endParaRPr lang="ru-RU" sz="1200" dirty="0" smtClean="0">
              <a:solidFill>
                <a:srgbClr val="000000"/>
              </a:solidFill>
              <a:effectLst/>
              <a:latin typeface="Times New Roman"/>
              <a:ea typeface="Calibri"/>
              <a:cs typeface="Times New Roman"/>
            </a:endParaRPr>
          </a:p>
          <a:p>
            <a:endParaRPr lang="ru-RU"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13</a:t>
            </a:fld>
            <a:endParaRPr lang="ru-RU"/>
          </a:p>
        </p:txBody>
      </p:sp>
    </p:spTree>
    <p:extLst>
      <p:ext uri="{BB962C8B-B14F-4D97-AF65-F5344CB8AC3E}">
        <p14:creationId xmlns:p14="http://schemas.microsoft.com/office/powerpoint/2010/main" val="352587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rgbClr val="FFFFFF"/>
                </a:solidFill>
                <a:effectLst/>
                <a:uLnTx/>
                <a:uFillTx/>
                <a:latin typeface="+mn-lt"/>
                <a:ea typeface="+mn-ea"/>
                <a:cs typeface="+mn-cs"/>
              </a:rPr>
              <a:t> </a:t>
            </a:r>
            <a:endParaRPr kumimoji="0" lang="ru-RU" sz="1400" b="0" i="0" u="none" strike="noStrike" kern="1200" cap="none" spc="0" normalizeH="0" baseline="0" noProof="0" dirty="0" smtClean="0">
              <a:ln>
                <a:noFill/>
              </a:ln>
              <a:solidFill>
                <a:srgbClr val="FFFFFF"/>
              </a:solidFill>
              <a:effectLst/>
              <a:uLnTx/>
              <a:uFillTx/>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rgbClr val="FFFFFF"/>
                </a:solidFill>
                <a:effectLst/>
                <a:uLnTx/>
                <a:uFillTx/>
                <a:latin typeface="+mn-lt"/>
                <a:ea typeface="Calibri"/>
                <a:cs typeface="Times New Roman"/>
              </a:rPr>
              <a:t>Для оценки можно использовать критерий их личностного роста, а саму оценку производить по  показателям, которые вы видите в таблице на слайде.</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rgbClr val="FFFFFF"/>
                </a:solidFill>
                <a:effectLst/>
                <a:uLnTx/>
                <a:uFillTx/>
                <a:latin typeface="+mn-lt"/>
                <a:ea typeface="Calibri"/>
                <a:cs typeface="Times New Roman"/>
              </a:rPr>
              <a:t>Оценка проводится путем сравнения поставленных в каждом классе целей воспитания и реально полученных результатов фиксируемых наблюдением и анкетированием.</a:t>
            </a:r>
          </a:p>
          <a:p>
            <a:endParaRPr lang="ru-RU" sz="1400"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14</a:t>
            </a:fld>
            <a:endParaRPr lang="ru-RU"/>
          </a:p>
        </p:txBody>
      </p:sp>
    </p:spTree>
    <p:extLst>
      <p:ext uri="{BB962C8B-B14F-4D97-AF65-F5344CB8AC3E}">
        <p14:creationId xmlns:p14="http://schemas.microsoft.com/office/powerpoint/2010/main" val="4164092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600" dirty="0" smtClean="0"/>
              <a:t>Для оценки можно использовать критерий грамотности организации</a:t>
            </a:r>
            <a:r>
              <a:rPr lang="ru-RU" sz="1600" baseline="0" dirty="0" smtClean="0"/>
              <a:t> воспитательной деятельности, а саму оценку производить по следующим показателям: (читать со слайда) </a:t>
            </a:r>
          </a:p>
          <a:p>
            <a:r>
              <a:rPr lang="ru-RU" sz="1600" baseline="0" dirty="0" smtClean="0"/>
              <a:t>Основной используемый здесь метод – это экспертиза. Источником необходимой для экспертной оценки информации являются результаты анкетирования школьных педагогов имеющих классное руководство или внеурочную деятельность. Эти результаты должны быть обязательно сверены экспертом с данными его наблюдения за деятельностью педагогов, собеседования с ними, совместного с ними анализа выполнения их планов или программ работы с детьми.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n-lt"/>
                <a:ea typeface="+mn-ea"/>
                <a:cs typeface="+mn-cs"/>
              </a:rPr>
              <a:t>Мы используем анкету «Воспитательная деятельность», которая заполняется педагогами имеющими  классное руководство , или внеурочную нагрузку в 5-9 классах. ***</a:t>
            </a:r>
          </a:p>
          <a:p>
            <a:endParaRPr lang="ru-RU"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15</a:t>
            </a:fld>
            <a:endParaRPr lang="ru-RU"/>
          </a:p>
        </p:txBody>
      </p:sp>
    </p:spTree>
    <p:extLst>
      <p:ext uri="{BB962C8B-B14F-4D97-AF65-F5344CB8AC3E}">
        <p14:creationId xmlns:p14="http://schemas.microsoft.com/office/powerpoint/2010/main" val="2183329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525E1711-ED31-49A7-AF1E-94FA50057266}" type="slidenum">
              <a:rPr lang="ru-RU" smtClean="0"/>
              <a:pPr/>
              <a:t>16</a:t>
            </a:fld>
            <a:endParaRPr lang="ru-RU"/>
          </a:p>
        </p:txBody>
      </p:sp>
    </p:spTree>
    <p:extLst>
      <p:ext uri="{BB962C8B-B14F-4D97-AF65-F5344CB8AC3E}">
        <p14:creationId xmlns:p14="http://schemas.microsoft.com/office/powerpoint/2010/main" val="105293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285750" marR="0" lvl="0" indent="-285750" algn="l" defTabSz="914400" rtl="0" eaLnBrk="1" fontAlgn="base" latinLnBrk="0" hangingPunct="1">
              <a:lnSpc>
                <a:spcPct val="115000"/>
              </a:lnSpc>
              <a:spcBef>
                <a:spcPts val="0"/>
              </a:spcBef>
              <a:spcAft>
                <a:spcPts val="0"/>
              </a:spcAft>
              <a:buClrTx/>
              <a:buSzTx/>
              <a:buFontTx/>
              <a:buChar char="-"/>
              <a:tabLst/>
              <a:defRPr/>
            </a:pP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Times New Roman" pitchFamily="18" charset="0"/>
              </a:rPr>
              <a:t>О эффективности управления воспитательным процессом можно судить по мере решения основных задач воспитания, лежащих в компетенции администрации.</a:t>
            </a:r>
          </a:p>
          <a:p>
            <a:pPr marL="285750" marR="0" lvl="0" indent="-285750" algn="l" defTabSz="914400" rtl="0" eaLnBrk="1" fontAlgn="base" latinLnBrk="0" hangingPunct="1">
              <a:lnSpc>
                <a:spcPct val="115000"/>
              </a:lnSpc>
              <a:spcBef>
                <a:spcPts val="0"/>
              </a:spcBef>
              <a:spcAft>
                <a:spcPts val="0"/>
              </a:spcAft>
              <a:buClrTx/>
              <a:buSzTx/>
              <a:buFontTx/>
              <a:buChar char="-"/>
              <a:tabLst/>
              <a:defRPr/>
            </a:pP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Times New Roman" pitchFamily="18" charset="0"/>
              </a:rPr>
              <a:t>Для оценки можно использовать критерий реализации в сфере воспитания основных управленческих функций: планирования, организации, мотивации и контроля, а саму оценку производить по следующим </a:t>
            </a:r>
            <a:r>
              <a:rPr kumimoji="0" lang="ru-RU" sz="1400" b="1" i="0" u="none" strike="noStrike" kern="1200" cap="none" spc="0" normalizeH="0" baseline="0" noProof="0" dirty="0" smtClean="0">
                <a:ln>
                  <a:noFill/>
                </a:ln>
                <a:solidFill>
                  <a:srgbClr val="4D5B6B">
                    <a:lumMod val="50000"/>
                  </a:srgbClr>
                </a:solidFill>
                <a:effectLst/>
                <a:uLnTx/>
                <a:uFillTx/>
                <a:latin typeface="+mn-lt"/>
                <a:ea typeface="+mn-ea"/>
                <a:cs typeface="Times New Roman" pitchFamily="18" charset="0"/>
              </a:rPr>
              <a:t>показателям</a:t>
            </a: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Times New Roman" pitchFamily="18" charset="0"/>
              </a:rPr>
              <a:t> </a:t>
            </a: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Times New Roman" pitchFamily="18" charset="0"/>
                <a:sym typeface="Wingdings" pitchFamily="2" charset="2"/>
              </a:rPr>
              <a:t>(читать слайд).</a:t>
            </a:r>
          </a:p>
          <a:p>
            <a:pPr marL="0" marR="0" lvl="0" indent="0" algn="l" defTabSz="914400" rtl="0" eaLnBrk="1" fontAlgn="base" latinLnBrk="0" hangingPunct="1">
              <a:lnSpc>
                <a:spcPct val="115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Times New Roman" pitchFamily="18" charset="0"/>
              </a:rPr>
              <a:t>Основной используемый здесь метод так же экспертиза, а источником необходимой для эксп</a:t>
            </a:r>
            <a:r>
              <a:rPr kumimoji="0" lang="ru-RU" sz="1400" b="1" i="0" u="none" strike="noStrike" kern="1200" cap="none" spc="0" normalizeH="0" baseline="0" noProof="0" dirty="0" smtClean="0">
                <a:ln>
                  <a:noFill/>
                </a:ln>
                <a:solidFill>
                  <a:srgbClr val="4D5B6B">
                    <a:lumMod val="50000"/>
                  </a:srgbClr>
                </a:solidFill>
                <a:effectLst/>
                <a:uLnTx/>
                <a:uFillTx/>
                <a:latin typeface="+mn-lt"/>
                <a:ea typeface="+mn-ea"/>
                <a:cs typeface="Times New Roman" pitchFamily="18" charset="0"/>
              </a:rPr>
              <a:t>е</a:t>
            </a: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Times New Roman" pitchFamily="18" charset="0"/>
              </a:rPr>
              <a:t>ртной оценки информации станут результаты анкетирования педагогов </a:t>
            </a:r>
          </a:p>
          <a:p>
            <a:pPr marL="0" marR="0" lvl="0" indent="0" algn="l" defTabSz="914400" rtl="0" eaLnBrk="1" fontAlgn="base" latinLnBrk="0" hangingPunct="1">
              <a:lnSpc>
                <a:spcPct val="115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Times New Roman" pitchFamily="18" charset="0"/>
              </a:rPr>
              <a:t>задействованных в воспитании.</a:t>
            </a:r>
          </a:p>
          <a:p>
            <a:pPr marL="285750" marR="0" lvl="0" indent="-285750" algn="l" defTabSz="914400" rtl="0" eaLnBrk="1" fontAlgn="base" latinLnBrk="0" hangingPunct="1">
              <a:lnSpc>
                <a:spcPct val="115000"/>
              </a:lnSpc>
              <a:spcBef>
                <a:spcPts val="0"/>
              </a:spcBef>
              <a:spcAft>
                <a:spcPts val="0"/>
              </a:spcAft>
              <a:buClrTx/>
              <a:buSzTx/>
              <a:buFontTx/>
              <a:buChar char="-"/>
              <a:tabLst/>
              <a:defRPr/>
            </a:pPr>
            <a:endParaRPr kumimoji="0" lang="ru-RU" sz="1400" b="0" i="0" u="none" strike="noStrike" kern="1200" cap="none" spc="0" normalizeH="0" baseline="0" noProof="0" dirty="0" smtClean="0">
              <a:ln>
                <a:noFill/>
              </a:ln>
              <a:solidFill>
                <a:srgbClr val="4D5B6B">
                  <a:lumMod val="50000"/>
                </a:srgbClr>
              </a:solidFill>
              <a:effectLst/>
              <a:uLnTx/>
              <a:uFillTx/>
              <a:latin typeface="+mn-lt"/>
              <a:ea typeface="+mn-ea"/>
              <a:cs typeface="Times New Roman" pitchFamily="18" charset="0"/>
            </a:endParaRPr>
          </a:p>
          <a:p>
            <a:endParaRPr lang="ru-RU"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17</a:t>
            </a:fld>
            <a:endParaRPr lang="ru-RU"/>
          </a:p>
        </p:txBody>
      </p:sp>
    </p:spTree>
    <p:extLst>
      <p:ext uri="{BB962C8B-B14F-4D97-AF65-F5344CB8AC3E}">
        <p14:creationId xmlns:p14="http://schemas.microsoft.com/office/powerpoint/2010/main" val="1253505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400" dirty="0" smtClean="0">
                <a:solidFill>
                  <a:srgbClr val="000000"/>
                </a:solidFill>
                <a:effectLst/>
                <a:latin typeface="Times New Roman"/>
                <a:ea typeface="Times New Roman"/>
                <a:cs typeface="Times New Roman"/>
              </a:rPr>
              <a:t>Оценка достижений результатов внеурочной деятельности происходит на трех уровнях:</a:t>
            </a:r>
            <a:endParaRPr lang="ru-RU" sz="1400" dirty="0" smtClean="0">
              <a:effectLst/>
              <a:latin typeface="+mn-lt"/>
              <a:ea typeface="Calibri"/>
              <a:cs typeface="Times New Roman"/>
            </a:endParaRPr>
          </a:p>
          <a:p>
            <a:pPr algn="just">
              <a:lnSpc>
                <a:spcPct val="115000"/>
              </a:lnSpc>
              <a:spcAft>
                <a:spcPts val="0"/>
              </a:spcAft>
            </a:pPr>
            <a:r>
              <a:rPr lang="ru-RU" sz="1400" dirty="0" smtClean="0">
                <a:solidFill>
                  <a:srgbClr val="000000"/>
                </a:solidFill>
                <a:effectLst/>
                <a:latin typeface="Times New Roman"/>
                <a:ea typeface="Times New Roman"/>
                <a:cs typeface="Times New Roman"/>
              </a:rPr>
              <a:t> - представление коллективного  результата  группы  обучающихся в рамках одного направления (результаты работы кружка, детского объедения, системы мероприятий и т.п.);</a:t>
            </a:r>
            <a:endParaRPr lang="ru-RU" sz="1400" dirty="0" smtClean="0">
              <a:effectLst/>
              <a:latin typeface="+mn-lt"/>
              <a:ea typeface="Calibri"/>
              <a:cs typeface="Times New Roman"/>
            </a:endParaRPr>
          </a:p>
          <a:p>
            <a:pPr algn="just">
              <a:lnSpc>
                <a:spcPct val="115000"/>
              </a:lnSpc>
              <a:spcAft>
                <a:spcPts val="0"/>
              </a:spcAft>
            </a:pPr>
            <a:r>
              <a:rPr lang="ru-RU" sz="1400" dirty="0" smtClean="0">
                <a:solidFill>
                  <a:srgbClr val="000000"/>
                </a:solidFill>
                <a:effectLst/>
                <a:latin typeface="Times New Roman"/>
                <a:ea typeface="Times New Roman"/>
                <a:cs typeface="Times New Roman"/>
              </a:rPr>
              <a:t> - индивидуальная оценка результатов внеурочной деятельности каждого обучающегося;</a:t>
            </a:r>
            <a:endParaRPr lang="ru-RU" sz="1400" dirty="0" smtClean="0">
              <a:effectLst/>
              <a:latin typeface="+mn-lt"/>
              <a:ea typeface="Calibri"/>
              <a:cs typeface="Times New Roman"/>
            </a:endParaRPr>
          </a:p>
          <a:p>
            <a:pPr algn="just">
              <a:lnSpc>
                <a:spcPct val="115000"/>
              </a:lnSpc>
              <a:spcAft>
                <a:spcPts val="0"/>
              </a:spcAft>
            </a:pPr>
            <a:r>
              <a:rPr lang="ru-RU" sz="1400" dirty="0" smtClean="0">
                <a:solidFill>
                  <a:srgbClr val="000000"/>
                </a:solidFill>
                <a:effectLst/>
                <a:latin typeface="Times New Roman"/>
                <a:ea typeface="Times New Roman"/>
                <a:cs typeface="Times New Roman"/>
              </a:rPr>
              <a:t> - качественная   и   количественная   оценка   эффективности деятельности школы по направлениям внеурочной деятельности на основании суммирования индивидуальных результатов обучающихся.</a:t>
            </a:r>
            <a:endParaRPr lang="ru-RU" sz="1400" dirty="0" smtClean="0">
              <a:effectLst/>
              <a:latin typeface="+mn-lt"/>
              <a:ea typeface="Calibri"/>
              <a:cs typeface="Times New Roman"/>
            </a:endParaRPr>
          </a:p>
          <a:p>
            <a:pPr algn="just">
              <a:lnSpc>
                <a:spcPct val="115000"/>
              </a:lnSpc>
              <a:spcAft>
                <a:spcPts val="0"/>
              </a:spcAft>
            </a:pPr>
            <a:r>
              <a:rPr lang="ru-RU" sz="1400" dirty="0" smtClean="0">
                <a:solidFill>
                  <a:srgbClr val="000000"/>
                </a:solidFill>
                <a:effectLst/>
                <a:latin typeface="Times New Roman"/>
                <a:ea typeface="Times New Roman"/>
                <a:cs typeface="Times New Roman"/>
              </a:rPr>
              <a:t>  </a:t>
            </a:r>
            <a:endParaRPr lang="ru-RU" sz="1400" dirty="0" smtClean="0">
              <a:effectLst/>
              <a:latin typeface="+mn-lt"/>
              <a:ea typeface="Calibri"/>
              <a:cs typeface="Times New Roman"/>
            </a:endParaRPr>
          </a:p>
          <a:p>
            <a:pPr algn="just">
              <a:lnSpc>
                <a:spcPct val="115000"/>
              </a:lnSpc>
              <a:spcAft>
                <a:spcPts val="0"/>
              </a:spcAft>
            </a:pPr>
            <a:r>
              <a:rPr lang="ru-RU" sz="1400" dirty="0" smtClean="0">
                <a:solidFill>
                  <a:srgbClr val="000000"/>
                </a:solidFill>
                <a:effectLst/>
                <a:latin typeface="Times New Roman"/>
                <a:ea typeface="Times New Roman"/>
                <a:cs typeface="Times New Roman"/>
              </a:rPr>
              <a:t>Формы представления результатов определяются локальными актами школы.</a:t>
            </a:r>
          </a:p>
          <a:p>
            <a:pPr algn="just">
              <a:lnSpc>
                <a:spcPct val="115000"/>
              </a:lnSpc>
              <a:spcAft>
                <a:spcPts val="0"/>
              </a:spcAft>
            </a:pPr>
            <a:r>
              <a:rPr lang="ru-RU" sz="1400" dirty="0" smtClean="0">
                <a:solidFill>
                  <a:srgbClr val="000000"/>
                </a:solidFill>
                <a:effectLst/>
                <a:latin typeface="Times New Roman"/>
                <a:ea typeface="Calibri"/>
                <a:cs typeface="Times New Roman"/>
              </a:rPr>
              <a:t>«Положением о внеурочной деятельности»; «Положением об учете индивидуальных образовательных достижений»; «Положение о Портфолио обучающихся»</a:t>
            </a:r>
            <a:endParaRPr lang="ru-RU" sz="1400" dirty="0" smtClean="0">
              <a:effectLst/>
              <a:latin typeface="+mn-lt"/>
              <a:ea typeface="Calibri"/>
              <a:cs typeface="Times New Roman"/>
            </a:endParaRPr>
          </a:p>
          <a:p>
            <a:pPr algn="just">
              <a:lnSpc>
                <a:spcPct val="115000"/>
              </a:lnSpc>
              <a:spcAft>
                <a:spcPts val="0"/>
              </a:spcAft>
            </a:pPr>
            <a:r>
              <a:rPr lang="ru-RU" sz="1400" dirty="0" smtClean="0">
                <a:solidFill>
                  <a:srgbClr val="000000"/>
                </a:solidFill>
                <a:effectLst/>
                <a:latin typeface="Times New Roman"/>
                <a:ea typeface="Times New Roman"/>
                <a:cs typeface="Times New Roman"/>
              </a:rPr>
              <a:t>Представление коллективного  результата группы  обучающихся  в рамках  одного  направления  происходит  на общешкольном  празднике</a:t>
            </a:r>
            <a:endParaRPr lang="ru-RU" sz="1400" dirty="0" smtClean="0">
              <a:effectLst/>
              <a:latin typeface="+mn-lt"/>
              <a:ea typeface="Calibri"/>
              <a:cs typeface="Times New Roman"/>
            </a:endParaRPr>
          </a:p>
          <a:p>
            <a:pPr algn="just">
              <a:lnSpc>
                <a:spcPct val="115000"/>
              </a:lnSpc>
              <a:spcAft>
                <a:spcPts val="0"/>
              </a:spcAft>
            </a:pPr>
            <a:r>
              <a:rPr lang="ru-RU" sz="1400" dirty="0" smtClean="0">
                <a:solidFill>
                  <a:srgbClr val="000000"/>
                </a:solidFill>
                <a:effectLst/>
                <a:latin typeface="Times New Roman"/>
                <a:ea typeface="Times New Roman"/>
                <a:cs typeface="Times New Roman"/>
              </a:rPr>
              <a:t>(мероприятии) в форме творческой презентации, творческого отчёта и др. </a:t>
            </a:r>
            <a:endParaRPr lang="ru-RU" sz="1400" dirty="0" smtClean="0">
              <a:effectLst/>
              <a:latin typeface="+mn-lt"/>
              <a:ea typeface="Calibri"/>
              <a:cs typeface="Times New Roman"/>
            </a:endParaRPr>
          </a:p>
          <a:p>
            <a:pPr algn="just">
              <a:lnSpc>
                <a:spcPct val="115000"/>
              </a:lnSpc>
              <a:spcAft>
                <a:spcPts val="0"/>
              </a:spcAft>
            </a:pPr>
            <a:r>
              <a:rPr lang="ru-RU" sz="1400" dirty="0" smtClean="0">
                <a:solidFill>
                  <a:srgbClr val="000000"/>
                </a:solidFill>
                <a:effectLst/>
                <a:latin typeface="Times New Roman"/>
                <a:ea typeface="Times New Roman"/>
                <a:cs typeface="Times New Roman"/>
              </a:rPr>
              <a:t>Для индивидуальной  оценки результатов  внеурочной  деятельности каждого обучающегося используется Портфолио – накопительная система оценивания, характеризующая динамику индивидуальных образовательных достижений.</a:t>
            </a:r>
            <a:endParaRPr lang="ru-RU" sz="1400" dirty="0" smtClean="0">
              <a:effectLst/>
              <a:latin typeface="+mn-lt"/>
              <a:ea typeface="Calibri"/>
              <a:cs typeface="Times New Roman"/>
            </a:endParaRPr>
          </a:p>
          <a:p>
            <a:pPr algn="just">
              <a:lnSpc>
                <a:spcPct val="115000"/>
              </a:lnSpc>
              <a:spcAft>
                <a:spcPts val="0"/>
              </a:spcAft>
            </a:pPr>
            <a:r>
              <a:rPr lang="ru-RU" sz="1400" dirty="0" smtClean="0">
                <a:solidFill>
                  <a:srgbClr val="000000"/>
                </a:solidFill>
                <a:effectLst/>
                <a:latin typeface="Times New Roman"/>
                <a:ea typeface="Times New Roman"/>
                <a:cs typeface="Times New Roman"/>
              </a:rPr>
              <a:t>На основании положения о Портфолио представленные материалы переводятся в баллы. На общешкольном празднике фестиваль «Успех» объявляются результаты и награждаются обучающиеся, набравшие максимальное количество баллов по всем  направлениям  и  набравшие максимальное  количество  баллов  по отдельным направлениям внеурочной деятельности.</a:t>
            </a:r>
            <a:endParaRPr lang="ru-RU" sz="1400" dirty="0" smtClean="0">
              <a:effectLst/>
              <a:latin typeface="+mn-lt"/>
              <a:ea typeface="Calibri"/>
              <a:cs typeface="Times New Roman"/>
            </a:endParaRPr>
          </a:p>
          <a:p>
            <a:pPr algn="just">
              <a:lnSpc>
                <a:spcPct val="115000"/>
              </a:lnSpc>
              <a:spcAft>
                <a:spcPts val="0"/>
              </a:spcAft>
            </a:pPr>
            <a:r>
              <a:rPr lang="ru-RU" sz="1400" dirty="0" smtClean="0">
                <a:solidFill>
                  <a:srgbClr val="000000"/>
                </a:solidFill>
                <a:effectLst/>
                <a:latin typeface="Times New Roman"/>
                <a:ea typeface="Times New Roman"/>
                <a:cs typeface="Times New Roman"/>
              </a:rPr>
              <a:t>Для  оценки  эффективности  деятельности  школы по  направлениям внеурочной  деятельности используется карта  достижений,  в  которую вносятся индивидуальные результаты учащихся по направлениям.</a:t>
            </a:r>
            <a:endParaRPr lang="ru-RU" sz="1400" dirty="0" smtClean="0">
              <a:effectLst/>
              <a:latin typeface="+mn-lt"/>
              <a:ea typeface="Calibri"/>
              <a:cs typeface="Times New Roman"/>
            </a:endParaRPr>
          </a:p>
          <a:p>
            <a:endParaRPr lang="ru-RU"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18</a:t>
            </a:fld>
            <a:endParaRPr lang="ru-RU"/>
          </a:p>
        </p:txBody>
      </p:sp>
    </p:spTree>
    <p:extLst>
      <p:ext uri="{BB962C8B-B14F-4D97-AF65-F5344CB8AC3E}">
        <p14:creationId xmlns:p14="http://schemas.microsoft.com/office/powerpoint/2010/main" val="25723300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288290">
              <a:lnSpc>
                <a:spcPct val="115000"/>
              </a:lnSpc>
              <a:spcAft>
                <a:spcPts val="750"/>
              </a:spcAft>
            </a:pPr>
            <a:r>
              <a:rPr lang="ru-RU" sz="1400" dirty="0" smtClean="0">
                <a:solidFill>
                  <a:srgbClr val="000000"/>
                </a:solidFill>
                <a:effectLst/>
                <a:latin typeface="Times New Roman"/>
                <a:ea typeface="Calibri"/>
                <a:cs typeface="Times New Roman"/>
              </a:rPr>
              <a:t>Следующим</a:t>
            </a:r>
            <a:r>
              <a:rPr lang="ru-RU" sz="1400" baseline="0" dirty="0" smtClean="0">
                <a:solidFill>
                  <a:srgbClr val="000000"/>
                </a:solidFill>
                <a:effectLst/>
                <a:latin typeface="Times New Roman"/>
                <a:ea typeface="Calibri"/>
                <a:cs typeface="Times New Roman"/>
              </a:rPr>
              <a:t> параметром оценки деятельности служит анкетирование детей, родителей и педагогов для изучения удовлетворенности организацией ВД</a:t>
            </a:r>
            <a:endParaRPr lang="ru-RU" sz="1400" dirty="0" smtClean="0">
              <a:solidFill>
                <a:srgbClr val="000000"/>
              </a:solidFill>
              <a:effectLst/>
              <a:latin typeface="Times New Roman"/>
              <a:ea typeface="Calibri"/>
              <a:cs typeface="Times New Roman"/>
            </a:endParaRPr>
          </a:p>
          <a:p>
            <a:pPr indent="288290">
              <a:lnSpc>
                <a:spcPct val="115000"/>
              </a:lnSpc>
              <a:spcAft>
                <a:spcPts val="750"/>
              </a:spcAft>
            </a:pPr>
            <a:endParaRPr lang="ru-RU" sz="1400" dirty="0" smtClean="0">
              <a:solidFill>
                <a:srgbClr val="000000"/>
              </a:solidFill>
              <a:effectLst/>
              <a:latin typeface="Times New Roman"/>
              <a:ea typeface="Calibri"/>
              <a:cs typeface="Times New Roman"/>
            </a:endParaRPr>
          </a:p>
          <a:p>
            <a:pPr indent="288290">
              <a:lnSpc>
                <a:spcPct val="115000"/>
              </a:lnSpc>
              <a:spcAft>
                <a:spcPts val="750"/>
              </a:spcAft>
            </a:pPr>
            <a:r>
              <a:rPr lang="ru-RU" sz="1400" dirty="0" smtClean="0">
                <a:solidFill>
                  <a:srgbClr val="000000"/>
                </a:solidFill>
                <a:effectLst/>
                <a:latin typeface="Times New Roman"/>
                <a:ea typeface="Calibri"/>
                <a:cs typeface="Times New Roman"/>
              </a:rPr>
              <a:t>Здесь следует выяснить, интересно ли ребенку посещать занятия, сложились ли у него товарищеские отношения с ребятами, которые посещают данное объединение, сумел ли ребенок узнать новое и важное для себя, хорошее ли у него настроение во время занятий деятельностью во внеурочное время. Необходимо понять, как относятся родители к внеурочным занятиям своего ребенка, что они ожидают от участия своего ребенка во внеурочной деятельности, как они оценивают достижения своего ребенка. Надо изучить, доволен ли педагог ресурсным обеспечением внеурочной деятельности, как складываются его отношения с учениками и их родителями, созданы ли условия для его творческого самовыражения.</a:t>
            </a:r>
          </a:p>
          <a:p>
            <a:pPr indent="288290">
              <a:lnSpc>
                <a:spcPct val="115000"/>
              </a:lnSpc>
              <a:spcAft>
                <a:spcPts val="750"/>
              </a:spcAft>
            </a:pPr>
            <a:endParaRPr lang="ru-RU" sz="1400" dirty="0" smtClean="0">
              <a:solidFill>
                <a:srgbClr val="000000"/>
              </a:solidFill>
              <a:effectLst/>
              <a:latin typeface="Times New Roman"/>
              <a:ea typeface="Calibri"/>
              <a:cs typeface="Times New Roman"/>
            </a:endParaRPr>
          </a:p>
          <a:p>
            <a:pPr indent="288290">
              <a:lnSpc>
                <a:spcPct val="115000"/>
              </a:lnSpc>
              <a:spcAft>
                <a:spcPts val="750"/>
              </a:spcAft>
            </a:pPr>
            <a:r>
              <a:rPr lang="ru-RU" sz="1400" dirty="0" smtClean="0">
                <a:solidFill>
                  <a:srgbClr val="000000"/>
                </a:solidFill>
                <a:effectLst/>
                <a:latin typeface="Times New Roman"/>
                <a:ea typeface="Calibri"/>
                <a:cs typeface="Times New Roman"/>
              </a:rPr>
              <a:t>Итак,</a:t>
            </a:r>
            <a:r>
              <a:rPr lang="ru-RU" sz="1400" baseline="0" dirty="0" smtClean="0">
                <a:solidFill>
                  <a:srgbClr val="000000"/>
                </a:solidFill>
                <a:effectLst/>
                <a:latin typeface="Times New Roman"/>
                <a:ea typeface="Calibri"/>
                <a:cs typeface="Times New Roman"/>
              </a:rPr>
              <a:t> подведем итог: процесс  воспитания принципиально не завершаем, а его результаты не являются конечными,  их нельзя определить сиюминутно, так как не всегда известно, через какой промежуток времени те или иные оказываемые на ребенка влияния отразятся на нем.</a:t>
            </a:r>
            <a:endParaRPr lang="ru-RU" sz="1400" dirty="0" smtClean="0">
              <a:solidFill>
                <a:srgbClr val="000000"/>
              </a:solidFill>
              <a:effectLst/>
              <a:latin typeface="Times New Roman"/>
              <a:ea typeface="Calibri"/>
              <a:cs typeface="Times New Roman"/>
            </a:endParaRPr>
          </a:p>
          <a:p>
            <a:pPr indent="288290">
              <a:lnSpc>
                <a:spcPct val="115000"/>
              </a:lnSpc>
              <a:spcAft>
                <a:spcPts val="750"/>
              </a:spcAft>
            </a:pPr>
            <a:endParaRPr lang="ru-RU" sz="1050" dirty="0" smtClean="0">
              <a:effectLst/>
              <a:latin typeface="+mn-lt"/>
              <a:ea typeface="Calibri"/>
              <a:cs typeface="Times New Roman"/>
            </a:endParaRPr>
          </a:p>
          <a:p>
            <a:endParaRPr lang="ru-RU"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19</a:t>
            </a:fld>
            <a:endParaRPr lang="ru-RU"/>
          </a:p>
        </p:txBody>
      </p:sp>
    </p:spTree>
    <p:extLst>
      <p:ext uri="{BB962C8B-B14F-4D97-AF65-F5344CB8AC3E}">
        <p14:creationId xmlns:p14="http://schemas.microsoft.com/office/powerpoint/2010/main" val="3808500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288290" algn="just" defTabSz="914400" rtl="0" eaLnBrk="1" fontAlgn="auto" latinLnBrk="0" hangingPunct="1">
              <a:lnSpc>
                <a:spcPct val="115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a:ea typeface="Calibri"/>
                <a:cs typeface="Times New Roman"/>
              </a:rPr>
              <a:t>Добрый день коллеги! Тема моего </a:t>
            </a:r>
            <a:r>
              <a:rPr kumimoji="0" lang="ru-RU" sz="1400" b="0" i="0" u="none" strike="noStrike" kern="1200" cap="none" spc="0" normalizeH="0" baseline="0" noProof="0" dirty="0" err="1" smtClean="0">
                <a:ln>
                  <a:noFill/>
                </a:ln>
                <a:solidFill>
                  <a:prstClr val="black"/>
                </a:solidFill>
                <a:effectLst/>
                <a:uLnTx/>
                <a:uFillTx/>
                <a:latin typeface="Times New Roman"/>
                <a:ea typeface="Calibri"/>
                <a:cs typeface="Times New Roman"/>
              </a:rPr>
              <a:t>вебинара</a:t>
            </a:r>
            <a:r>
              <a:rPr kumimoji="0" lang="ru-RU" sz="1400" b="0" i="0" u="none" strike="noStrike" kern="1200" cap="none" spc="0" normalizeH="0" baseline="0" noProof="0" dirty="0" smtClean="0">
                <a:ln>
                  <a:noFill/>
                </a:ln>
                <a:solidFill>
                  <a:prstClr val="black"/>
                </a:solidFill>
                <a:effectLst/>
                <a:uLnTx/>
                <a:uFillTx/>
                <a:latin typeface="Times New Roman"/>
                <a:ea typeface="Calibri"/>
                <a:cs typeface="Times New Roman"/>
              </a:rPr>
              <a:t>: </a:t>
            </a:r>
          </a:p>
          <a:p>
            <a:pPr marL="0" marR="0" lvl="0" indent="288290" algn="just" defTabSz="914400" rtl="0" eaLnBrk="1" fontAlgn="auto" latinLnBrk="0" hangingPunct="1">
              <a:lnSpc>
                <a:spcPct val="115000"/>
              </a:lnSpc>
              <a:spcBef>
                <a:spcPts val="0"/>
              </a:spcBef>
              <a:spcAft>
                <a:spcPts val="0"/>
              </a:spcAft>
              <a:buClrTx/>
              <a:buSzTx/>
              <a:buFontTx/>
              <a:buNone/>
              <a:tabLst/>
              <a:defRPr/>
            </a:pPr>
            <a:endParaRPr kumimoji="0" lang="ru-RU" sz="1400" b="0" i="0" u="none" strike="noStrike" kern="1200" cap="none" spc="0" normalizeH="0" baseline="0" noProof="0" dirty="0" smtClean="0">
              <a:ln>
                <a:noFill/>
              </a:ln>
              <a:solidFill>
                <a:prstClr val="black"/>
              </a:solidFill>
              <a:effectLst/>
              <a:uLnTx/>
              <a:uFillTx/>
              <a:latin typeface="Times New Roman"/>
              <a:ea typeface="Calibri"/>
              <a:cs typeface="Times New Roman"/>
            </a:endParaRPr>
          </a:p>
          <a:p>
            <a:pPr marL="0" marR="0" lvl="0" indent="288290" algn="just" defTabSz="914400" rtl="0" eaLnBrk="1" fontAlgn="auto" latinLnBrk="0" hangingPunct="1">
              <a:lnSpc>
                <a:spcPct val="115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srgbClr val="FF0000"/>
                </a:solidFill>
                <a:effectLst/>
                <a:uLnTx/>
                <a:uFillTx/>
                <a:latin typeface="Times New Roman"/>
                <a:ea typeface="Calibri"/>
                <a:cs typeface="Times New Roman"/>
              </a:rPr>
              <a:t>По определению известных ученых Х. Й. </a:t>
            </a:r>
            <a:r>
              <a:rPr kumimoji="0" lang="ru-RU" sz="1400" b="0" i="0" u="none" strike="noStrike" kern="1200" cap="none" spc="0" normalizeH="0" baseline="0" noProof="0" dirty="0" err="1" smtClean="0">
                <a:ln>
                  <a:noFill/>
                </a:ln>
                <a:solidFill>
                  <a:srgbClr val="FF0000"/>
                </a:solidFill>
                <a:effectLst/>
                <a:uLnTx/>
                <a:uFillTx/>
                <a:latin typeface="Times New Roman"/>
                <a:ea typeface="Calibri"/>
                <a:cs typeface="Times New Roman"/>
              </a:rPr>
              <a:t>Лиймется</a:t>
            </a:r>
            <a:r>
              <a:rPr kumimoji="0" lang="ru-RU" sz="1400" b="0" i="0" u="none" strike="noStrike" kern="1200" cap="none" spc="0" normalizeH="0" baseline="0" noProof="0" dirty="0" smtClean="0">
                <a:ln>
                  <a:noFill/>
                </a:ln>
                <a:solidFill>
                  <a:srgbClr val="FF0000"/>
                </a:solidFill>
                <a:effectLst/>
                <a:uLnTx/>
                <a:uFillTx/>
                <a:latin typeface="Times New Roman"/>
                <a:ea typeface="Calibri"/>
                <a:cs typeface="Times New Roman"/>
              </a:rPr>
              <a:t>, </a:t>
            </a:r>
            <a:r>
              <a:rPr kumimoji="0" lang="ru-RU" sz="1400" b="0" i="0" u="none" strike="noStrike" kern="1200" cap="none" spc="0" normalizeH="0" baseline="0" noProof="0" dirty="0" err="1" smtClean="0">
                <a:ln>
                  <a:noFill/>
                </a:ln>
                <a:solidFill>
                  <a:srgbClr val="FF0000"/>
                </a:solidFill>
                <a:effectLst/>
                <a:uLnTx/>
                <a:uFillTx/>
                <a:latin typeface="Times New Roman"/>
                <a:ea typeface="Calibri"/>
                <a:cs typeface="Times New Roman"/>
              </a:rPr>
              <a:t>Л.И.Новикова</a:t>
            </a:r>
            <a:r>
              <a:rPr kumimoji="0" lang="ru-RU" sz="1400" b="0" i="0" u="none" strike="noStrike" kern="1200" cap="none" spc="0" normalizeH="0" baseline="0" noProof="0" dirty="0" smtClean="0">
                <a:ln>
                  <a:noFill/>
                </a:ln>
                <a:solidFill>
                  <a:srgbClr val="FF0000"/>
                </a:solidFill>
                <a:effectLst/>
                <a:uLnTx/>
                <a:uFillTx/>
                <a:latin typeface="Times New Roman"/>
                <a:ea typeface="Calibri"/>
                <a:cs typeface="Times New Roman"/>
              </a:rPr>
              <a:t>, </a:t>
            </a:r>
            <a:r>
              <a:rPr kumimoji="0" lang="ru-RU" sz="1400" b="0" i="0" u="none" strike="noStrike" kern="1200" cap="none" spc="0" normalizeH="0" baseline="0" noProof="0" dirty="0" err="1" smtClean="0">
                <a:ln>
                  <a:noFill/>
                </a:ln>
                <a:solidFill>
                  <a:srgbClr val="FF0000"/>
                </a:solidFill>
                <a:effectLst/>
                <a:uLnTx/>
                <a:uFillTx/>
                <a:latin typeface="Times New Roman"/>
                <a:ea typeface="Calibri"/>
                <a:cs typeface="Times New Roman"/>
              </a:rPr>
              <a:t>Н.Л.Селиванова</a:t>
            </a:r>
            <a:r>
              <a:rPr kumimoji="0" lang="ru-RU" sz="1400" b="0" i="0" u="none" strike="noStrike" kern="1200" cap="none" spc="0" normalizeH="0" baseline="0" noProof="0" dirty="0" smtClean="0">
                <a:ln>
                  <a:noFill/>
                </a:ln>
                <a:solidFill>
                  <a:srgbClr val="FF0000"/>
                </a:solidFill>
                <a:effectLst/>
                <a:uLnTx/>
                <a:uFillTx/>
                <a:latin typeface="Times New Roman"/>
                <a:ea typeface="Calibri"/>
                <a:cs typeface="Times New Roman"/>
              </a:rPr>
              <a:t> «Воспитание есть управление процессом развития личности через создание благоприятного для этого условий». Целью  воспитания  является развитие личности ребенка: цель имеет 3 уровня</a:t>
            </a:r>
          </a:p>
          <a:p>
            <a:pPr marL="0" marR="0" lvl="0" indent="288290" algn="just" defTabSz="914400" rtl="0" eaLnBrk="1" fontAlgn="auto" latinLnBrk="0" hangingPunct="1">
              <a:lnSpc>
                <a:spcPct val="115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srgbClr val="FF0000"/>
                </a:solidFill>
                <a:effectLst/>
                <a:uLnTx/>
                <a:uFillTx/>
                <a:latin typeface="Times New Roman"/>
                <a:ea typeface="Calibri"/>
                <a:cs typeface="Times New Roman"/>
              </a:rPr>
              <a:t>1. Расширение его социально значимых знаний (основных норм и традиций того общества, в котором он живет), это цели первого уровня;</a:t>
            </a:r>
          </a:p>
          <a:p>
            <a:pPr marL="0" marR="0" lvl="0" indent="288290" algn="just" defTabSz="914400" rtl="0" eaLnBrk="1" fontAlgn="auto" latinLnBrk="0" hangingPunct="1">
              <a:lnSpc>
                <a:spcPct val="115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srgbClr val="FF0000"/>
                </a:solidFill>
                <a:effectLst/>
                <a:uLnTx/>
                <a:uFillTx/>
                <a:latin typeface="Times New Roman"/>
                <a:ea typeface="Calibri"/>
                <a:cs typeface="Times New Roman"/>
              </a:rPr>
              <a:t>2.  Расширение его социально значимых отношений (позитивных отношений к тем объектам и явлениям окружающего мира, которые признаны ценностями в этом обществе)  - это цели второго уровня;</a:t>
            </a:r>
          </a:p>
          <a:p>
            <a:pPr marL="0" marR="0" lvl="0" indent="288290" algn="just" defTabSz="914400" rtl="0" eaLnBrk="1" fontAlgn="auto" latinLnBrk="0" hangingPunct="1">
              <a:lnSpc>
                <a:spcPct val="115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srgbClr val="FF0000"/>
                </a:solidFill>
                <a:effectLst/>
                <a:uLnTx/>
                <a:uFillTx/>
                <a:latin typeface="Times New Roman"/>
                <a:ea typeface="Calibri"/>
                <a:cs typeface="Times New Roman"/>
              </a:rPr>
              <a:t>3. Приобретение им опыта социально значимого действия – это цели третьего уровня. </a:t>
            </a:r>
          </a:p>
          <a:p>
            <a:pPr marL="0" marR="0" lvl="0" indent="288290" algn="just" defTabSz="914400" rtl="0" eaLnBrk="1" fontAlgn="auto" latinLnBrk="0" hangingPunct="1">
              <a:lnSpc>
                <a:spcPct val="115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srgbClr val="FF0000"/>
                </a:solidFill>
                <a:effectLst/>
                <a:uLnTx/>
                <a:uFillTx/>
                <a:latin typeface="Times New Roman"/>
                <a:ea typeface="Calibri"/>
                <a:cs typeface="Times New Roman"/>
              </a:rPr>
              <a:t> Задача воспитания – создание благоприятных для этого условий.</a:t>
            </a:r>
            <a:endParaRPr lang="ru-RU" sz="1400" i="0" dirty="0" smtClean="0">
              <a:solidFill>
                <a:srgbClr val="FF0000"/>
              </a:solidFill>
              <a:effectLst/>
              <a:latin typeface="Times New Roman"/>
              <a:ea typeface="Calibri"/>
            </a:endParaRPr>
          </a:p>
          <a:p>
            <a:pPr indent="288290" algn="just">
              <a:lnSpc>
                <a:spcPct val="115000"/>
              </a:lnSpc>
              <a:spcAft>
                <a:spcPts val="0"/>
              </a:spcAft>
            </a:pPr>
            <a:r>
              <a:rPr lang="ru-RU" sz="1400" i="0" dirty="0" smtClean="0">
                <a:solidFill>
                  <a:srgbClr val="FF0000"/>
                </a:solidFill>
                <a:effectLst/>
                <a:latin typeface="Times New Roman"/>
                <a:ea typeface="Calibri"/>
              </a:rPr>
              <a:t>В школе  в соответствии с требованиями Федерального государственного стандарта основного общего образования к структуре программы воспитания и социализации учащихся осуществляется внеурочная деятельность. </a:t>
            </a:r>
          </a:p>
          <a:p>
            <a:pPr indent="288290" algn="just">
              <a:lnSpc>
                <a:spcPct val="115000"/>
              </a:lnSpc>
              <a:spcAft>
                <a:spcPts val="0"/>
              </a:spcAft>
            </a:pPr>
            <a:r>
              <a:rPr lang="ru-RU" sz="1400" i="0" dirty="0" smtClean="0">
                <a:effectLst/>
                <a:latin typeface="Times New Roman"/>
                <a:ea typeface="Times New Roman"/>
                <a:cs typeface="Times New Roman"/>
              </a:rPr>
              <a:t>Основная цель  внеурочной деятельности </a:t>
            </a:r>
            <a:r>
              <a:rPr lang="ru-RU" sz="1400" i="0" baseline="0" dirty="0" smtClean="0">
                <a:effectLst/>
                <a:latin typeface="Times New Roman"/>
                <a:ea typeface="Times New Roman"/>
                <a:cs typeface="Times New Roman"/>
              </a:rPr>
              <a:t> - </a:t>
            </a:r>
            <a:r>
              <a:rPr lang="ru-RU" sz="1400" i="0" dirty="0" smtClean="0"/>
              <a:t>создание условий для достижения учащимися необходимого для жизни в обществе социального опыта и формирования  системы ценностей, создание условий для</a:t>
            </a:r>
            <a:r>
              <a:rPr lang="ru-RU" sz="1400" i="0" baseline="0" dirty="0" smtClean="0"/>
              <a:t> </a:t>
            </a:r>
            <a:r>
              <a:rPr lang="ru-RU" sz="1400" i="0" dirty="0" smtClean="0"/>
              <a:t>развития и социализации каждого учащегося в свободное от учёбы время. </a:t>
            </a:r>
          </a:p>
          <a:p>
            <a:pPr marL="0" marR="0" lvl="0" indent="288290" algn="just" defTabSz="914400" rtl="0" eaLnBrk="1" fontAlgn="auto" latinLnBrk="0" hangingPunct="1">
              <a:lnSpc>
                <a:spcPct val="115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В рамках ФГОС ВД является обязательной и  нормированной (340 часов – на ступени основного образования), понимается как одна из составляющих образовательного процесса, работающая на единый результат наряду с урочной деятельностью. Поэтому острой проблемой становится сегодня вопрос оценки её результатов.</a:t>
            </a:r>
          </a:p>
          <a:p>
            <a:pPr marL="0" marR="0" lvl="0" indent="288290" algn="just" defTabSz="914400" rtl="0" eaLnBrk="1" fontAlgn="auto" latinLnBrk="0" hangingPunct="1">
              <a:lnSpc>
                <a:spcPct val="115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Согласно ООП нашей школы предметом оценки становится не только  личностный рост обучающихся т.к. помимо образовательного учреждения на ученика влияет множество других факторов: семья, социум, средства массовой информации и т. д., но и создание благоприятных  условий.</a:t>
            </a:r>
          </a:p>
          <a:p>
            <a:pPr marL="0" marR="0" lvl="0" indent="288290" algn="just" defTabSz="914400" rtl="0" eaLnBrk="1" fontAlgn="auto" latinLnBrk="0" hangingPunct="1">
              <a:lnSpc>
                <a:spcPct val="115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Оба эти х параметра влияют на эффективность </a:t>
            </a:r>
            <a:r>
              <a:rPr kumimoji="0" lang="ru-RU" sz="1400" b="0" i="0" u="none" strike="noStrike" kern="1200" cap="none" spc="0" normalizeH="0" baseline="0" noProof="0" dirty="0" err="1" smtClean="0">
                <a:ln>
                  <a:noFill/>
                </a:ln>
                <a:solidFill>
                  <a:prstClr val="black"/>
                </a:solidFill>
                <a:effectLst/>
                <a:uLnTx/>
                <a:uFillTx/>
                <a:latin typeface="Times New Roman" pitchFamily="18" charset="0"/>
                <a:ea typeface="Calibri"/>
                <a:cs typeface="Times New Roman" pitchFamily="18" charset="0"/>
              </a:rPr>
              <a:t>воспитательно</a:t>
            </a:r>
            <a:r>
              <a:rPr kumimoji="0" lang="ru-RU" sz="14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-образовательной деятельности школы.</a:t>
            </a:r>
          </a:p>
          <a:p>
            <a:pPr marL="0" marR="0" lvl="0" indent="288290" algn="just" defTabSz="914400" rtl="0" eaLnBrk="1" fontAlgn="auto" latinLnBrk="0" hangingPunct="1">
              <a:lnSpc>
                <a:spcPct val="115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Условия организации ВД  в нашей школе опираются на следующие принципы.</a:t>
            </a:r>
          </a:p>
          <a:p>
            <a:pPr indent="288290" algn="just">
              <a:lnSpc>
                <a:spcPct val="115000"/>
              </a:lnSpc>
              <a:spcAft>
                <a:spcPts val="0"/>
              </a:spcAft>
            </a:pPr>
            <a:endParaRPr lang="ru-RU" sz="1600" i="0"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2</a:t>
            </a:fld>
            <a:endParaRPr lang="ru-RU"/>
          </a:p>
        </p:txBody>
      </p:sp>
    </p:spTree>
    <p:extLst>
      <p:ext uri="{BB962C8B-B14F-4D97-AF65-F5344CB8AC3E}">
        <p14:creationId xmlns:p14="http://schemas.microsoft.com/office/powerpoint/2010/main" val="2719270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kumimoji="0" lang="ru-RU" sz="1400" b="0" i="0" u="none" strike="noStrike" kern="1200" cap="none" spc="0" normalizeH="0" baseline="0" noProof="0" dirty="0" smtClean="0">
                <a:ln>
                  <a:noFill/>
                </a:ln>
                <a:solidFill>
                  <a:prstClr val="black"/>
                </a:solidFill>
                <a:effectLst/>
                <a:uLnTx/>
                <a:uFillTx/>
                <a:latin typeface="+mn-lt"/>
                <a:ea typeface="+mn-ea"/>
                <a:cs typeface="+mn-cs"/>
              </a:rPr>
              <a:t>	</a:t>
            </a:r>
          </a:p>
          <a:p>
            <a:r>
              <a:rPr kumimoji="0" lang="ru-RU" sz="1400" b="0" i="0" u="none" strike="noStrike" kern="1200" cap="none" spc="0" normalizeH="0" baseline="0" noProof="0" dirty="0" smtClean="0">
                <a:ln>
                  <a:noFill/>
                </a:ln>
                <a:solidFill>
                  <a:prstClr val="black"/>
                </a:solidFill>
                <a:effectLst/>
                <a:uLnTx/>
                <a:uFillTx/>
                <a:latin typeface="+mn-lt"/>
                <a:ea typeface="+mn-ea"/>
                <a:cs typeface="+mn-cs"/>
              </a:rPr>
              <a:t>Внеурочная деятельность в школе организована в соответствии с возрастными особенностями обучающихся. Это нужно для определения задач и способов при перспективном планировании на каждом этапе.</a:t>
            </a:r>
          </a:p>
          <a:p>
            <a:r>
              <a:rPr kumimoji="0" lang="ru-RU" sz="1400" b="0" i="0" u="none" strike="noStrike" kern="1200" cap="none" spc="0" normalizeH="0" baseline="0" noProof="0" dirty="0" smtClean="0">
                <a:ln>
                  <a:noFill/>
                </a:ln>
                <a:solidFill>
                  <a:prstClr val="black"/>
                </a:solidFill>
                <a:effectLst/>
                <a:uLnTx/>
                <a:uFillTx/>
                <a:latin typeface="+mn-lt"/>
                <a:ea typeface="+mn-ea"/>
                <a:cs typeface="+mn-cs"/>
              </a:rPr>
              <a:t>	Содержание воспитательного процесса реализуется в контексте </a:t>
            </a:r>
            <a:r>
              <a:rPr kumimoji="0" lang="ru-RU" sz="1400" b="0" i="0" u="none" strike="noStrike" kern="1200" cap="none" spc="0" normalizeH="0" baseline="0" noProof="0" dirty="0" err="1" smtClean="0">
                <a:ln>
                  <a:noFill/>
                </a:ln>
                <a:solidFill>
                  <a:prstClr val="black"/>
                </a:solidFill>
                <a:effectLst/>
                <a:uLnTx/>
                <a:uFillTx/>
                <a:latin typeface="+mn-lt"/>
                <a:ea typeface="+mn-ea"/>
                <a:cs typeface="+mn-cs"/>
              </a:rPr>
              <a:t>деятельностного</a:t>
            </a:r>
            <a:r>
              <a:rPr kumimoji="0" lang="ru-RU" sz="1400" b="0" i="0" u="none" strike="noStrike" kern="1200" cap="none" spc="0" normalizeH="0" baseline="0" noProof="0" dirty="0" smtClean="0">
                <a:ln>
                  <a:noFill/>
                </a:ln>
                <a:solidFill>
                  <a:prstClr val="black"/>
                </a:solidFill>
                <a:effectLst/>
                <a:uLnTx/>
                <a:uFillTx/>
                <a:latin typeface="+mn-lt"/>
                <a:ea typeface="+mn-ea"/>
                <a:cs typeface="+mn-cs"/>
              </a:rPr>
              <a:t> подхода т.к.  уже много лет наша школа является образовательным пространством </a:t>
            </a:r>
            <a:r>
              <a:rPr kumimoji="0" lang="ru-RU" sz="1400" b="0" i="0" u="none" strike="noStrike" kern="1200" cap="none" spc="0" normalizeH="0" baseline="0" noProof="0" dirty="0" err="1" smtClean="0">
                <a:ln>
                  <a:noFill/>
                </a:ln>
                <a:solidFill>
                  <a:prstClr val="black"/>
                </a:solidFill>
                <a:effectLst/>
                <a:uLnTx/>
                <a:uFillTx/>
                <a:latin typeface="+mn-lt"/>
                <a:ea typeface="+mn-ea"/>
                <a:cs typeface="+mn-cs"/>
              </a:rPr>
              <a:t>деятельностной</a:t>
            </a:r>
            <a:r>
              <a:rPr kumimoji="0" lang="ru-RU" sz="1400" b="0" i="0" u="none" strike="noStrike" kern="1200" cap="none" spc="0" normalizeH="0" baseline="0" noProof="0" dirty="0" smtClean="0">
                <a:ln>
                  <a:noFill/>
                </a:ln>
                <a:solidFill>
                  <a:prstClr val="black"/>
                </a:solidFill>
                <a:effectLst/>
                <a:uLnTx/>
                <a:uFillTx/>
                <a:latin typeface="+mn-lt"/>
                <a:ea typeface="+mn-ea"/>
                <a:cs typeface="+mn-cs"/>
              </a:rPr>
              <a:t> направленности.</a:t>
            </a:r>
          </a:p>
          <a:p>
            <a:r>
              <a:rPr lang="ru-RU" sz="1400" dirty="0" smtClean="0">
                <a:solidFill>
                  <a:srgbClr val="000000"/>
                </a:solidFill>
                <a:effectLst/>
                <a:latin typeface="Times New Roman"/>
                <a:ea typeface="Times New Roman"/>
              </a:rPr>
              <a:t>	Традиции, существующие в школе  направлены на формирование нравственного уклада школьной жизни, включающего воспитательную, учебную, внеурочную, социально значимую деятельность обучающихся.</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a:ea typeface="Calibri"/>
                <a:cs typeface="Times New Roman"/>
              </a:rPr>
              <a:t>	Определены состав и структура направлений Внеурочной Деятельности ***</a:t>
            </a:r>
            <a:r>
              <a:rPr kumimoji="0" lang="ru-RU" sz="1400" b="0" i="1" u="none" strike="noStrike" kern="1200" cap="none" spc="0" normalizeH="0" baseline="0" noProof="0" dirty="0" smtClean="0">
                <a:ln>
                  <a:noFill/>
                </a:ln>
                <a:solidFill>
                  <a:prstClr val="black"/>
                </a:solidFill>
                <a:effectLst/>
                <a:uLnTx/>
                <a:uFillTx/>
                <a:latin typeface="Times New Roman"/>
                <a:ea typeface="Calibri"/>
                <a:cs typeface="Times New Roman"/>
              </a:rPr>
              <a:t>(вы их видите на слайде),  </a:t>
            </a:r>
            <a:r>
              <a:rPr kumimoji="0" lang="ru-RU" sz="1400" b="0" i="0" u="none" strike="noStrike" kern="1200" cap="none" spc="0" normalizeH="0" baseline="0" noProof="0" dirty="0" smtClean="0">
                <a:ln>
                  <a:noFill/>
                </a:ln>
                <a:solidFill>
                  <a:prstClr val="black"/>
                </a:solidFill>
                <a:effectLst/>
                <a:uLnTx/>
                <a:uFillTx/>
                <a:latin typeface="Times New Roman"/>
                <a:ea typeface="Calibri"/>
                <a:cs typeface="Times New Roman"/>
              </a:rPr>
              <a:t>виды деятельности,***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a:ea typeface="Calibri"/>
                <a:cs typeface="Times New Roman"/>
              </a:rPr>
              <a:t>формы организации (вы  можете их увидеть на слайде).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smtClean="0">
              <a:ln>
                <a:noFill/>
              </a:ln>
              <a:solidFill>
                <a:srgbClr val="000000"/>
              </a:solidFill>
              <a:effectLst/>
              <a:uLnTx/>
              <a:uFillTx/>
              <a:latin typeface="Times New Roman"/>
              <a:ea typeface="Times New Roman"/>
              <a:cs typeface="+mn-cs"/>
            </a:endParaRPr>
          </a:p>
          <a:p>
            <a:endParaRPr lang="ru-RU" sz="1100" dirty="0" smtClean="0">
              <a:solidFill>
                <a:srgbClr val="000000"/>
              </a:solidFill>
              <a:effectLst/>
              <a:latin typeface="Times New Roman"/>
              <a:ea typeface="Times New Roman"/>
            </a:endParaRPr>
          </a:p>
          <a:p>
            <a:r>
              <a:rPr lang="ru-RU" sz="1100" dirty="0" smtClean="0">
                <a:solidFill>
                  <a:srgbClr val="000000"/>
                </a:solidFill>
                <a:effectLst/>
                <a:latin typeface="Times New Roman"/>
                <a:ea typeface="Times New Roman"/>
              </a:rPr>
              <a:t>	</a:t>
            </a:r>
            <a:endParaRPr lang="ru-RU" sz="1100" baseline="0" dirty="0" smtClean="0">
              <a:solidFill>
                <a:srgbClr val="000000"/>
              </a:solidFill>
              <a:effectLst/>
              <a:latin typeface="Times New Roman"/>
              <a:ea typeface="Times New Roman"/>
            </a:endParaRPr>
          </a:p>
          <a:p>
            <a:endParaRPr lang="ru-RU" sz="1100" dirty="0" smtClean="0">
              <a:solidFill>
                <a:srgbClr val="000000"/>
              </a:solidFill>
              <a:effectLst/>
              <a:latin typeface="Times New Roman"/>
              <a:ea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smtClean="0">
                <a:ln>
                  <a:noFill/>
                </a:ln>
                <a:solidFill>
                  <a:srgbClr val="333333"/>
                </a:solidFill>
                <a:effectLst/>
                <a:uLnTx/>
                <a:uFillTx/>
                <a:latin typeface="Helvetica Neue"/>
                <a:ea typeface="+mn-ea"/>
                <a:cs typeface="+mn-cs"/>
              </a:rPr>
              <a:t>	</a:t>
            </a:r>
            <a:r>
              <a:rPr kumimoji="0" lang="ru-RU" sz="1100" b="0" i="0" u="none" strike="noStrike" kern="1200" cap="none" spc="0" normalizeH="0" baseline="0" noProof="0" dirty="0" smtClean="0">
                <a:ln>
                  <a:noFill/>
                </a:ln>
                <a:solidFill>
                  <a:prstClr val="black"/>
                </a:solidFill>
                <a:effectLst/>
                <a:uLnTx/>
                <a:uFillTx/>
                <a:latin typeface="+mn-lt"/>
                <a:ea typeface="+mn-ea"/>
                <a:cs typeface="+mn-cs"/>
              </a:rPr>
              <a:t>	</a:t>
            </a:r>
            <a:endParaRPr lang="ru-RU" sz="1100" b="0" i="0" kern="1200" dirty="0" smtClean="0">
              <a:solidFill>
                <a:schemeClr val="tx1"/>
              </a:solidFill>
              <a:latin typeface="+mn-lt"/>
              <a:ea typeface="+mn-ea"/>
              <a:cs typeface="+mn-cs"/>
            </a:endParaRPr>
          </a:p>
          <a:p>
            <a:endParaRPr lang="ru-RU" sz="1100"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3</a:t>
            </a:fld>
            <a:endParaRPr lang="ru-RU"/>
          </a:p>
        </p:txBody>
      </p:sp>
    </p:spTree>
    <p:extLst>
      <p:ext uri="{BB962C8B-B14F-4D97-AF65-F5344CB8AC3E}">
        <p14:creationId xmlns:p14="http://schemas.microsoft.com/office/powerpoint/2010/main" val="391342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nSpc>
                <a:spcPct val="115000"/>
              </a:lnSpc>
              <a:spcAft>
                <a:spcPts val="1000"/>
              </a:spcAft>
            </a:pPr>
            <a:endParaRPr lang="ru-RU" sz="1100" dirty="0" smtClean="0">
              <a:effectLst/>
              <a:latin typeface="Times New Roman"/>
              <a:ea typeface="Calibri"/>
              <a:cs typeface="Times New Roman"/>
            </a:endParaRPr>
          </a:p>
          <a:p>
            <a:pPr>
              <a:lnSpc>
                <a:spcPct val="115000"/>
              </a:lnSpc>
              <a:spcAft>
                <a:spcPts val="1000"/>
              </a:spcAft>
            </a:pPr>
            <a:r>
              <a:rPr lang="ru-RU" sz="1100" dirty="0" smtClean="0">
                <a:effectLst/>
                <a:latin typeface="Times New Roman"/>
                <a:ea typeface="Calibri"/>
                <a:cs typeface="Times New Roman"/>
              </a:rPr>
              <a:t> </a:t>
            </a:r>
            <a:endParaRPr kumimoji="0" lang="ru-RU" sz="11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smtClean="0">
              <a:ln>
                <a:noFill/>
              </a:ln>
              <a:solidFill>
                <a:prstClr val="black"/>
              </a:solidFill>
              <a:effectLst/>
              <a:uLnTx/>
              <a:uFillTx/>
              <a:latin typeface="Times New Roman"/>
              <a:ea typeface="Times New Roman"/>
              <a:cs typeface="+mn-cs"/>
            </a:endParaRPr>
          </a:p>
          <a:p>
            <a:endParaRPr lang="ru-RU" i="1"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4</a:t>
            </a:fld>
            <a:endParaRPr lang="ru-RU"/>
          </a:p>
        </p:txBody>
      </p:sp>
    </p:spTree>
    <p:extLst>
      <p:ext uri="{BB962C8B-B14F-4D97-AF65-F5344CB8AC3E}">
        <p14:creationId xmlns:p14="http://schemas.microsoft.com/office/powerpoint/2010/main" val="2447668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smtClean="0">
              <a:ln>
                <a:noFill/>
              </a:ln>
              <a:solidFill>
                <a:srgbClr val="333333"/>
              </a:solidFill>
              <a:effectLst/>
              <a:uLnTx/>
              <a:uFillTx/>
              <a:latin typeface="Helvetica Neue"/>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smtClean="0">
              <a:ln>
                <a:noFill/>
              </a:ln>
              <a:solidFill>
                <a:srgbClr val="333333"/>
              </a:solidFill>
              <a:effectLst/>
              <a:uLnTx/>
              <a:uFillTx/>
              <a:latin typeface="Helvetica Neue"/>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smtClean="0">
              <a:ln>
                <a:noFill/>
              </a:ln>
              <a:solidFill>
                <a:srgbClr val="333333"/>
              </a:solidFill>
              <a:effectLst/>
              <a:uLnTx/>
              <a:uFillTx/>
              <a:latin typeface="Helvetica Neue"/>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smtClean="0">
              <a:ln>
                <a:noFill/>
              </a:ln>
              <a:solidFill>
                <a:srgbClr val="333333"/>
              </a:solidFill>
              <a:effectLst/>
              <a:uLnTx/>
              <a:uFillTx/>
              <a:latin typeface="Helvetica Neue"/>
              <a:ea typeface="+mn-ea"/>
              <a:cs typeface="+mn-cs"/>
            </a:endParaRPr>
          </a:p>
          <a:p>
            <a:endParaRPr lang="ru-RU"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5</a:t>
            </a:fld>
            <a:endParaRPr lang="ru-RU"/>
          </a:p>
        </p:txBody>
      </p:sp>
    </p:spTree>
    <p:extLst>
      <p:ext uri="{BB962C8B-B14F-4D97-AF65-F5344CB8AC3E}">
        <p14:creationId xmlns:p14="http://schemas.microsoft.com/office/powerpoint/2010/main" val="684617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kumimoji="0" lang="ru-RU" sz="1400" b="0" i="0" u="none" strike="noStrike" kern="1200" cap="none" spc="0" normalizeH="0" baseline="0" noProof="0" dirty="0" smtClean="0">
                <a:ln>
                  <a:noFill/>
                </a:ln>
                <a:solidFill>
                  <a:prstClr val="black"/>
                </a:solidFill>
                <a:effectLst/>
                <a:uLnTx/>
                <a:uFillTx/>
                <a:latin typeface="Times New Roman"/>
                <a:ea typeface="Calibri"/>
                <a:cs typeface="Times New Roman"/>
              </a:rPr>
              <a:t>Хочется обратить Ваше внимание на то, что  реализация воспитательного потенциала совместной деятельности педагогов и школьников во многом зависит от форм деятельности. Дело в том, что различные уровни воспитательных целей могут быть достигнуты только в рамках соответствующих форм: чем выше уровень достигаемой цели, тем сложнее формы.  В таблице,(вы видите ее на слайде), показана эта зависимость, где соединены вместе уровни воспитательных целей и соответствующие им формы деятельности. </a:t>
            </a:r>
          </a:p>
          <a:p>
            <a:r>
              <a:rPr kumimoji="0" lang="ru-RU" sz="1400" b="0" i="0" u="none" strike="noStrike" kern="1200" cap="none" spc="0" normalizeH="0" baseline="0" noProof="0" dirty="0" smtClean="0">
                <a:ln>
                  <a:noFill/>
                </a:ln>
                <a:solidFill>
                  <a:prstClr val="black"/>
                </a:solidFill>
                <a:effectLst/>
                <a:uLnTx/>
                <a:uFillTx/>
                <a:latin typeface="Times New Roman"/>
                <a:ea typeface="Calibri"/>
                <a:cs typeface="Times New Roman"/>
              </a:rPr>
              <a:t>Рассмотрим  на примере спортивно-оздоровительной деятельности, как обучающиеся достигают 3 уровня воспитательных результатов. ***</a:t>
            </a:r>
          </a:p>
          <a:p>
            <a:endParaRPr kumimoji="0" lang="ru-RU" sz="1100" b="0" i="0" u="none" strike="noStrike" kern="1200" cap="none" spc="0" normalizeH="0" baseline="0" noProof="0" dirty="0" smtClean="0">
              <a:ln>
                <a:noFill/>
              </a:ln>
              <a:solidFill>
                <a:prstClr val="black"/>
              </a:solidFill>
              <a:effectLst/>
              <a:uLnTx/>
              <a:uFillTx/>
              <a:latin typeface="Times New Roman"/>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smtClean="0">
              <a:ln>
                <a:noFill/>
              </a:ln>
              <a:solidFill>
                <a:prstClr val="black"/>
              </a:solidFill>
              <a:effectLst/>
              <a:uLnTx/>
              <a:uFillTx/>
              <a:latin typeface="Times New Roman"/>
              <a:ea typeface="Calibri"/>
              <a:cs typeface="Times New Roman"/>
            </a:endParaRPr>
          </a:p>
          <a:p>
            <a:endParaRPr kumimoji="0" lang="ru-RU" sz="1100" b="0" i="0" u="none" strike="noStrike" kern="1200" cap="none" spc="0" normalizeH="0" baseline="0" noProof="0" dirty="0" smtClean="0">
              <a:ln>
                <a:noFill/>
              </a:ln>
              <a:solidFill>
                <a:prstClr val="black"/>
              </a:solidFill>
              <a:effectLst/>
              <a:uLnTx/>
              <a:uFillTx/>
              <a:latin typeface="Times New Roman"/>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smtClean="0">
                <a:ln>
                  <a:noFill/>
                </a:ln>
                <a:solidFill>
                  <a:srgbClr val="000000"/>
                </a:solidFill>
                <a:effectLst/>
                <a:uLnTx/>
                <a:uFillTx/>
                <a:latin typeface="Times New Roman"/>
                <a:ea typeface="Times New Roman"/>
                <a:cs typeface="+mn-cs"/>
              </a:rPr>
              <a:t>	</a:t>
            </a:r>
          </a:p>
          <a:p>
            <a:pPr marL="0" marR="0" lvl="0" indent="0" algn="l" defTabSz="914400" rtl="0" eaLnBrk="1" fontAlgn="auto" latinLnBrk="0" hangingPunct="1">
              <a:lnSpc>
                <a:spcPct val="115000"/>
              </a:lnSpc>
              <a:spcBef>
                <a:spcPts val="0"/>
              </a:spcBef>
              <a:spcAft>
                <a:spcPts val="1000"/>
              </a:spcAft>
              <a:buClrTx/>
              <a:buSzTx/>
              <a:buFontTx/>
              <a:buNone/>
              <a:tabLst/>
              <a:defRPr/>
            </a:pPr>
            <a:endParaRPr kumimoji="0" lang="ru-RU" sz="1100" b="0" i="0" u="none" strike="noStrike" kern="1200" cap="none" spc="0" normalizeH="0" baseline="0" noProof="0" dirty="0" smtClean="0">
              <a:ln>
                <a:noFill/>
              </a:ln>
              <a:solidFill>
                <a:prstClr val="black"/>
              </a:solidFill>
              <a:effectLst/>
              <a:uLnTx/>
              <a:uFillTx/>
              <a:latin typeface="Times New Roman"/>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smtClean="0">
              <a:ln>
                <a:noFill/>
              </a:ln>
              <a:solidFill>
                <a:prstClr val="black"/>
              </a:solidFill>
              <a:effectLst/>
              <a:uLnTx/>
              <a:uFillTx/>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6</a:t>
            </a:fld>
            <a:endParaRPr lang="ru-RU"/>
          </a:p>
        </p:txBody>
      </p:sp>
    </p:spTree>
    <p:extLst>
      <p:ext uri="{BB962C8B-B14F-4D97-AF65-F5344CB8AC3E}">
        <p14:creationId xmlns:p14="http://schemas.microsoft.com/office/powerpoint/2010/main" val="1144428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Times New Roman"/>
                <a:ea typeface="Calibri"/>
                <a:cs typeface="Times New Roman"/>
              </a:rPr>
              <a:t>Занятия в секциях, оздоровительные процедуры  это 1 уровень, спортивные турниры и акциях это 2 уровень, </a:t>
            </a:r>
            <a:r>
              <a:rPr kumimoji="0" lang="ru-RU" sz="1600" b="0" i="0" u="none" strike="noStrike" kern="1200" cap="none" spc="0" normalizeH="0" baseline="0" noProof="0" dirty="0" smtClean="0">
                <a:ln>
                  <a:noFill/>
                </a:ln>
                <a:solidFill>
                  <a:srgbClr val="4D5B6B">
                    <a:lumMod val="50000"/>
                  </a:srgbClr>
                </a:solidFill>
                <a:effectLst/>
                <a:uLnTx/>
                <a:uFillTx/>
                <a:latin typeface="+mn-lt"/>
                <a:ea typeface="+mn-ea"/>
                <a:cs typeface="Times New Roman"/>
              </a:rPr>
              <a:t>спортивные и оздоровительные </a:t>
            </a:r>
            <a:endParaRPr kumimoji="0" lang="ru-RU" sz="1600" b="0" i="0" u="none" strike="noStrike" kern="1200" cap="none" spc="0" normalizeH="0" baseline="0" noProof="0" dirty="0" smtClean="0">
              <a:ln>
                <a:noFill/>
              </a:ln>
              <a:solidFill>
                <a:srgbClr val="4D5B6B">
                  <a:lumMod val="50000"/>
                </a:srgbClr>
              </a:solidFill>
              <a:effectLst/>
              <a:uLnTx/>
              <a:uFillTx/>
              <a:latin typeface="+mn-lt"/>
              <a:ea typeface="Times New Roman"/>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rgbClr val="4D5B6B">
                    <a:lumMod val="50000"/>
                  </a:srgbClr>
                </a:solidFill>
                <a:effectLst/>
                <a:uLnTx/>
                <a:uFillTx/>
                <a:latin typeface="+mn-lt"/>
                <a:ea typeface="+mn-ea"/>
                <a:cs typeface="Times New Roman"/>
              </a:rPr>
              <a:t>проекты  в окружающем школу социуме это  -3 уровень.</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smtClean="0">
              <a:ln>
                <a:noFill/>
              </a:ln>
              <a:solidFill>
                <a:srgbClr val="333333"/>
              </a:solidFill>
              <a:effectLst/>
              <a:uLnTx/>
              <a:uFillTx/>
              <a:latin typeface="Helvetica Neue"/>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rgbClr val="333333"/>
                </a:solidFill>
                <a:effectLst/>
                <a:uLnTx/>
                <a:uFillTx/>
                <a:latin typeface="Helvetica Neue"/>
                <a:ea typeface="+mn-ea"/>
                <a:cs typeface="+mn-cs"/>
              </a:rPr>
              <a:t>Прежде чем составить план ВД, (напомню что ее объем составляет не более 10 часов в неделю) мы изучаем запросы родителей и выявляем интересы учащихся . В конце учебного года проводим анкетирование детей и родителей. Используем для этого следующие анкеты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smtClean="0">
              <a:ln>
                <a:noFill/>
              </a:ln>
              <a:solidFill>
                <a:srgbClr val="000000"/>
              </a:solidFill>
              <a:effectLst/>
              <a:uLnTx/>
              <a:uFillTx/>
              <a:latin typeface="Times New Roman"/>
              <a:ea typeface="Times New Roman"/>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dirty="0" smtClean="0">
              <a:ln>
                <a:noFill/>
              </a:ln>
              <a:solidFill>
                <a:srgbClr val="4D5B6B">
                  <a:lumMod val="50000"/>
                </a:srgbClr>
              </a:solidFill>
              <a:effectLst/>
              <a:uLnTx/>
              <a:uFillTx/>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dirty="0" smtClean="0">
              <a:ln>
                <a:noFill/>
              </a:ln>
              <a:solidFill>
                <a:prstClr val="black"/>
              </a:solidFill>
              <a:effectLst/>
              <a:uLnTx/>
              <a:uFillTx/>
              <a:latin typeface="Times New Roman"/>
              <a:ea typeface="Calibri"/>
              <a:cs typeface="Times New Roman"/>
            </a:endParaRPr>
          </a:p>
          <a:p>
            <a:endParaRPr lang="ru-RU"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7</a:t>
            </a:fld>
            <a:endParaRPr lang="ru-RU"/>
          </a:p>
        </p:txBody>
      </p:sp>
    </p:spTree>
    <p:extLst>
      <p:ext uri="{BB962C8B-B14F-4D97-AF65-F5344CB8AC3E}">
        <p14:creationId xmlns:p14="http://schemas.microsoft.com/office/powerpoint/2010/main" val="976761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25E1711-ED31-49A7-AF1E-94FA50057266}" type="slidenum">
              <a:rPr lang="ru-RU" smtClean="0"/>
              <a:pPr/>
              <a:t>8</a:t>
            </a:fld>
            <a:endParaRPr lang="ru-RU"/>
          </a:p>
        </p:txBody>
      </p:sp>
    </p:spTree>
    <p:extLst>
      <p:ext uri="{BB962C8B-B14F-4D97-AF65-F5344CB8AC3E}">
        <p14:creationId xmlns:p14="http://schemas.microsoft.com/office/powerpoint/2010/main" val="3029567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525E1711-ED31-49A7-AF1E-94FA50057266}" type="slidenum">
              <a:rPr lang="ru-RU" smtClean="0"/>
              <a:pPr/>
              <a:t>9</a:t>
            </a:fld>
            <a:endParaRPr lang="ru-RU"/>
          </a:p>
        </p:txBody>
      </p:sp>
    </p:spTree>
    <p:extLst>
      <p:ext uri="{BB962C8B-B14F-4D97-AF65-F5344CB8AC3E}">
        <p14:creationId xmlns:p14="http://schemas.microsoft.com/office/powerpoint/2010/main" val="3865442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ru-RU" smtClean="0"/>
              <a:t>Образец заголовка</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83B4998-F4E0-4768-AADB-69EEF2493D6D}" type="datetimeFigureOut">
              <a:rPr lang="ru-RU" smtClean="0"/>
              <a:pPr/>
              <a:t>24.11.2016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8D284D55-C62D-46B2-B555-B1816ED4859F}" type="slidenum">
              <a:rPr lang="ru-RU" smtClean="0"/>
              <a:pPr/>
              <a:t>‹#›</a:t>
            </a:fld>
            <a:endParaRPr lang="ru-RU"/>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83B4998-F4E0-4768-AADB-69EEF2493D6D}" type="datetimeFigureOut">
              <a:rPr lang="ru-RU" smtClean="0"/>
              <a:pPr/>
              <a:t>24.11.2016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84D55-C62D-46B2-B555-B1816ED4859F}"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83B4998-F4E0-4768-AADB-69EEF2493D6D}" type="datetimeFigureOut">
              <a:rPr lang="ru-RU" smtClean="0"/>
              <a:pPr/>
              <a:t>24.11.2016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84D55-C62D-46B2-B555-B1816ED4859F}"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ru-RU" smtClean="0"/>
              <a:t>Образец заголовка</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83B4998-F4E0-4768-AADB-69EEF2493D6D}" type="datetimeFigureOut">
              <a:rPr lang="ru-RU" smtClean="0"/>
              <a:pPr/>
              <a:t>24.11.2016</a:t>
            </a:fld>
            <a:endParaRPr lang="ru-RU"/>
          </a:p>
        </p:txBody>
      </p:sp>
      <p:sp>
        <p:nvSpPr>
          <p:cNvPr id="10" name="Slide Number Placeholder 9"/>
          <p:cNvSpPr>
            <a:spLocks noGrp="1"/>
          </p:cNvSpPr>
          <p:nvPr>
            <p:ph type="sldNum" sz="quarter" idx="11"/>
          </p:nvPr>
        </p:nvSpPr>
        <p:spPr/>
        <p:txBody>
          <a:bodyPr/>
          <a:lstStyle/>
          <a:p>
            <a:fld id="{8D284D55-C62D-46B2-B555-B1816ED4859F}" type="slidenum">
              <a:rPr lang="ru-RU" smtClean="0"/>
              <a:pPr/>
              <a:t>‹#›</a:t>
            </a:fld>
            <a:endParaRPr lang="ru-RU"/>
          </a:p>
        </p:txBody>
      </p:sp>
      <p:sp>
        <p:nvSpPr>
          <p:cNvPr id="12" name="Footer Placeholder 11"/>
          <p:cNvSpPr>
            <a:spLocks noGrp="1"/>
          </p:cNvSpPr>
          <p:nvPr>
            <p:ph type="ftr" sz="quarter" idx="12"/>
          </p:nvPr>
        </p:nvSpPr>
        <p:spPr/>
        <p:txBody>
          <a:bodyPr/>
          <a:lstStyle/>
          <a:p>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ru-RU" smtClean="0"/>
              <a:t>Образец заголовка</a:t>
            </a:r>
            <a:endParaRPr lang="en-US" dirty="0"/>
          </a:p>
        </p:txBody>
      </p:sp>
      <p:sp>
        <p:nvSpPr>
          <p:cNvPr id="19" name="Date Placeholder 18"/>
          <p:cNvSpPr>
            <a:spLocks noGrp="1"/>
          </p:cNvSpPr>
          <p:nvPr>
            <p:ph type="dt" sz="half" idx="10"/>
          </p:nvPr>
        </p:nvSpPr>
        <p:spPr/>
        <p:txBody>
          <a:bodyPr/>
          <a:lstStyle/>
          <a:p>
            <a:fld id="{683B4998-F4E0-4768-AADB-69EEF2493D6D}" type="datetimeFigureOut">
              <a:rPr lang="ru-RU" smtClean="0"/>
              <a:pPr/>
              <a:t>24.11.2016</a:t>
            </a:fld>
            <a:endParaRPr lang="ru-RU"/>
          </a:p>
        </p:txBody>
      </p:sp>
      <p:sp>
        <p:nvSpPr>
          <p:cNvPr id="20" name="Slide Number Placeholder 19"/>
          <p:cNvSpPr>
            <a:spLocks noGrp="1"/>
          </p:cNvSpPr>
          <p:nvPr>
            <p:ph type="sldNum" sz="quarter" idx="11"/>
          </p:nvPr>
        </p:nvSpPr>
        <p:spPr/>
        <p:txBody>
          <a:bodyPr/>
          <a:lstStyle/>
          <a:p>
            <a:fld id="{8D284D55-C62D-46B2-B555-B1816ED4859F}" type="slidenum">
              <a:rPr lang="ru-RU" smtClean="0"/>
              <a:pPr/>
              <a:t>‹#›</a:t>
            </a:fld>
            <a:endParaRPr lang="ru-RU"/>
          </a:p>
        </p:txBody>
      </p:sp>
      <p:sp>
        <p:nvSpPr>
          <p:cNvPr id="21" name="Footer Placeholder 20"/>
          <p:cNvSpPr>
            <a:spLocks noGrp="1"/>
          </p:cNvSpPr>
          <p:nvPr>
            <p:ph type="ftr" sz="quarter" idx="12"/>
          </p:nvPr>
        </p:nvSpPr>
        <p:spPr/>
        <p:txBody>
          <a:bodyPr/>
          <a:lstStyle/>
          <a:p>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683B4998-F4E0-4768-AADB-69EEF2493D6D}" type="datetimeFigureOut">
              <a:rPr lang="ru-RU" smtClean="0"/>
              <a:pPr/>
              <a:t>24.11.2016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D284D55-C62D-46B2-B555-B1816ED4859F}" type="slidenum">
              <a:rPr lang="ru-RU" smtClean="0"/>
              <a:pPr/>
              <a:t>‹#›</a:t>
            </a:fld>
            <a:endParaRPr lang="ru-RU"/>
          </a:p>
        </p:txBody>
      </p:sp>
      <p:sp>
        <p:nvSpPr>
          <p:cNvPr id="9" name="Content Placeholder 8"/>
          <p:cNvSpPr>
            <a:spLocks noGrp="1"/>
          </p:cNvSpPr>
          <p:nvPr>
            <p:ph sz="quarter" idx="13"/>
          </p:nvPr>
        </p:nvSpPr>
        <p:spPr>
          <a:xfrm>
            <a:off x="1216152" y="841248"/>
            <a:ext cx="3730752" cy="43891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683B4998-F4E0-4768-AADB-69EEF2493D6D}" type="datetimeFigureOut">
              <a:rPr lang="ru-RU" smtClean="0"/>
              <a:pPr/>
              <a:t>24.11.2016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D284D55-C62D-46B2-B555-B1816ED4859F}" type="slidenum">
              <a:rPr lang="ru-RU" smtClean="0"/>
              <a:pPr/>
              <a:t>‹#›</a:t>
            </a:fld>
            <a:endParaRPr lang="ru-RU"/>
          </a:p>
        </p:txBody>
      </p:sp>
      <p:sp>
        <p:nvSpPr>
          <p:cNvPr id="11" name="Content Placeholder 10"/>
          <p:cNvSpPr>
            <a:spLocks noGrp="1"/>
          </p:cNvSpPr>
          <p:nvPr>
            <p:ph sz="quarter" idx="13"/>
          </p:nvPr>
        </p:nvSpPr>
        <p:spPr>
          <a:xfrm>
            <a:off x="1216152" y="1380744"/>
            <a:ext cx="3730752" cy="38404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83B4998-F4E0-4768-AADB-69EEF2493D6D}" type="datetimeFigureOut">
              <a:rPr lang="ru-RU" smtClean="0"/>
              <a:pPr/>
              <a:t>24.11.2016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D284D55-C62D-46B2-B555-B1816ED4859F}"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83B4998-F4E0-4768-AADB-69EEF2493D6D}" type="datetimeFigureOut">
              <a:rPr lang="ru-RU" smtClean="0"/>
              <a:pPr/>
              <a:t>24.11.2016</a:t>
            </a:fld>
            <a:endParaRPr lang="ru-RU"/>
          </a:p>
        </p:txBody>
      </p:sp>
      <p:sp>
        <p:nvSpPr>
          <p:cNvPr id="6" name="Slide Number Placeholder 5"/>
          <p:cNvSpPr>
            <a:spLocks noGrp="1"/>
          </p:cNvSpPr>
          <p:nvPr>
            <p:ph type="sldNum" sz="quarter" idx="11"/>
          </p:nvPr>
        </p:nvSpPr>
        <p:spPr/>
        <p:txBody>
          <a:bodyPr/>
          <a:lstStyle/>
          <a:p>
            <a:fld id="{8D284D55-C62D-46B2-B555-B1816ED4859F}" type="slidenum">
              <a:rPr lang="ru-RU" smtClean="0"/>
              <a:pPr/>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Content Placeholder 13"/>
          <p:cNvSpPr>
            <a:spLocks noGrp="1"/>
          </p:cNvSpPr>
          <p:nvPr>
            <p:ph sz="quarter" idx="13"/>
          </p:nvPr>
        </p:nvSpPr>
        <p:spPr>
          <a:xfrm>
            <a:off x="914400" y="381000"/>
            <a:ext cx="4800600" cy="594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Date Placeholder 8"/>
          <p:cNvSpPr>
            <a:spLocks noGrp="1"/>
          </p:cNvSpPr>
          <p:nvPr>
            <p:ph type="dt" sz="half" idx="14"/>
          </p:nvPr>
        </p:nvSpPr>
        <p:spPr/>
        <p:txBody>
          <a:bodyPr/>
          <a:lstStyle/>
          <a:p>
            <a:fld id="{683B4998-F4E0-4768-AADB-69EEF2493D6D}" type="datetimeFigureOut">
              <a:rPr lang="ru-RU" smtClean="0"/>
              <a:pPr/>
              <a:t>24.11.2016</a:t>
            </a:fld>
            <a:endParaRPr lang="ru-RU"/>
          </a:p>
        </p:txBody>
      </p:sp>
      <p:sp>
        <p:nvSpPr>
          <p:cNvPr id="10" name="Slide Number Placeholder 9"/>
          <p:cNvSpPr>
            <a:spLocks noGrp="1"/>
          </p:cNvSpPr>
          <p:nvPr>
            <p:ph type="sldNum" sz="quarter" idx="15"/>
          </p:nvPr>
        </p:nvSpPr>
        <p:spPr/>
        <p:txBody>
          <a:bodyPr/>
          <a:lstStyle/>
          <a:p>
            <a:fld id="{8D284D55-C62D-46B2-B555-B1816ED4859F}" type="slidenum">
              <a:rPr lang="ru-RU" smtClean="0"/>
              <a:pPr/>
              <a:t>‹#›</a:t>
            </a:fld>
            <a:endParaRPr lang="ru-RU"/>
          </a:p>
        </p:txBody>
      </p:sp>
      <p:sp>
        <p:nvSpPr>
          <p:cNvPr id="13" name="Footer Placeholder 12"/>
          <p:cNvSpPr>
            <a:spLocks noGrp="1"/>
          </p:cNvSpPr>
          <p:nvPr>
            <p:ph type="ftr" sz="quarter" idx="16"/>
          </p:nvPr>
        </p:nvSpPr>
        <p:spPr/>
        <p:txBody>
          <a:bodyPr/>
          <a:lstStyle/>
          <a:p>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83B4998-F4E0-4768-AADB-69EEF2493D6D}" type="datetimeFigureOut">
              <a:rPr lang="ru-RU" smtClean="0"/>
              <a:pPr/>
              <a:t>24.11.2016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D284D55-C62D-46B2-B555-B1816ED4859F}"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ru-RU"/>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8D284D55-C62D-46B2-B555-B1816ED4859F}" type="slidenum">
              <a:rPr lang="ru-RU" smtClean="0"/>
              <a:pPr/>
              <a:t>‹#›</a:t>
            </a:fld>
            <a:endParaRPr lang="ru-RU"/>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683B4998-F4E0-4768-AADB-69EEF2493D6D}" type="datetimeFigureOut">
              <a:rPr lang="ru-RU" smtClean="0"/>
              <a:pPr/>
              <a:t>24.11.2016</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3284984"/>
            <a:ext cx="7192501" cy="3024336"/>
          </a:xfrm>
        </p:spPr>
        <p:txBody>
          <a:bodyPr/>
          <a:lstStyle/>
          <a:p>
            <a:pPr algn="ctr"/>
            <a:r>
              <a:rPr lang="ru-RU" sz="1800" dirty="0" smtClean="0">
                <a:solidFill>
                  <a:schemeClr val="accent1"/>
                </a:solidFill>
              </a:rPr>
              <a:t/>
            </a:r>
            <a:br>
              <a:rPr lang="ru-RU" sz="1800" dirty="0" smtClean="0">
                <a:solidFill>
                  <a:schemeClr val="accent1"/>
                </a:solidFill>
              </a:rPr>
            </a:br>
            <a:r>
              <a:rPr lang="ru-RU" sz="1800" dirty="0"/>
              <a:t/>
            </a:r>
            <a:br>
              <a:rPr lang="ru-RU" sz="1800" dirty="0"/>
            </a:br>
            <a:r>
              <a:rPr lang="ru-RU" sz="1800" dirty="0" smtClean="0">
                <a:solidFill>
                  <a:schemeClr val="tx1">
                    <a:lumMod val="50000"/>
                  </a:schemeClr>
                </a:solidFill>
              </a:rPr>
              <a:t>Заместитель директора по воспитательной работе  Курочкина Н.В.</a:t>
            </a:r>
            <a:br>
              <a:rPr lang="ru-RU" sz="1800" dirty="0" smtClean="0">
                <a:solidFill>
                  <a:schemeClr val="tx1">
                    <a:lumMod val="50000"/>
                  </a:schemeClr>
                </a:solidFill>
              </a:rPr>
            </a:br>
            <a:r>
              <a:rPr lang="ru-RU" sz="1800" dirty="0" smtClean="0">
                <a:solidFill>
                  <a:schemeClr val="tx1">
                    <a:lumMod val="50000"/>
                  </a:schemeClr>
                </a:solidFill>
              </a:rPr>
              <a:t>г. </a:t>
            </a:r>
            <a:r>
              <a:rPr lang="ru-RU" sz="1800" dirty="0">
                <a:solidFill>
                  <a:schemeClr val="tx1">
                    <a:lumMod val="50000"/>
                  </a:schemeClr>
                </a:solidFill>
              </a:rPr>
              <a:t>А</a:t>
            </a:r>
            <a:r>
              <a:rPr lang="ru-RU" sz="1800" dirty="0" smtClean="0">
                <a:solidFill>
                  <a:schemeClr val="tx1">
                    <a:lumMod val="50000"/>
                  </a:schemeClr>
                </a:solidFill>
              </a:rPr>
              <a:t>льметьевск</a:t>
            </a:r>
            <a:endParaRPr lang="ru-RU" sz="1800" dirty="0">
              <a:solidFill>
                <a:schemeClr val="tx1">
                  <a:lumMod val="50000"/>
                </a:schemeClr>
              </a:solidFill>
            </a:endParaRPr>
          </a:p>
        </p:txBody>
      </p:sp>
      <p:sp>
        <p:nvSpPr>
          <p:cNvPr id="3" name="Подзаголовок 2"/>
          <p:cNvSpPr>
            <a:spLocks noGrp="1"/>
          </p:cNvSpPr>
          <p:nvPr>
            <p:ph type="subTitle" idx="1"/>
          </p:nvPr>
        </p:nvSpPr>
        <p:spPr>
          <a:xfrm>
            <a:off x="1216151" y="201702"/>
            <a:ext cx="7388297" cy="3731354"/>
          </a:xfrm>
        </p:spPr>
        <p:txBody>
          <a:bodyPr>
            <a:noAutofit/>
          </a:bodyPr>
          <a:lstStyle/>
          <a:p>
            <a:pPr algn="ctr"/>
            <a:r>
              <a:rPr lang="ru-RU" sz="2000" b="1" dirty="0">
                <a:ln w="12700">
                  <a:solidFill>
                    <a:srgbClr val="675D59"/>
                  </a:solidFill>
                </a:ln>
                <a:solidFill>
                  <a:schemeClr val="tx1">
                    <a:lumMod val="50000"/>
                  </a:schemeClr>
                </a:solidFill>
                <a:effectLst>
                  <a:outerShdw blurRad="50800" dist="38100" dir="8100000" algn="tr" rotWithShape="0">
                    <a:prstClr val="black">
                      <a:alpha val="40000"/>
                    </a:prstClr>
                  </a:outerShdw>
                </a:effectLst>
                <a:ea typeface="+mj-ea"/>
                <a:cs typeface="+mj-cs"/>
              </a:rPr>
              <a:t>Частное общеобразовательное учреждение </a:t>
            </a:r>
            <a:endParaRPr lang="ru-RU" sz="2000" b="1" dirty="0" smtClean="0">
              <a:ln w="12700">
                <a:solidFill>
                  <a:srgbClr val="675D59"/>
                </a:solidFill>
              </a:ln>
              <a:solidFill>
                <a:schemeClr val="tx1">
                  <a:lumMod val="50000"/>
                </a:schemeClr>
              </a:solidFill>
              <a:effectLst>
                <a:outerShdw blurRad="50800" dist="38100" dir="8100000" algn="tr" rotWithShape="0">
                  <a:prstClr val="black">
                    <a:alpha val="40000"/>
                  </a:prstClr>
                </a:outerShdw>
              </a:effectLst>
              <a:ea typeface="+mj-ea"/>
              <a:cs typeface="+mj-cs"/>
            </a:endParaRPr>
          </a:p>
          <a:p>
            <a:pPr algn="ctr"/>
            <a:r>
              <a:rPr lang="ru-RU" sz="2000" b="1" dirty="0" smtClean="0">
                <a:ln w="12700">
                  <a:solidFill>
                    <a:srgbClr val="675D59"/>
                  </a:solidFill>
                </a:ln>
                <a:solidFill>
                  <a:schemeClr val="tx1">
                    <a:lumMod val="50000"/>
                  </a:schemeClr>
                </a:solidFill>
                <a:effectLst>
                  <a:outerShdw blurRad="50800" dist="38100" dir="8100000" algn="tr" rotWithShape="0">
                    <a:prstClr val="black">
                      <a:alpha val="40000"/>
                    </a:prstClr>
                  </a:outerShdw>
                </a:effectLst>
                <a:ea typeface="+mj-ea"/>
                <a:cs typeface="+mj-cs"/>
              </a:rPr>
              <a:t>«</a:t>
            </a:r>
            <a:r>
              <a:rPr lang="ru-RU" sz="2000" b="1" dirty="0">
                <a:ln w="12700">
                  <a:solidFill>
                    <a:srgbClr val="675D59"/>
                  </a:solidFill>
                </a:ln>
                <a:solidFill>
                  <a:schemeClr val="tx1">
                    <a:lumMod val="50000"/>
                  </a:schemeClr>
                </a:solidFill>
                <a:effectLst>
                  <a:outerShdw blurRad="50800" dist="38100" dir="8100000" algn="tr" rotWithShape="0">
                    <a:prstClr val="black">
                      <a:alpha val="40000"/>
                    </a:prstClr>
                  </a:outerShdw>
                </a:effectLst>
                <a:ea typeface="+mj-ea"/>
                <a:cs typeface="+mj-cs"/>
              </a:rPr>
              <a:t>Средняя школа №23 «Менеджер</a:t>
            </a:r>
            <a:r>
              <a:rPr lang="ru-RU" sz="2000" b="1" dirty="0" smtClean="0">
                <a:ln w="12700">
                  <a:solidFill>
                    <a:srgbClr val="675D59"/>
                  </a:solidFill>
                </a:ln>
                <a:solidFill>
                  <a:schemeClr val="tx1">
                    <a:lumMod val="50000"/>
                  </a:schemeClr>
                </a:solidFill>
                <a:effectLst>
                  <a:outerShdw blurRad="50800" dist="38100" dir="8100000" algn="tr" rotWithShape="0">
                    <a:prstClr val="black">
                      <a:alpha val="40000"/>
                    </a:prstClr>
                  </a:outerShdw>
                </a:effectLst>
                <a:ea typeface="+mj-ea"/>
                <a:cs typeface="+mj-cs"/>
              </a:rPr>
              <a:t>»</a:t>
            </a:r>
          </a:p>
          <a:p>
            <a:pPr algn="ctr"/>
            <a:endParaRPr lang="ru-RU" sz="2000" b="1" dirty="0">
              <a:ln w="12700">
                <a:solidFill>
                  <a:srgbClr val="675D59"/>
                </a:solidFill>
              </a:ln>
              <a:solidFill>
                <a:schemeClr val="tx1">
                  <a:lumMod val="50000"/>
                </a:schemeClr>
              </a:solidFill>
              <a:effectLst>
                <a:outerShdw blurRad="50800" dist="38100" dir="8100000" algn="tr" rotWithShape="0">
                  <a:prstClr val="black">
                    <a:alpha val="40000"/>
                  </a:prstClr>
                </a:outerShdw>
              </a:effectLst>
              <a:ea typeface="+mj-ea"/>
              <a:cs typeface="+mj-cs"/>
            </a:endParaRPr>
          </a:p>
          <a:p>
            <a:pPr algn="ctr"/>
            <a:endParaRPr lang="ru-RU" sz="2000" b="1" dirty="0" smtClean="0">
              <a:ln w="12700">
                <a:solidFill>
                  <a:srgbClr val="675D59"/>
                </a:solidFill>
              </a:ln>
              <a:solidFill>
                <a:schemeClr val="tx1">
                  <a:lumMod val="50000"/>
                </a:schemeClr>
              </a:solidFill>
              <a:effectLst>
                <a:outerShdw blurRad="50800" dist="38100" dir="8100000" algn="tr" rotWithShape="0">
                  <a:prstClr val="black">
                    <a:alpha val="40000"/>
                  </a:prstClr>
                </a:outerShdw>
              </a:effectLst>
              <a:ea typeface="+mj-ea"/>
              <a:cs typeface="+mj-cs"/>
            </a:endParaRPr>
          </a:p>
          <a:p>
            <a:pPr algn="ctr"/>
            <a:endParaRPr lang="ru-RU" sz="2000" b="1" dirty="0">
              <a:ln w="12700">
                <a:solidFill>
                  <a:srgbClr val="675D59"/>
                </a:solidFill>
              </a:ln>
              <a:solidFill>
                <a:schemeClr val="tx1">
                  <a:lumMod val="50000"/>
                </a:schemeClr>
              </a:solidFill>
              <a:effectLst>
                <a:outerShdw blurRad="50800" dist="38100" dir="8100000" algn="tr" rotWithShape="0">
                  <a:prstClr val="black">
                    <a:alpha val="40000"/>
                  </a:prstClr>
                </a:outerShdw>
              </a:effectLst>
              <a:ea typeface="+mj-ea"/>
              <a:cs typeface="+mj-cs"/>
            </a:endParaRPr>
          </a:p>
          <a:p>
            <a:pPr algn="ctr"/>
            <a:endParaRPr lang="ru-RU" sz="2000" b="1" dirty="0" smtClean="0">
              <a:ln w="12700">
                <a:solidFill>
                  <a:srgbClr val="675D59"/>
                </a:solidFill>
              </a:ln>
              <a:solidFill>
                <a:schemeClr val="tx1">
                  <a:lumMod val="50000"/>
                </a:schemeClr>
              </a:solidFill>
              <a:effectLst>
                <a:outerShdw blurRad="50800" dist="38100" dir="8100000" algn="tr" rotWithShape="0">
                  <a:prstClr val="black">
                    <a:alpha val="40000"/>
                  </a:prstClr>
                </a:outerShdw>
              </a:effectLst>
              <a:ea typeface="+mj-ea"/>
              <a:cs typeface="+mj-cs"/>
            </a:endParaRPr>
          </a:p>
          <a:p>
            <a:pPr algn="ctr"/>
            <a:r>
              <a:rPr lang="ru-RU" sz="3200" b="1" dirty="0" smtClean="0">
                <a:ln w="12700">
                  <a:solidFill>
                    <a:srgbClr val="675D59"/>
                  </a:solidFill>
                </a:ln>
                <a:solidFill>
                  <a:schemeClr val="accent1"/>
                </a:solidFill>
                <a:effectLst>
                  <a:outerShdw blurRad="50800" dist="38100" dir="8100000" algn="tr" rotWithShape="0">
                    <a:prstClr val="black">
                      <a:alpha val="40000"/>
                    </a:prstClr>
                  </a:outerShdw>
                </a:effectLst>
                <a:ea typeface="+mj-ea"/>
                <a:cs typeface="+mj-cs"/>
              </a:rPr>
              <a:t>Оценка внеурочной деятельности в образовательной организации</a:t>
            </a:r>
            <a:r>
              <a:rPr lang="ru-RU" sz="2000" b="1" dirty="0">
                <a:ln w="12700">
                  <a:solidFill>
                    <a:srgbClr val="675D59"/>
                  </a:solidFill>
                </a:ln>
                <a:solidFill>
                  <a:schemeClr val="tx1">
                    <a:lumMod val="50000"/>
                  </a:schemeClr>
                </a:solidFill>
                <a:effectLst>
                  <a:outerShdw blurRad="50800" dist="38100" dir="8100000" algn="tr" rotWithShape="0">
                    <a:prstClr val="black">
                      <a:alpha val="40000"/>
                    </a:prstClr>
                  </a:outerShdw>
                </a:effectLst>
                <a:ea typeface="+mj-ea"/>
                <a:cs typeface="+mj-cs"/>
              </a:rPr>
              <a:t/>
            </a:r>
            <a:br>
              <a:rPr lang="ru-RU" sz="2000" b="1" dirty="0">
                <a:ln w="12700">
                  <a:solidFill>
                    <a:srgbClr val="675D59"/>
                  </a:solidFill>
                </a:ln>
                <a:solidFill>
                  <a:schemeClr val="tx1">
                    <a:lumMod val="50000"/>
                  </a:schemeClr>
                </a:solidFill>
                <a:effectLst>
                  <a:outerShdw blurRad="50800" dist="38100" dir="8100000" algn="tr" rotWithShape="0">
                    <a:prstClr val="black">
                      <a:alpha val="40000"/>
                    </a:prstClr>
                  </a:outerShdw>
                </a:effectLst>
                <a:ea typeface="+mj-ea"/>
                <a:cs typeface="+mj-cs"/>
              </a:rPr>
            </a:br>
            <a:endParaRPr lang="ru-RU" sz="2800" dirty="0">
              <a:solidFill>
                <a:schemeClr val="tx1">
                  <a:lumMod val="50000"/>
                </a:schemeClr>
              </a:solidFill>
            </a:endParaRPr>
          </a:p>
        </p:txBody>
      </p:sp>
    </p:spTree>
    <p:extLst>
      <p:ext uri="{BB962C8B-B14F-4D97-AF65-F5344CB8AC3E}">
        <p14:creationId xmlns:p14="http://schemas.microsoft.com/office/powerpoint/2010/main" val="34016593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188640"/>
            <a:ext cx="6912768" cy="949569"/>
          </a:xfrm>
        </p:spPr>
        <p:txBody>
          <a:bodyPr>
            <a:normAutofit/>
          </a:bodyPr>
          <a:lstStyle/>
          <a:p>
            <a:pPr algn="l"/>
            <a:r>
              <a:rPr lang="ru-RU" sz="1800" dirty="0" smtClean="0">
                <a:solidFill>
                  <a:schemeClr val="accent1"/>
                </a:solidFill>
                <a:latin typeface="Calibri" pitchFamily="34" charset="0"/>
                <a:ea typeface="Times New Roman" pitchFamily="18" charset="0"/>
                <a:cs typeface="Times New Roman" pitchFamily="18" charset="0"/>
              </a:rPr>
              <a:t>   </a:t>
            </a:r>
            <a:r>
              <a:rPr lang="ru-RU" sz="2000" b="1" dirty="0" smtClean="0">
                <a:solidFill>
                  <a:schemeClr val="accent1"/>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План </a:t>
            </a:r>
            <a:r>
              <a:rPr lang="ru-RU" sz="2000" b="1" dirty="0">
                <a:solidFill>
                  <a:schemeClr val="accent1"/>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реализации направлений внеурочной </a:t>
            </a:r>
            <a:r>
              <a:rPr lang="ru-RU" sz="2000" b="1" dirty="0" smtClean="0">
                <a:solidFill>
                  <a:schemeClr val="accent1"/>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деятельности</a:t>
            </a:r>
            <a:endParaRPr lang="ru-RU" sz="3200" b="1" dirty="0">
              <a:solidFill>
                <a:schemeClr val="accent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087694700"/>
              </p:ext>
            </p:extLst>
          </p:nvPr>
        </p:nvGraphicFramePr>
        <p:xfrm>
          <a:off x="899592" y="836712"/>
          <a:ext cx="7704858" cy="5639946"/>
        </p:xfrm>
        <a:graphic>
          <a:graphicData uri="http://schemas.openxmlformats.org/drawingml/2006/table">
            <a:tbl>
              <a:tblPr firstRow="1" firstCol="1" lastRow="1" lastCol="1" bandRow="1" bandCol="1"/>
              <a:tblGrid>
                <a:gridCol w="2088231"/>
                <a:gridCol w="3471027"/>
                <a:gridCol w="535995"/>
                <a:gridCol w="536535"/>
                <a:gridCol w="536535"/>
                <a:gridCol w="536535"/>
              </a:tblGrid>
              <a:tr h="184646">
                <a:tc rowSpan="3">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Направления воспитательной деятельности</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Форма и модули организации</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ru-RU" sz="800" b="1">
                          <a:solidFill>
                            <a:schemeClr val="tx1">
                              <a:lumMod val="50000"/>
                            </a:schemeClr>
                          </a:solidFill>
                          <a:effectLst/>
                          <a:latin typeface="Times New Roman"/>
                          <a:ea typeface="Times New Roman"/>
                          <a:cs typeface="Times New Roman"/>
                        </a:rPr>
                        <a:t>Класс</a:t>
                      </a:r>
                      <a:endParaRPr lang="ru-RU" sz="6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rowSpan="2">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Общий объем</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936">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5</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solidFill>
                            <a:schemeClr val="tx1">
                              <a:lumMod val="50000"/>
                            </a:schemeClr>
                          </a:solidFill>
                          <a:effectLst/>
                          <a:latin typeface="Times New Roman"/>
                          <a:ea typeface="Times New Roman"/>
                          <a:cs typeface="Times New Roman"/>
                        </a:rPr>
                        <a:t>6</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7</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84646">
                <a:tc vMerge="1">
                  <a:txBody>
                    <a:bodyPr/>
                    <a:lstStyle/>
                    <a:p>
                      <a:endParaRPr lang="ru-RU"/>
                    </a:p>
                  </a:txBody>
                  <a:tcPr/>
                </a:tc>
                <a:tc vMerge="1">
                  <a:txBody>
                    <a:bodyPr/>
                    <a:lstStyle/>
                    <a:p>
                      <a:endParaRPr lang="ru-RU"/>
                    </a:p>
                  </a:txBody>
                  <a:tcPr/>
                </a:tc>
                <a:tc gridSpan="4">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Часы</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184646">
                <a:tc rowSpan="3">
                  <a:txBody>
                    <a:bodyPr/>
                    <a:lstStyle/>
                    <a:p>
                      <a:pPr marL="291465" indent="-291465">
                        <a:lnSpc>
                          <a:spcPct val="115000"/>
                        </a:lnSpc>
                        <a:spcAft>
                          <a:spcPts val="0"/>
                        </a:spcAft>
                      </a:pPr>
                      <a:r>
                        <a:rPr lang="ru-RU" sz="1100" b="1">
                          <a:solidFill>
                            <a:schemeClr val="tx1">
                              <a:lumMod val="50000"/>
                            </a:schemeClr>
                          </a:solidFill>
                          <a:effectLst/>
                          <a:latin typeface="Times New Roman"/>
                          <a:ea typeface="Times New Roman"/>
                          <a:cs typeface="Times New Roman"/>
                        </a:rPr>
                        <a:t>Спортивно</a:t>
                      </a:r>
                      <a:endParaRPr lang="ru-RU" sz="1000" b="1">
                        <a:solidFill>
                          <a:schemeClr val="tx1">
                            <a:lumMod val="50000"/>
                          </a:schemeClr>
                        </a:solidFill>
                        <a:effectLst/>
                        <a:latin typeface="Calibri"/>
                        <a:ea typeface="Calibri"/>
                        <a:cs typeface="Times New Roman"/>
                      </a:endParaRPr>
                    </a:p>
                    <a:p>
                      <a:pPr marL="291465" indent="-291465">
                        <a:lnSpc>
                          <a:spcPct val="115000"/>
                        </a:lnSpc>
                        <a:spcAft>
                          <a:spcPts val="0"/>
                        </a:spcAft>
                      </a:pPr>
                      <a:r>
                        <a:rPr lang="ru-RU" sz="1100" b="1">
                          <a:solidFill>
                            <a:schemeClr val="tx1">
                              <a:lumMod val="50000"/>
                            </a:schemeClr>
                          </a:solidFill>
                          <a:effectLst/>
                          <a:latin typeface="Times New Roman"/>
                          <a:ea typeface="Times New Roman"/>
                          <a:cs typeface="Times New Roman"/>
                        </a:rPr>
                        <a:t>оздоровительное</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dirty="0" smtClean="0">
                          <a:solidFill>
                            <a:schemeClr val="tx1">
                              <a:lumMod val="50000"/>
                            </a:schemeClr>
                          </a:solidFill>
                          <a:effectLst/>
                          <a:latin typeface="Times New Roman"/>
                          <a:ea typeface="Times New Roman"/>
                          <a:cs typeface="Times New Roman"/>
                        </a:rPr>
                        <a:t>Секции  </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5</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5</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    5</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ru-RU" sz="1100" b="1" dirty="0">
                          <a:solidFill>
                            <a:schemeClr val="tx1">
                              <a:lumMod val="50000"/>
                            </a:schemeClr>
                          </a:solidFill>
                          <a:effectLst/>
                          <a:latin typeface="Times New Roman"/>
                          <a:ea typeface="Times New Roman"/>
                          <a:cs typeface="Times New Roman"/>
                        </a:rPr>
                        <a:t>24</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532">
                <a:tc vMerge="1">
                  <a:txBody>
                    <a:bodyPr/>
                    <a:lstStyle/>
                    <a:p>
                      <a:endParaRPr lang="ru-RU"/>
                    </a:p>
                  </a:txBody>
                  <a:tcPr/>
                </a:tc>
                <a:tc>
                  <a:txBody>
                    <a:bodyPr/>
                    <a:lstStyle/>
                    <a:p>
                      <a:pPr>
                        <a:lnSpc>
                          <a:spcPct val="115000"/>
                        </a:lnSpc>
                        <a:spcAft>
                          <a:spcPts val="0"/>
                        </a:spcAft>
                      </a:pPr>
                      <a:r>
                        <a:rPr lang="ru-RU" sz="1100" b="1" dirty="0">
                          <a:solidFill>
                            <a:schemeClr val="tx1">
                              <a:lumMod val="50000"/>
                            </a:schemeClr>
                          </a:solidFill>
                          <a:effectLst/>
                          <a:latin typeface="Times New Roman"/>
                          <a:ea typeface="Times New Roman"/>
                          <a:cs typeface="Times New Roman"/>
                        </a:rPr>
                        <a:t>Общешкольные мероприятия;</a:t>
                      </a:r>
                      <a:endParaRPr lang="ru-RU" sz="1000" b="1" dirty="0">
                        <a:solidFill>
                          <a:schemeClr val="tx1">
                            <a:lumMod val="50000"/>
                          </a:schemeClr>
                        </a:solidFill>
                        <a:effectLst/>
                        <a:latin typeface="Calibri"/>
                        <a:ea typeface="Calibri"/>
                        <a:cs typeface="Times New Roman"/>
                      </a:endParaRPr>
                    </a:p>
                    <a:p>
                      <a:pPr>
                        <a:lnSpc>
                          <a:spcPct val="115000"/>
                        </a:lnSpc>
                        <a:spcAft>
                          <a:spcPts val="0"/>
                        </a:spcAft>
                      </a:pPr>
                      <a:r>
                        <a:rPr lang="ru-RU" sz="1100" b="1" dirty="0">
                          <a:solidFill>
                            <a:schemeClr val="tx1">
                              <a:lumMod val="50000"/>
                            </a:schemeClr>
                          </a:solidFill>
                          <a:effectLst/>
                          <a:latin typeface="Times New Roman"/>
                          <a:ea typeface="Times New Roman"/>
                          <a:cs typeface="Times New Roman"/>
                        </a:rPr>
                        <a:t>классные часы</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1</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1</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1</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84646">
                <a:tc vMerge="1">
                  <a:txBody>
                    <a:bodyPr/>
                    <a:lstStyle/>
                    <a:p>
                      <a:endParaRPr lang="ru-RU"/>
                    </a:p>
                  </a:txBody>
                  <a:tcPr/>
                </a:tc>
                <a:tc>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Проектная деятельность</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2</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2</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2</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84646">
                <a:tc rowSpan="3">
                  <a:txBody>
                    <a:bodyPr/>
                    <a:lstStyle/>
                    <a:p>
                      <a:pPr>
                        <a:lnSpc>
                          <a:spcPct val="115000"/>
                        </a:lnSpc>
                        <a:spcAft>
                          <a:spcPts val="0"/>
                        </a:spcAft>
                      </a:pPr>
                      <a:r>
                        <a:rPr lang="ru-RU" sz="1100" b="1" dirty="0">
                          <a:solidFill>
                            <a:schemeClr val="tx1">
                              <a:lumMod val="50000"/>
                            </a:schemeClr>
                          </a:solidFill>
                          <a:effectLst/>
                          <a:latin typeface="Times New Roman"/>
                          <a:ea typeface="Times New Roman"/>
                          <a:cs typeface="Times New Roman"/>
                        </a:rPr>
                        <a:t>Духовно-нравственное</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Курсы</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2</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8,75</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646">
                <a:tc vMerge="1">
                  <a:txBody>
                    <a:bodyPr/>
                    <a:lstStyle/>
                    <a:p>
                      <a:endParaRPr lang="ru-RU"/>
                    </a:p>
                  </a:txBody>
                  <a:tcPr/>
                </a:tc>
                <a:tc>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Проектная деятельность</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2</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2</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2</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479366">
                <a:tc vMerge="1">
                  <a:txBody>
                    <a:bodyPr/>
                    <a:lstStyle/>
                    <a:p>
                      <a:endParaRPr lang="ru-RU"/>
                    </a:p>
                  </a:txBody>
                  <a:tcPr/>
                </a:tc>
                <a:tc>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Общешкольные мероприятия;</a:t>
                      </a:r>
                      <a:endParaRPr lang="ru-RU" sz="1000" b="1">
                        <a:solidFill>
                          <a:schemeClr val="tx1">
                            <a:lumMod val="50000"/>
                          </a:schemeClr>
                        </a:solidFill>
                        <a:effectLst/>
                        <a:latin typeface="Calibri"/>
                        <a:ea typeface="Calibri"/>
                        <a:cs typeface="Times New Roman"/>
                      </a:endParaRPr>
                    </a:p>
                    <a:p>
                      <a:pPr>
                        <a:lnSpc>
                          <a:spcPct val="115000"/>
                        </a:lnSpc>
                        <a:spcAft>
                          <a:spcPts val="0"/>
                        </a:spcAft>
                      </a:pPr>
                      <a:r>
                        <a:rPr lang="ru-RU" sz="1100" b="1">
                          <a:solidFill>
                            <a:schemeClr val="tx1">
                              <a:lumMod val="50000"/>
                            </a:schemeClr>
                          </a:solidFill>
                          <a:effectLst/>
                          <a:latin typeface="Times New Roman"/>
                          <a:ea typeface="Times New Roman"/>
                          <a:cs typeface="Times New Roman"/>
                        </a:rPr>
                        <a:t>классные часы</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0,25</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0,25</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0,25</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84646">
                <a:tc rowSpan="4">
                  <a:txBody>
                    <a:bodyPr/>
                    <a:lstStyle/>
                    <a:p>
                      <a:pPr>
                        <a:lnSpc>
                          <a:spcPct val="115000"/>
                        </a:lnSpc>
                        <a:spcAft>
                          <a:spcPts val="0"/>
                        </a:spcAft>
                      </a:pPr>
                      <a:r>
                        <a:rPr lang="ru-RU" sz="1100" b="1" dirty="0" err="1" smtClean="0">
                          <a:solidFill>
                            <a:schemeClr val="tx1">
                              <a:lumMod val="50000"/>
                            </a:schemeClr>
                          </a:solidFill>
                          <a:effectLst/>
                          <a:latin typeface="Times New Roman"/>
                          <a:ea typeface="Times New Roman"/>
                          <a:cs typeface="Times New Roman"/>
                        </a:rPr>
                        <a:t>Общеинтеллектуальное</a:t>
                      </a:r>
                      <a:endParaRPr lang="ru-RU" sz="1000" b="1" dirty="0">
                        <a:solidFill>
                          <a:schemeClr val="tx1">
                            <a:lumMod val="50000"/>
                          </a:schemeClr>
                        </a:solidFill>
                        <a:effectLst/>
                        <a:latin typeface="Calibri"/>
                        <a:ea typeface="Calibri"/>
                        <a:cs typeface="Times New Roman"/>
                      </a:endParaRPr>
                    </a:p>
                    <a:p>
                      <a:pPr>
                        <a:lnSpc>
                          <a:spcPct val="115000"/>
                        </a:lnSpc>
                        <a:spcAft>
                          <a:spcPts val="0"/>
                        </a:spcAft>
                      </a:pPr>
                      <a:r>
                        <a:rPr lang="ru-RU" sz="1100" b="1" dirty="0">
                          <a:solidFill>
                            <a:schemeClr val="tx1">
                              <a:lumMod val="50000"/>
                            </a:schemeClr>
                          </a:solidFill>
                          <a:effectLst/>
                          <a:latin typeface="Times New Roman"/>
                          <a:ea typeface="Times New Roman"/>
                          <a:cs typeface="Times New Roman"/>
                        </a:rPr>
                        <a:t> </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dirty="0" smtClean="0">
                          <a:solidFill>
                            <a:schemeClr val="tx1">
                              <a:lumMod val="50000"/>
                            </a:schemeClr>
                          </a:solidFill>
                          <a:effectLst/>
                          <a:latin typeface="Calibri"/>
                          <a:ea typeface="Calibri"/>
                          <a:cs typeface="Times New Roman"/>
                        </a:rPr>
                        <a:t>Объединение</a:t>
                      </a:r>
                      <a:endParaRPr lang="ru-RU" sz="11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1</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1</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1</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15000"/>
                        </a:lnSpc>
                        <a:spcAft>
                          <a:spcPts val="0"/>
                        </a:spcAft>
                      </a:pPr>
                      <a:r>
                        <a:rPr lang="ru-RU" sz="1100" b="1" dirty="0" smtClean="0">
                          <a:solidFill>
                            <a:schemeClr val="tx1">
                              <a:lumMod val="50000"/>
                            </a:schemeClr>
                          </a:solidFill>
                          <a:effectLst/>
                          <a:latin typeface="Times New Roman"/>
                          <a:ea typeface="Times New Roman"/>
                          <a:cs typeface="Times New Roman"/>
                        </a:rPr>
                        <a:t>12,75</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646">
                <a:tc vMerge="1">
                  <a:txBody>
                    <a:bodyPr/>
                    <a:lstStyle/>
                    <a:p>
                      <a:endParaRPr lang="ru-RU"/>
                    </a:p>
                  </a:txBody>
                  <a:tcPr/>
                </a:tc>
                <a:tc>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Олимпиады (подготовка)</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 </a:t>
                      </a:r>
                      <a:r>
                        <a:rPr lang="ru-RU" sz="1100" b="1" dirty="0" smtClean="0">
                          <a:solidFill>
                            <a:schemeClr val="tx1">
                              <a:lumMod val="50000"/>
                            </a:schemeClr>
                          </a:solidFill>
                          <a:effectLst/>
                          <a:latin typeface="Times New Roman"/>
                          <a:ea typeface="Times New Roman"/>
                          <a:cs typeface="Times New Roman"/>
                        </a:rPr>
                        <a:t>1</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 </a:t>
                      </a:r>
                      <a:r>
                        <a:rPr lang="ru-RU" sz="1100" b="1" dirty="0" smtClean="0">
                          <a:solidFill>
                            <a:schemeClr val="tx1">
                              <a:lumMod val="50000"/>
                            </a:schemeClr>
                          </a:solidFill>
                          <a:effectLst/>
                          <a:latin typeface="Times New Roman"/>
                          <a:ea typeface="Times New Roman"/>
                          <a:cs typeface="Times New Roman"/>
                        </a:rPr>
                        <a:t>1</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 </a:t>
                      </a:r>
                      <a:r>
                        <a:rPr lang="ru-RU" sz="1100" b="1" dirty="0" smtClean="0">
                          <a:solidFill>
                            <a:schemeClr val="tx1">
                              <a:lumMod val="50000"/>
                            </a:schemeClr>
                          </a:solidFill>
                          <a:effectLst/>
                          <a:latin typeface="Times New Roman"/>
                          <a:ea typeface="Times New Roman"/>
                          <a:cs typeface="Times New Roman"/>
                        </a:rPr>
                        <a:t>1</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84646">
                <a:tc vMerge="1">
                  <a:txBody>
                    <a:bodyPr/>
                    <a:lstStyle/>
                    <a:p>
                      <a:endParaRPr lang="ru-RU"/>
                    </a:p>
                  </a:txBody>
                  <a:tcPr/>
                </a:tc>
                <a:tc>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Проектная деятельность</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2</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2</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dirty="0">
                          <a:solidFill>
                            <a:schemeClr val="tx1">
                              <a:lumMod val="50000"/>
                            </a:schemeClr>
                          </a:solidFill>
                          <a:effectLst/>
                          <a:latin typeface="Times New Roman"/>
                          <a:ea typeface="Times New Roman"/>
                          <a:cs typeface="Times New Roman"/>
                        </a:rPr>
                        <a:t>2</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427192">
                <a:tc vMerge="1">
                  <a:txBody>
                    <a:bodyPr/>
                    <a:lstStyle/>
                    <a:p>
                      <a:endParaRPr lang="ru-RU"/>
                    </a:p>
                  </a:txBody>
                  <a:tcPr/>
                </a:tc>
                <a:tc>
                  <a:txBody>
                    <a:bodyPr/>
                    <a:lstStyle/>
                    <a:p>
                      <a:pPr>
                        <a:lnSpc>
                          <a:spcPct val="115000"/>
                        </a:lnSpc>
                        <a:spcAft>
                          <a:spcPts val="0"/>
                        </a:spcAft>
                      </a:pPr>
                      <a:r>
                        <a:rPr lang="ru-RU" sz="1100" b="1" dirty="0">
                          <a:solidFill>
                            <a:schemeClr val="tx1">
                              <a:lumMod val="50000"/>
                            </a:schemeClr>
                          </a:solidFill>
                          <a:effectLst/>
                          <a:latin typeface="Times New Roman"/>
                          <a:ea typeface="Times New Roman"/>
                          <a:cs typeface="Times New Roman"/>
                        </a:rPr>
                        <a:t>Общешкольные мероприятия;</a:t>
                      </a:r>
                      <a:endParaRPr lang="ru-RU" sz="1000" b="1" dirty="0">
                        <a:solidFill>
                          <a:schemeClr val="tx1">
                            <a:lumMod val="50000"/>
                          </a:schemeClr>
                        </a:solidFill>
                        <a:effectLst/>
                        <a:latin typeface="Calibri"/>
                        <a:ea typeface="Calibri"/>
                        <a:cs typeface="Times New Roman"/>
                      </a:endParaRPr>
                    </a:p>
                    <a:p>
                      <a:pPr>
                        <a:lnSpc>
                          <a:spcPct val="115000"/>
                        </a:lnSpc>
                        <a:spcAft>
                          <a:spcPts val="0"/>
                        </a:spcAft>
                      </a:pPr>
                      <a:r>
                        <a:rPr lang="ru-RU" sz="1100" b="1" dirty="0">
                          <a:solidFill>
                            <a:schemeClr val="tx1">
                              <a:lumMod val="50000"/>
                            </a:schemeClr>
                          </a:solidFill>
                          <a:effectLst/>
                          <a:latin typeface="Times New Roman"/>
                          <a:ea typeface="Times New Roman"/>
                          <a:cs typeface="Times New Roman"/>
                        </a:rPr>
                        <a:t>классные часы</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0,25</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0,25</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0,25</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84646">
                <a:tc rowSpan="3">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Общекультурное</a:t>
                      </a:r>
                      <a:endParaRPr lang="ru-RU" sz="1000" b="1">
                        <a:solidFill>
                          <a:schemeClr val="tx1">
                            <a:lumMod val="50000"/>
                          </a:schemeClr>
                        </a:solidFill>
                        <a:effectLst/>
                        <a:latin typeface="Calibri"/>
                        <a:ea typeface="Calibri"/>
                        <a:cs typeface="Times New Roman"/>
                      </a:endParaRPr>
                    </a:p>
                    <a:p>
                      <a:pPr>
                        <a:lnSpc>
                          <a:spcPct val="115000"/>
                        </a:lnSpc>
                        <a:spcAft>
                          <a:spcPts val="0"/>
                        </a:spcAft>
                      </a:pPr>
                      <a:r>
                        <a:rPr lang="ru-RU" sz="1100" b="1">
                          <a:solidFill>
                            <a:schemeClr val="tx1">
                              <a:lumMod val="50000"/>
                            </a:schemeClr>
                          </a:solidFill>
                          <a:effectLst/>
                          <a:latin typeface="Times New Roman"/>
                          <a:ea typeface="Times New Roman"/>
                          <a:cs typeface="Times New Roman"/>
                        </a:rPr>
                        <a:t> </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b="1" dirty="0" smtClean="0">
                          <a:solidFill>
                            <a:schemeClr val="tx1">
                              <a:lumMod val="50000"/>
                            </a:schemeClr>
                          </a:solidFill>
                          <a:effectLst/>
                          <a:latin typeface="Calibri"/>
                          <a:ea typeface="Calibri"/>
                          <a:cs typeface="Times New Roman"/>
                        </a:rPr>
                        <a:t>Объединения</a:t>
                      </a:r>
                      <a:endParaRPr lang="ru-RU" sz="105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7</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7</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7</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27,25</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936">
                <a:tc vMerge="1">
                  <a:txBody>
                    <a:bodyPr/>
                    <a:lstStyle/>
                    <a:p>
                      <a:endParaRPr lang="ru-RU"/>
                    </a:p>
                  </a:txBody>
                  <a:tcPr/>
                </a:tc>
                <a:tc>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Общешкольные мероприятия;</a:t>
                      </a:r>
                      <a:endParaRPr lang="ru-RU" sz="1000" b="1">
                        <a:solidFill>
                          <a:schemeClr val="tx1">
                            <a:lumMod val="50000"/>
                          </a:schemeClr>
                        </a:solidFill>
                        <a:effectLst/>
                        <a:latin typeface="Calibri"/>
                        <a:ea typeface="Calibri"/>
                        <a:cs typeface="Times New Roman"/>
                      </a:endParaRPr>
                    </a:p>
                    <a:p>
                      <a:pPr>
                        <a:lnSpc>
                          <a:spcPct val="115000"/>
                        </a:lnSpc>
                        <a:spcAft>
                          <a:spcPts val="0"/>
                        </a:spcAft>
                      </a:pPr>
                      <a:r>
                        <a:rPr lang="ru-RU" sz="1100" b="1">
                          <a:solidFill>
                            <a:schemeClr val="tx1">
                              <a:lumMod val="50000"/>
                            </a:schemeClr>
                          </a:solidFill>
                          <a:effectLst/>
                          <a:latin typeface="Times New Roman"/>
                          <a:ea typeface="Times New Roman"/>
                          <a:cs typeface="Times New Roman"/>
                        </a:rPr>
                        <a:t>классные часы</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0,25</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0,25</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0,25</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84646">
                <a:tc vMerge="1">
                  <a:txBody>
                    <a:bodyPr/>
                    <a:lstStyle/>
                    <a:p>
                      <a:endParaRPr lang="ru-RU"/>
                    </a:p>
                  </a:txBody>
                  <a:tcPr/>
                </a:tc>
                <a:tc>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Проектная деятельность</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2</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2</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2</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84646">
                <a:tc rowSpan="3">
                  <a:txBody>
                    <a:bodyPr/>
                    <a:lstStyle/>
                    <a:p>
                      <a:pPr>
                        <a:lnSpc>
                          <a:spcPct val="115000"/>
                        </a:lnSpc>
                        <a:spcAft>
                          <a:spcPts val="0"/>
                        </a:spcAft>
                      </a:pPr>
                      <a:r>
                        <a:rPr lang="ru-RU" sz="1100" b="1" dirty="0">
                          <a:solidFill>
                            <a:schemeClr val="tx1">
                              <a:lumMod val="50000"/>
                            </a:schemeClr>
                          </a:solidFill>
                          <a:effectLst/>
                          <a:latin typeface="Times New Roman"/>
                          <a:ea typeface="Times New Roman"/>
                          <a:cs typeface="Times New Roman"/>
                        </a:rPr>
                        <a:t>Социальное </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dirty="0" smtClean="0">
                          <a:solidFill>
                            <a:schemeClr val="tx1">
                              <a:lumMod val="50000"/>
                            </a:schemeClr>
                          </a:solidFill>
                          <a:effectLst/>
                          <a:latin typeface="Times New Roman"/>
                          <a:ea typeface="Times New Roman"/>
                          <a:cs typeface="Times New Roman"/>
                        </a:rPr>
                        <a:t>Объединения</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Calibri"/>
                          <a:cs typeface="Times New Roman"/>
                        </a:rPr>
                        <a:t>3</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Calibri"/>
                          <a:cs typeface="Times New Roman"/>
                        </a:rPr>
                        <a:t>3</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Calibri"/>
                          <a:cs typeface="Times New Roman"/>
                        </a:rPr>
                        <a:t>3</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15,25</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20">
                <a:tc vMerge="1">
                  <a:txBody>
                    <a:bodyPr/>
                    <a:lstStyle/>
                    <a:p>
                      <a:endParaRPr lang="ru-RU"/>
                    </a:p>
                  </a:txBody>
                  <a:tcPr/>
                </a:tc>
                <a:tc>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Общешкольные мероприятия;</a:t>
                      </a:r>
                      <a:endParaRPr lang="ru-RU" sz="1000" b="1">
                        <a:solidFill>
                          <a:schemeClr val="tx1">
                            <a:lumMod val="50000"/>
                          </a:schemeClr>
                        </a:solidFill>
                        <a:effectLst/>
                        <a:latin typeface="Calibri"/>
                        <a:ea typeface="Calibri"/>
                        <a:cs typeface="Times New Roman"/>
                      </a:endParaRPr>
                    </a:p>
                    <a:p>
                      <a:pPr>
                        <a:lnSpc>
                          <a:spcPct val="115000"/>
                        </a:lnSpc>
                        <a:spcAft>
                          <a:spcPts val="0"/>
                        </a:spcAft>
                      </a:pPr>
                      <a:r>
                        <a:rPr lang="ru-RU" sz="1100" b="1">
                          <a:solidFill>
                            <a:schemeClr val="tx1">
                              <a:lumMod val="50000"/>
                            </a:schemeClr>
                          </a:solidFill>
                          <a:effectLst/>
                          <a:latin typeface="Times New Roman"/>
                          <a:ea typeface="Times New Roman"/>
                          <a:cs typeface="Times New Roman"/>
                        </a:rPr>
                        <a:t>классные часы</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solidFill>
                            <a:schemeClr val="tx1">
                              <a:lumMod val="50000"/>
                            </a:schemeClr>
                          </a:solidFill>
                          <a:effectLst/>
                          <a:latin typeface="Times New Roman"/>
                          <a:ea typeface="Times New Roman"/>
                          <a:cs typeface="Times New Roman"/>
                        </a:rPr>
                        <a:t>0,25</a:t>
                      </a:r>
                      <a:endParaRPr lang="ru-RU" sz="1000" b="1">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0,25</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0,25</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84646">
                <a:tc vMerge="1">
                  <a:txBody>
                    <a:bodyPr/>
                    <a:lstStyle/>
                    <a:p>
                      <a:endParaRPr lang="ru-RU"/>
                    </a:p>
                  </a:txBody>
                  <a:tcPr/>
                </a:tc>
                <a:tc>
                  <a:txBody>
                    <a:bodyPr/>
                    <a:lstStyle/>
                    <a:p>
                      <a:pPr>
                        <a:lnSpc>
                          <a:spcPct val="115000"/>
                        </a:lnSpc>
                        <a:spcAft>
                          <a:spcPts val="0"/>
                        </a:spcAft>
                      </a:pPr>
                      <a:r>
                        <a:rPr lang="ru-RU" sz="1100" b="1" dirty="0">
                          <a:solidFill>
                            <a:schemeClr val="tx1">
                              <a:lumMod val="50000"/>
                            </a:schemeClr>
                          </a:solidFill>
                          <a:effectLst/>
                          <a:latin typeface="Times New Roman"/>
                          <a:ea typeface="Times New Roman"/>
                          <a:cs typeface="Times New Roman"/>
                        </a:rPr>
                        <a:t>Проектная деятельность</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2</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2</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2</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0">
                <a:tc gridSpan="2">
                  <a:txBody>
                    <a:bodyPr/>
                    <a:lstStyle/>
                    <a:p>
                      <a:pPr>
                        <a:lnSpc>
                          <a:spcPct val="115000"/>
                        </a:lnSpc>
                        <a:spcAft>
                          <a:spcPts val="0"/>
                        </a:spcAft>
                      </a:pPr>
                      <a:r>
                        <a:rPr lang="ru-RU" sz="1100" b="1">
                          <a:solidFill>
                            <a:schemeClr val="tx1">
                              <a:lumMod val="50000"/>
                            </a:schemeClr>
                          </a:solidFill>
                          <a:effectLst/>
                          <a:latin typeface="Times New Roman"/>
                          <a:ea typeface="Times New Roman"/>
                          <a:cs typeface="Times New Roman"/>
                        </a:rPr>
                        <a:t>Всего (по классам)</a:t>
                      </a:r>
                      <a:endParaRPr lang="ru-RU" sz="1000" b="1">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r>
                        <a:rPr lang="ru-RU" sz="1100" b="1" dirty="0" smtClean="0">
                          <a:solidFill>
                            <a:schemeClr val="tx1">
                              <a:lumMod val="50000"/>
                            </a:schemeClr>
                          </a:solidFill>
                          <a:effectLst/>
                          <a:latin typeface="Times New Roman"/>
                          <a:ea typeface="Times New Roman"/>
                          <a:cs typeface="Times New Roman"/>
                        </a:rPr>
                        <a:t>29*</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smtClean="0">
                          <a:solidFill>
                            <a:schemeClr val="tx1">
                              <a:lumMod val="50000"/>
                            </a:schemeClr>
                          </a:solidFill>
                          <a:effectLst/>
                          <a:latin typeface="Times New Roman"/>
                          <a:ea typeface="Times New Roman"/>
                          <a:cs typeface="Times New Roman"/>
                        </a:rPr>
                        <a:t>27*</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smtClean="0">
                          <a:solidFill>
                            <a:schemeClr val="tx1">
                              <a:lumMod val="50000"/>
                            </a:schemeClr>
                          </a:solidFill>
                          <a:effectLst/>
                          <a:latin typeface="Times New Roman"/>
                          <a:ea typeface="Times New Roman"/>
                          <a:cs typeface="Times New Roman"/>
                        </a:rPr>
                        <a:t>27*</a:t>
                      </a:r>
                      <a:endParaRPr lang="ru-RU" sz="1000" b="1" dirty="0">
                        <a:solidFill>
                          <a:schemeClr val="tx1">
                            <a:lumMod val="50000"/>
                          </a:schemeClr>
                        </a:solidFill>
                        <a:effectLst/>
                        <a:latin typeface="Calibri"/>
                        <a:ea typeface="Calibri"/>
                        <a:cs typeface="Times New Roman"/>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solidFill>
                            <a:schemeClr val="tx1">
                              <a:lumMod val="50000"/>
                            </a:schemeClr>
                          </a:solidFill>
                          <a:effectLst/>
                          <a:latin typeface="Times New Roman"/>
                          <a:ea typeface="Times New Roman"/>
                          <a:cs typeface="Times New Roman"/>
                        </a:rPr>
                        <a:t>80</a:t>
                      </a:r>
                      <a:endParaRPr lang="ru-RU" sz="1000" b="1" dirty="0">
                        <a:solidFill>
                          <a:schemeClr val="tx1">
                            <a:lumMod val="50000"/>
                          </a:schemeClr>
                        </a:solidFill>
                        <a:effectLst/>
                        <a:latin typeface="Calibri"/>
                        <a:ea typeface="Calibri"/>
                        <a:cs typeface="Times New Roman"/>
                      </a:endParaRPr>
                    </a:p>
                  </a:txBody>
                  <a:tcPr marL="37433" marR="37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Grp="1" noChangeArrowheads="1"/>
          </p:cNvSpPr>
          <p:nvPr>
            <p:ph type="ctrTitle"/>
          </p:nvPr>
        </p:nvSpPr>
        <p:spPr bwMode="auto">
          <a:xfrm>
            <a:off x="1216152" y="36494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038779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6152" y="1844824"/>
            <a:ext cx="7235981" cy="4320480"/>
          </a:xfrm>
        </p:spPr>
        <p:txBody>
          <a:bodyPr/>
          <a:lstStyle/>
          <a:p>
            <a:pPr>
              <a:lnSpc>
                <a:spcPct val="150000"/>
              </a:lnSpc>
            </a:pPr>
            <a:r>
              <a:rPr lang="ru-RU" sz="3200" dirty="0" smtClean="0">
                <a:solidFill>
                  <a:schemeClr val="tx1">
                    <a:lumMod val="50000"/>
                  </a:schemeClr>
                </a:solidFill>
              </a:rPr>
              <a:t>1. Анализ общего состояния  ВД</a:t>
            </a:r>
            <a:br>
              <a:rPr lang="ru-RU" sz="3200" dirty="0" smtClean="0">
                <a:solidFill>
                  <a:schemeClr val="tx1">
                    <a:lumMod val="50000"/>
                  </a:schemeClr>
                </a:solidFill>
              </a:rPr>
            </a:br>
            <a:r>
              <a:rPr lang="ru-RU" sz="3200" dirty="0" smtClean="0">
                <a:solidFill>
                  <a:schemeClr val="tx1">
                    <a:lumMod val="50000"/>
                  </a:schemeClr>
                </a:solidFill>
              </a:rPr>
              <a:t>2. Эффективность ВД</a:t>
            </a:r>
            <a:br>
              <a:rPr lang="ru-RU" sz="3200" dirty="0" smtClean="0">
                <a:solidFill>
                  <a:schemeClr val="tx1">
                    <a:lumMod val="50000"/>
                  </a:schemeClr>
                </a:solidFill>
              </a:rPr>
            </a:br>
            <a:r>
              <a:rPr lang="ru-RU" sz="3200" dirty="0" smtClean="0">
                <a:solidFill>
                  <a:schemeClr val="tx1">
                    <a:lumMod val="50000"/>
                  </a:schemeClr>
                </a:solidFill>
              </a:rPr>
              <a:t>3. Продуктивность ВД</a:t>
            </a:r>
            <a:br>
              <a:rPr lang="ru-RU" sz="3200" dirty="0" smtClean="0">
                <a:solidFill>
                  <a:schemeClr val="tx1">
                    <a:lumMod val="50000"/>
                  </a:schemeClr>
                </a:solidFill>
              </a:rPr>
            </a:br>
            <a:r>
              <a:rPr lang="ru-RU" sz="3200" dirty="0" smtClean="0">
                <a:solidFill>
                  <a:schemeClr val="tx1">
                    <a:lumMod val="50000"/>
                  </a:schemeClr>
                </a:solidFill>
              </a:rPr>
              <a:t>4. Удовлетворенность участников деятельности ее организацией и результатами.</a:t>
            </a:r>
            <a:endParaRPr lang="ru-RU" sz="3200" dirty="0">
              <a:solidFill>
                <a:schemeClr val="tx1">
                  <a:lumMod val="50000"/>
                </a:schemeClr>
              </a:solidFill>
            </a:endParaRPr>
          </a:p>
        </p:txBody>
      </p:sp>
      <p:sp>
        <p:nvSpPr>
          <p:cNvPr id="3" name="Подзаголовок 2"/>
          <p:cNvSpPr>
            <a:spLocks noGrp="1"/>
          </p:cNvSpPr>
          <p:nvPr>
            <p:ph type="subTitle" idx="1"/>
          </p:nvPr>
        </p:nvSpPr>
        <p:spPr/>
        <p:txBody>
          <a:bodyPr>
            <a:noAutofit/>
          </a:bodyPr>
          <a:lstStyle/>
          <a:p>
            <a:pPr algn="ctr"/>
            <a:r>
              <a:rPr lang="ru-RU" sz="4000" b="1" dirty="0" smtClean="0">
                <a:solidFill>
                  <a:schemeClr val="accent1"/>
                </a:solidFill>
                <a:effectLst>
                  <a:outerShdw blurRad="38100" dist="38100" dir="2700000" algn="tl">
                    <a:srgbClr val="000000">
                      <a:alpha val="43137"/>
                    </a:srgbClr>
                  </a:outerShdw>
                </a:effectLst>
              </a:rPr>
              <a:t>Оценка внеурочной деятельности</a:t>
            </a:r>
            <a:endParaRPr lang="ru-RU" sz="40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91381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normAutofit/>
          </a:bodyPr>
          <a:lstStyle/>
          <a:p>
            <a:pPr algn="ctr"/>
            <a:r>
              <a:rPr lang="ru-RU" sz="2800" b="1" dirty="0" smtClean="0">
                <a:solidFill>
                  <a:schemeClr val="accent1"/>
                </a:solidFill>
                <a:effectLst>
                  <a:outerShdw blurRad="38100" dist="38100" dir="2700000" algn="tl">
                    <a:srgbClr val="000000">
                      <a:alpha val="43137"/>
                    </a:srgbClr>
                  </a:outerShdw>
                </a:effectLst>
              </a:rPr>
              <a:t>Анализ общего состояния внеурочной деятельности</a:t>
            </a:r>
            <a:endParaRPr lang="ru-RU" sz="2800" b="1" dirty="0">
              <a:solidFill>
                <a:schemeClr val="accent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901386301"/>
              </p:ext>
            </p:extLst>
          </p:nvPr>
        </p:nvGraphicFramePr>
        <p:xfrm>
          <a:off x="971600" y="1196753"/>
          <a:ext cx="7848872" cy="5661248"/>
        </p:xfrm>
        <a:graphic>
          <a:graphicData uri="http://schemas.openxmlformats.org/drawingml/2006/table">
            <a:tbl>
              <a:tblPr>
                <a:tableStyleId>{5C22544A-7EE6-4342-B048-85BDC9FD1C3A}</a:tableStyleId>
              </a:tblPr>
              <a:tblGrid>
                <a:gridCol w="1569142"/>
                <a:gridCol w="2463987"/>
                <a:gridCol w="2173875"/>
                <a:gridCol w="1641868"/>
              </a:tblGrid>
              <a:tr h="712255">
                <a:tc>
                  <a:txBody>
                    <a:bodyPr/>
                    <a:lstStyle/>
                    <a:p>
                      <a:pPr marL="19050" marR="19050">
                        <a:lnSpc>
                          <a:spcPct val="115000"/>
                        </a:lnSpc>
                        <a:spcAft>
                          <a:spcPts val="1000"/>
                        </a:spcAft>
                      </a:pPr>
                      <a:r>
                        <a:rPr lang="ru-RU" sz="2000" b="1" dirty="0">
                          <a:solidFill>
                            <a:schemeClr val="tx1">
                              <a:lumMod val="50000"/>
                            </a:schemeClr>
                          </a:solidFill>
                          <a:effectLst/>
                        </a:rPr>
                        <a:t>Критерии</a:t>
                      </a:r>
                      <a:endParaRPr lang="ru-RU" sz="1600" b="1" dirty="0">
                        <a:solidFill>
                          <a:schemeClr val="tx1">
                            <a:lumMod val="50000"/>
                          </a:schemeClr>
                        </a:solidFill>
                        <a:effectLst/>
                        <a:latin typeface="Calibri"/>
                        <a:ea typeface="Calibri"/>
                        <a:cs typeface="Times New Roman"/>
                      </a:endParaRPr>
                    </a:p>
                  </a:txBody>
                  <a:tcPr marL="68580" marR="68580" marT="0" marB="0"/>
                </a:tc>
                <a:tc>
                  <a:txBody>
                    <a:bodyPr/>
                    <a:lstStyle/>
                    <a:p>
                      <a:pPr marL="19050" marR="19050">
                        <a:lnSpc>
                          <a:spcPct val="115000"/>
                        </a:lnSpc>
                        <a:spcAft>
                          <a:spcPts val="1000"/>
                        </a:spcAft>
                      </a:pPr>
                      <a:r>
                        <a:rPr lang="ru-RU" sz="2000" b="1" dirty="0">
                          <a:solidFill>
                            <a:schemeClr val="tx1">
                              <a:lumMod val="50000"/>
                            </a:schemeClr>
                          </a:solidFill>
                          <a:effectLst/>
                        </a:rPr>
                        <a:t>Показатели</a:t>
                      </a:r>
                      <a:endParaRPr lang="ru-RU" sz="1600" b="1" dirty="0">
                        <a:solidFill>
                          <a:schemeClr val="tx1">
                            <a:lumMod val="50000"/>
                          </a:schemeClr>
                        </a:solidFill>
                        <a:effectLst/>
                        <a:latin typeface="Calibri"/>
                        <a:ea typeface="Calibri"/>
                        <a:cs typeface="Times New Roman"/>
                      </a:endParaRPr>
                    </a:p>
                  </a:txBody>
                  <a:tcPr marL="68580" marR="68580" marT="0" marB="0"/>
                </a:tc>
                <a:tc>
                  <a:txBody>
                    <a:bodyPr/>
                    <a:lstStyle/>
                    <a:p>
                      <a:pPr marL="19050" marR="19050">
                        <a:lnSpc>
                          <a:spcPct val="115000"/>
                        </a:lnSpc>
                        <a:spcAft>
                          <a:spcPts val="1000"/>
                        </a:spcAft>
                      </a:pPr>
                      <a:r>
                        <a:rPr lang="ru-RU" sz="2000" b="1">
                          <a:solidFill>
                            <a:schemeClr val="tx1">
                              <a:lumMod val="50000"/>
                            </a:schemeClr>
                          </a:solidFill>
                          <a:effectLst/>
                        </a:rPr>
                        <a:t>Приемы и методы изучения</a:t>
                      </a:r>
                      <a:endParaRPr lang="ru-RU" sz="1600" b="1">
                        <a:solidFill>
                          <a:schemeClr val="tx1">
                            <a:lumMod val="50000"/>
                          </a:schemeClr>
                        </a:solidFill>
                        <a:effectLst/>
                        <a:latin typeface="Calibri"/>
                        <a:ea typeface="Calibri"/>
                        <a:cs typeface="Times New Roman"/>
                      </a:endParaRPr>
                    </a:p>
                  </a:txBody>
                  <a:tcPr marL="68580" marR="68580" marT="0" marB="0"/>
                </a:tc>
                <a:tc>
                  <a:txBody>
                    <a:bodyPr/>
                    <a:lstStyle/>
                    <a:p>
                      <a:pPr marL="19050" marR="19050">
                        <a:lnSpc>
                          <a:spcPct val="115000"/>
                        </a:lnSpc>
                        <a:spcAft>
                          <a:spcPts val="1000"/>
                        </a:spcAft>
                      </a:pPr>
                      <a:r>
                        <a:rPr lang="ru-RU" sz="2000" b="1" dirty="0">
                          <a:solidFill>
                            <a:schemeClr val="tx1">
                              <a:lumMod val="50000"/>
                            </a:schemeClr>
                          </a:solidFill>
                          <a:effectLst/>
                        </a:rPr>
                        <a:t>Исполнитель оценки</a:t>
                      </a:r>
                      <a:endParaRPr lang="ru-RU" sz="1600" b="1" dirty="0">
                        <a:solidFill>
                          <a:schemeClr val="tx1">
                            <a:lumMod val="50000"/>
                          </a:schemeClr>
                        </a:solidFill>
                        <a:effectLst/>
                        <a:latin typeface="Calibri"/>
                        <a:ea typeface="Calibri"/>
                        <a:cs typeface="Times New Roman"/>
                      </a:endParaRPr>
                    </a:p>
                  </a:txBody>
                  <a:tcPr marL="68580" marR="68580" marT="0" marB="0"/>
                </a:tc>
              </a:tr>
              <a:tr h="4948993">
                <a:tc>
                  <a:txBody>
                    <a:bodyPr/>
                    <a:lstStyle/>
                    <a:p>
                      <a:pPr marL="19050" marR="19050">
                        <a:lnSpc>
                          <a:spcPct val="115000"/>
                        </a:lnSpc>
                        <a:spcAft>
                          <a:spcPts val="1000"/>
                        </a:spcAft>
                      </a:pPr>
                      <a:r>
                        <a:rPr lang="ru-RU" sz="1800" b="1" dirty="0" smtClean="0">
                          <a:solidFill>
                            <a:schemeClr val="tx1">
                              <a:lumMod val="50000"/>
                            </a:schemeClr>
                          </a:solidFill>
                          <a:effectLst/>
                        </a:rPr>
                        <a:t>Вовлеченность </a:t>
                      </a:r>
                      <a:r>
                        <a:rPr lang="ru-RU" sz="1800" b="1" dirty="0">
                          <a:solidFill>
                            <a:schemeClr val="tx1">
                              <a:lumMod val="50000"/>
                            </a:schemeClr>
                          </a:solidFill>
                          <a:effectLst/>
                        </a:rPr>
                        <a:t>учащихся в систему внеурочной </a:t>
                      </a:r>
                      <a:r>
                        <a:rPr lang="ru-RU" sz="1800" b="1" dirty="0" smtClean="0">
                          <a:solidFill>
                            <a:schemeClr val="tx1">
                              <a:lumMod val="50000"/>
                            </a:schemeClr>
                          </a:solidFill>
                          <a:effectLst/>
                        </a:rPr>
                        <a:t>деятельности</a:t>
                      </a:r>
                    </a:p>
                    <a:p>
                      <a:pPr marL="19050" marR="19050">
                        <a:lnSpc>
                          <a:spcPct val="115000"/>
                        </a:lnSpc>
                        <a:spcAft>
                          <a:spcPts val="1000"/>
                        </a:spcAft>
                      </a:pPr>
                      <a:endParaRPr lang="ru-RU" sz="1800" b="1" dirty="0" smtClean="0">
                        <a:solidFill>
                          <a:schemeClr val="tx1">
                            <a:lumMod val="50000"/>
                          </a:schemeClr>
                        </a:solidFill>
                        <a:effectLst/>
                        <a:latin typeface="Calibri"/>
                        <a:ea typeface="Calibri"/>
                        <a:cs typeface="Times New Roman"/>
                      </a:endParaRPr>
                    </a:p>
                    <a:p>
                      <a:pPr marL="19050" marR="19050">
                        <a:lnSpc>
                          <a:spcPct val="115000"/>
                        </a:lnSpc>
                        <a:spcAft>
                          <a:spcPts val="1000"/>
                        </a:spcAft>
                      </a:pPr>
                      <a:r>
                        <a:rPr lang="ru-RU" sz="1800" b="1" dirty="0" smtClean="0">
                          <a:solidFill>
                            <a:schemeClr val="tx1">
                              <a:lumMod val="50000"/>
                            </a:schemeClr>
                          </a:solidFill>
                          <a:effectLst/>
                          <a:latin typeface="Calibri"/>
                          <a:ea typeface="Calibri"/>
                          <a:cs typeface="Times New Roman"/>
                        </a:rPr>
                        <a:t>Ресурсная</a:t>
                      </a:r>
                      <a:r>
                        <a:rPr lang="ru-RU" sz="1800" b="1" baseline="0" dirty="0" smtClean="0">
                          <a:solidFill>
                            <a:schemeClr val="tx1">
                              <a:lumMod val="50000"/>
                            </a:schemeClr>
                          </a:solidFill>
                          <a:effectLst/>
                          <a:latin typeface="Calibri"/>
                          <a:ea typeface="Calibri"/>
                          <a:cs typeface="Times New Roman"/>
                        </a:rPr>
                        <a:t> обеспеченность процесса функционирования системы внеурочной деятельности</a:t>
                      </a:r>
                      <a:endParaRPr lang="ru-RU" sz="1400" b="1" dirty="0">
                        <a:solidFill>
                          <a:schemeClr val="tx1">
                            <a:lumMod val="50000"/>
                          </a:schemeClr>
                        </a:solidFill>
                        <a:effectLst/>
                        <a:latin typeface="Calibri"/>
                        <a:ea typeface="Calibri"/>
                        <a:cs typeface="Times New Roman"/>
                      </a:endParaRPr>
                    </a:p>
                  </a:txBody>
                  <a:tcPr marL="68580" marR="68580" marT="0" marB="0"/>
                </a:tc>
                <a:tc>
                  <a:txBody>
                    <a:bodyPr/>
                    <a:lstStyle/>
                    <a:p>
                      <a:pPr marL="19050" marR="19050">
                        <a:lnSpc>
                          <a:spcPct val="115000"/>
                        </a:lnSpc>
                        <a:spcAft>
                          <a:spcPts val="1000"/>
                        </a:spcAft>
                      </a:pPr>
                      <a:r>
                        <a:rPr lang="ru-RU" sz="1800" b="1" dirty="0">
                          <a:solidFill>
                            <a:schemeClr val="tx1">
                              <a:lumMod val="50000"/>
                            </a:schemeClr>
                          </a:solidFill>
                          <a:effectLst/>
                        </a:rPr>
                        <a:t>- Охват учащихся программами внеурочной деятельности.</a:t>
                      </a:r>
                      <a:endParaRPr lang="ru-RU" sz="1400" b="1" dirty="0">
                        <a:solidFill>
                          <a:schemeClr val="tx1">
                            <a:lumMod val="50000"/>
                          </a:schemeClr>
                        </a:solidFill>
                        <a:effectLst/>
                      </a:endParaRPr>
                    </a:p>
                    <a:p>
                      <a:pPr marL="304800" marR="19050" indent="-285750">
                        <a:lnSpc>
                          <a:spcPct val="115000"/>
                        </a:lnSpc>
                        <a:spcAft>
                          <a:spcPts val="1000"/>
                        </a:spcAft>
                        <a:buFontTx/>
                        <a:buChar char="-"/>
                      </a:pPr>
                      <a:r>
                        <a:rPr lang="ru-RU" sz="1800" b="1" dirty="0" smtClean="0">
                          <a:solidFill>
                            <a:schemeClr val="tx1">
                              <a:lumMod val="50000"/>
                            </a:schemeClr>
                          </a:solidFill>
                          <a:effectLst/>
                        </a:rPr>
                        <a:t>Сохранность </a:t>
                      </a:r>
                      <a:r>
                        <a:rPr lang="ru-RU" sz="1800" b="1" dirty="0">
                          <a:solidFill>
                            <a:schemeClr val="tx1">
                              <a:lumMod val="50000"/>
                            </a:schemeClr>
                          </a:solidFill>
                          <a:effectLst/>
                        </a:rPr>
                        <a:t>контингента</a:t>
                      </a:r>
                      <a:r>
                        <a:rPr lang="ru-RU" sz="1800" b="1" dirty="0" smtClean="0">
                          <a:solidFill>
                            <a:schemeClr val="tx1">
                              <a:lumMod val="50000"/>
                            </a:schemeClr>
                          </a:solidFill>
                          <a:effectLst/>
                        </a:rPr>
                        <a:t>.</a:t>
                      </a:r>
                    </a:p>
                    <a:p>
                      <a:pPr marL="19050" marR="19050" indent="0">
                        <a:lnSpc>
                          <a:spcPct val="100000"/>
                        </a:lnSpc>
                        <a:spcAft>
                          <a:spcPts val="1000"/>
                        </a:spcAft>
                        <a:buFontTx/>
                        <a:buNone/>
                      </a:pPr>
                      <a:r>
                        <a:rPr lang="ru-RU" sz="1800" b="1" dirty="0" smtClean="0">
                          <a:solidFill>
                            <a:schemeClr val="tx1">
                              <a:lumMod val="50000"/>
                            </a:schemeClr>
                          </a:solidFill>
                          <a:effectLst/>
                        </a:rPr>
                        <a:t>Обеспеченность:  кадровыми ресурсами</a:t>
                      </a:r>
                    </a:p>
                    <a:p>
                      <a:pPr marL="19050" marR="19050" indent="0">
                        <a:lnSpc>
                          <a:spcPct val="100000"/>
                        </a:lnSpc>
                        <a:spcAft>
                          <a:spcPts val="1000"/>
                        </a:spcAft>
                        <a:buFontTx/>
                        <a:buNone/>
                      </a:pPr>
                      <a:r>
                        <a:rPr lang="ru-RU" sz="1800" b="1" dirty="0" smtClean="0">
                          <a:solidFill>
                            <a:schemeClr val="tx1">
                              <a:lumMod val="50000"/>
                            </a:schemeClr>
                          </a:solidFill>
                          <a:effectLst/>
                        </a:rPr>
                        <a:t> -  информационно-технологическими</a:t>
                      </a:r>
                    </a:p>
                    <a:p>
                      <a:pPr marL="19050" marR="19050" indent="0">
                        <a:lnSpc>
                          <a:spcPct val="100000"/>
                        </a:lnSpc>
                        <a:spcAft>
                          <a:spcPts val="1000"/>
                        </a:spcAft>
                        <a:buFontTx/>
                        <a:buNone/>
                      </a:pPr>
                      <a:r>
                        <a:rPr lang="ru-RU" sz="1800" b="1" dirty="0" smtClean="0">
                          <a:solidFill>
                            <a:schemeClr val="tx1">
                              <a:lumMod val="50000"/>
                            </a:schemeClr>
                          </a:solidFill>
                          <a:effectLst/>
                        </a:rPr>
                        <a:t> - финансовыми</a:t>
                      </a:r>
                    </a:p>
                    <a:p>
                      <a:pPr marL="19050" marR="19050" indent="0">
                        <a:lnSpc>
                          <a:spcPct val="100000"/>
                        </a:lnSpc>
                        <a:spcAft>
                          <a:spcPts val="1000"/>
                        </a:spcAft>
                        <a:buFontTx/>
                        <a:buNone/>
                      </a:pPr>
                      <a:r>
                        <a:rPr lang="ru-RU" sz="1800" b="1" dirty="0" smtClean="0">
                          <a:solidFill>
                            <a:schemeClr val="tx1">
                              <a:lumMod val="50000"/>
                            </a:schemeClr>
                          </a:solidFill>
                          <a:effectLst/>
                        </a:rPr>
                        <a:t> - материально-техническими</a:t>
                      </a:r>
                      <a:endParaRPr lang="ru-RU" sz="1400" b="1" dirty="0">
                        <a:solidFill>
                          <a:schemeClr val="tx1">
                            <a:lumMod val="50000"/>
                          </a:schemeClr>
                        </a:solidFill>
                        <a:effectLst/>
                      </a:endParaRPr>
                    </a:p>
                  </a:txBody>
                  <a:tcPr marL="68580" marR="68580" marT="0" marB="0"/>
                </a:tc>
                <a:tc>
                  <a:txBody>
                    <a:bodyPr/>
                    <a:lstStyle/>
                    <a:p>
                      <a:pPr marL="19050" marR="19050">
                        <a:lnSpc>
                          <a:spcPct val="115000"/>
                        </a:lnSpc>
                        <a:spcAft>
                          <a:spcPts val="1000"/>
                        </a:spcAft>
                      </a:pPr>
                      <a:r>
                        <a:rPr lang="ru-RU" sz="1800" b="1" dirty="0" smtClean="0">
                          <a:solidFill>
                            <a:schemeClr val="tx1">
                              <a:lumMod val="50000"/>
                            </a:schemeClr>
                          </a:solidFill>
                          <a:effectLst/>
                        </a:rPr>
                        <a:t>1.Карта</a:t>
                      </a:r>
                      <a:r>
                        <a:rPr lang="ru-RU" sz="1800" b="1" baseline="0" dirty="0" smtClean="0">
                          <a:solidFill>
                            <a:schemeClr val="tx1">
                              <a:lumMod val="50000"/>
                            </a:schemeClr>
                          </a:solidFill>
                          <a:effectLst/>
                        </a:rPr>
                        <a:t> участия учащихся во внеурочной деятельности.</a:t>
                      </a:r>
                      <a:r>
                        <a:rPr lang="ru-RU" sz="1800" b="1" dirty="0" smtClean="0">
                          <a:solidFill>
                            <a:schemeClr val="tx1">
                              <a:lumMod val="50000"/>
                            </a:schemeClr>
                          </a:solidFill>
                          <a:effectLst/>
                        </a:rPr>
                        <a:t> </a:t>
                      </a:r>
                    </a:p>
                    <a:p>
                      <a:pPr marL="19050" marR="19050">
                        <a:lnSpc>
                          <a:spcPct val="115000"/>
                        </a:lnSpc>
                        <a:spcAft>
                          <a:spcPts val="1000"/>
                        </a:spcAft>
                      </a:pPr>
                      <a:endParaRPr lang="ru-RU" sz="1800" b="1" dirty="0" smtClean="0">
                        <a:solidFill>
                          <a:schemeClr val="tx1">
                            <a:lumMod val="50000"/>
                          </a:schemeClr>
                        </a:solidFill>
                        <a:effectLst/>
                      </a:endParaRPr>
                    </a:p>
                    <a:p>
                      <a:pPr marL="19050" marR="19050">
                        <a:lnSpc>
                          <a:spcPct val="115000"/>
                        </a:lnSpc>
                        <a:spcAft>
                          <a:spcPts val="1000"/>
                        </a:spcAft>
                      </a:pPr>
                      <a:endParaRPr lang="ru-RU" sz="1800" b="1" dirty="0" smtClean="0">
                        <a:solidFill>
                          <a:schemeClr val="tx1">
                            <a:lumMod val="50000"/>
                          </a:schemeClr>
                        </a:solidFill>
                        <a:effectLst/>
                      </a:endParaRPr>
                    </a:p>
                    <a:p>
                      <a:pPr marL="19050" marR="19050">
                        <a:lnSpc>
                          <a:spcPct val="115000"/>
                        </a:lnSpc>
                        <a:spcAft>
                          <a:spcPts val="1000"/>
                        </a:spcAft>
                      </a:pPr>
                      <a:r>
                        <a:rPr lang="ru-RU" sz="1800" b="1" dirty="0" smtClean="0">
                          <a:solidFill>
                            <a:schemeClr val="tx1">
                              <a:lumMod val="50000"/>
                            </a:schemeClr>
                          </a:solidFill>
                          <a:effectLst/>
                        </a:rPr>
                        <a:t>Метод экспертной оценки</a:t>
                      </a:r>
                    </a:p>
                  </a:txBody>
                  <a:tcPr marL="68580" marR="68580" marT="0" marB="0"/>
                </a:tc>
                <a:tc>
                  <a:txBody>
                    <a:bodyPr/>
                    <a:lstStyle/>
                    <a:p>
                      <a:pPr marL="19050" marR="19050">
                        <a:lnSpc>
                          <a:spcPct val="115000"/>
                        </a:lnSpc>
                        <a:spcAft>
                          <a:spcPts val="1000"/>
                        </a:spcAft>
                      </a:pPr>
                      <a:r>
                        <a:rPr lang="ru-RU" sz="1800" b="1" dirty="0">
                          <a:solidFill>
                            <a:schemeClr val="tx1">
                              <a:lumMod val="50000"/>
                            </a:schemeClr>
                          </a:solidFill>
                          <a:effectLst/>
                        </a:rPr>
                        <a:t>Классный руководитель, заместитель директора по воспитательной </a:t>
                      </a:r>
                      <a:r>
                        <a:rPr lang="ru-RU" sz="1800" b="1" dirty="0" smtClean="0">
                          <a:solidFill>
                            <a:schemeClr val="tx1">
                              <a:lumMod val="50000"/>
                            </a:schemeClr>
                          </a:solidFill>
                          <a:effectLst/>
                        </a:rPr>
                        <a:t>работе</a:t>
                      </a:r>
                    </a:p>
                    <a:p>
                      <a:pPr marL="19050" marR="19050">
                        <a:lnSpc>
                          <a:spcPct val="115000"/>
                        </a:lnSpc>
                        <a:spcAft>
                          <a:spcPts val="1000"/>
                        </a:spcAft>
                      </a:pPr>
                      <a:endParaRPr lang="ru-RU" sz="1800" b="1" dirty="0" smtClean="0">
                        <a:solidFill>
                          <a:schemeClr val="tx1">
                            <a:lumMod val="50000"/>
                          </a:schemeClr>
                        </a:solidFill>
                        <a:effectLst/>
                        <a:latin typeface="Calibri"/>
                        <a:ea typeface="Calibri"/>
                        <a:cs typeface="Times New Roman"/>
                      </a:endParaRPr>
                    </a:p>
                    <a:p>
                      <a:pPr marL="19050" marR="19050">
                        <a:lnSpc>
                          <a:spcPct val="115000"/>
                        </a:lnSpc>
                        <a:spcAft>
                          <a:spcPts val="1000"/>
                        </a:spcAft>
                      </a:pPr>
                      <a:r>
                        <a:rPr lang="ru-RU" sz="1800" b="1" dirty="0" smtClean="0">
                          <a:solidFill>
                            <a:schemeClr val="tx1">
                              <a:lumMod val="50000"/>
                            </a:schemeClr>
                          </a:solidFill>
                          <a:effectLst/>
                          <a:latin typeface="Calibri"/>
                          <a:ea typeface="Calibri"/>
                          <a:cs typeface="Times New Roman"/>
                        </a:rPr>
                        <a:t>Педагоги реализующие программы внеурочной деятельности, зам по ВР</a:t>
                      </a:r>
                      <a:endParaRPr lang="ru-RU" sz="1400" b="1" dirty="0">
                        <a:solidFill>
                          <a:schemeClr val="tx1">
                            <a:lumMod val="50000"/>
                          </a:schemeClr>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769014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1484784"/>
            <a:ext cx="7235981" cy="4320480"/>
          </a:xfrm>
        </p:spPr>
        <p:txBody>
          <a:bodyPr/>
          <a:lstStyle/>
          <a:p>
            <a:pPr lvl="0">
              <a:lnSpc>
                <a:spcPct val="200000"/>
              </a:lnSpc>
              <a:spcBef>
                <a:spcPts val="0"/>
              </a:spcBef>
            </a:pPr>
            <a:r>
              <a:rPr lang="ru-RU" sz="2800" dirty="0" smtClean="0">
                <a:ln>
                  <a:noFill/>
                </a:ln>
                <a:solidFill>
                  <a:schemeClr val="tx1">
                    <a:lumMod val="50000"/>
                  </a:schemeClr>
                </a:solidFill>
                <a:effectLst>
                  <a:outerShdw blurRad="38100" dist="38100" dir="2700000" algn="tl">
                    <a:srgbClr val="000000">
                      <a:alpha val="43137"/>
                    </a:srgbClr>
                  </a:outerShdw>
                </a:effectLst>
                <a:ea typeface="+mn-ea"/>
                <a:cs typeface="+mn-cs"/>
              </a:rPr>
              <a:t> </a:t>
            </a:r>
            <a:br>
              <a:rPr lang="ru-RU" sz="2800" dirty="0" smtClean="0">
                <a:ln>
                  <a:noFill/>
                </a:ln>
                <a:solidFill>
                  <a:schemeClr val="tx1">
                    <a:lumMod val="50000"/>
                  </a:schemeClr>
                </a:solidFill>
                <a:effectLst>
                  <a:outerShdw blurRad="38100" dist="38100" dir="2700000" algn="tl">
                    <a:srgbClr val="000000">
                      <a:alpha val="43137"/>
                    </a:srgbClr>
                  </a:outerShdw>
                </a:effectLst>
                <a:ea typeface="+mn-ea"/>
                <a:cs typeface="+mn-cs"/>
              </a:rPr>
            </a:br>
            <a:r>
              <a:rPr lang="ru-RU" sz="2800" dirty="0">
                <a:ln>
                  <a:noFill/>
                </a:ln>
                <a:solidFill>
                  <a:schemeClr val="tx1">
                    <a:lumMod val="50000"/>
                  </a:schemeClr>
                </a:solidFill>
                <a:effectLst>
                  <a:outerShdw blurRad="38100" dist="38100" dir="2700000" algn="tl">
                    <a:srgbClr val="000000">
                      <a:alpha val="43137"/>
                    </a:srgbClr>
                  </a:outerShdw>
                </a:effectLst>
                <a:ea typeface="+mn-ea"/>
                <a:cs typeface="+mn-cs"/>
              </a:rPr>
              <a:t/>
            </a:r>
            <a:br>
              <a:rPr lang="ru-RU" sz="2800" dirty="0">
                <a:ln>
                  <a:noFill/>
                </a:ln>
                <a:solidFill>
                  <a:schemeClr val="tx1">
                    <a:lumMod val="50000"/>
                  </a:schemeClr>
                </a:solidFill>
                <a:effectLst>
                  <a:outerShdw blurRad="38100" dist="38100" dir="2700000" algn="tl">
                    <a:srgbClr val="000000">
                      <a:alpha val="43137"/>
                    </a:srgbClr>
                  </a:outerShdw>
                </a:effectLst>
                <a:ea typeface="+mn-ea"/>
                <a:cs typeface="+mn-cs"/>
              </a:rPr>
            </a:br>
            <a:r>
              <a:rPr lang="ru-RU" sz="2800" dirty="0" smtClean="0">
                <a:ln>
                  <a:noFill/>
                </a:ln>
                <a:solidFill>
                  <a:schemeClr val="tx1">
                    <a:lumMod val="50000"/>
                  </a:schemeClr>
                </a:solidFill>
                <a:effectLst>
                  <a:outerShdw blurRad="38100" dist="38100" dir="2700000" algn="tl">
                    <a:srgbClr val="000000">
                      <a:alpha val="43137"/>
                    </a:srgbClr>
                  </a:outerShdw>
                </a:effectLst>
                <a:ea typeface="+mn-ea"/>
                <a:cs typeface="+mn-cs"/>
              </a:rPr>
              <a:t/>
            </a:r>
            <a:br>
              <a:rPr lang="ru-RU" sz="2800" dirty="0" smtClean="0">
                <a:ln>
                  <a:noFill/>
                </a:ln>
                <a:solidFill>
                  <a:schemeClr val="tx1">
                    <a:lumMod val="50000"/>
                  </a:schemeClr>
                </a:solidFill>
                <a:effectLst>
                  <a:outerShdw blurRad="38100" dist="38100" dir="2700000" algn="tl">
                    <a:srgbClr val="000000">
                      <a:alpha val="43137"/>
                    </a:srgbClr>
                  </a:outerShdw>
                </a:effectLst>
                <a:ea typeface="+mn-ea"/>
                <a:cs typeface="+mn-cs"/>
              </a:rPr>
            </a:br>
            <a:r>
              <a:rPr lang="ru-RU" sz="2800" dirty="0">
                <a:ln>
                  <a:noFill/>
                </a:ln>
                <a:solidFill>
                  <a:schemeClr val="tx1">
                    <a:lumMod val="50000"/>
                  </a:schemeClr>
                </a:solidFill>
                <a:effectLst>
                  <a:outerShdw blurRad="38100" dist="38100" dir="2700000" algn="tl">
                    <a:srgbClr val="000000">
                      <a:alpha val="43137"/>
                    </a:srgbClr>
                  </a:outerShdw>
                </a:effectLst>
                <a:ea typeface="+mn-ea"/>
                <a:cs typeface="+mn-cs"/>
              </a:rPr>
              <a:t/>
            </a:r>
            <a:br>
              <a:rPr lang="ru-RU" sz="2800" dirty="0">
                <a:ln>
                  <a:noFill/>
                </a:ln>
                <a:solidFill>
                  <a:schemeClr val="tx1">
                    <a:lumMod val="50000"/>
                  </a:schemeClr>
                </a:solidFill>
                <a:effectLst>
                  <a:outerShdw blurRad="38100" dist="38100" dir="2700000" algn="tl">
                    <a:srgbClr val="000000">
                      <a:alpha val="43137"/>
                    </a:srgbClr>
                  </a:outerShdw>
                </a:effectLst>
                <a:ea typeface="+mn-ea"/>
                <a:cs typeface="+mn-cs"/>
              </a:rPr>
            </a:br>
            <a:r>
              <a:rPr lang="ru-RU" sz="2800" dirty="0" smtClean="0">
                <a:ln>
                  <a:noFill/>
                </a:ln>
                <a:solidFill>
                  <a:schemeClr val="tx1">
                    <a:lumMod val="50000"/>
                  </a:schemeClr>
                </a:solidFill>
                <a:effectLst>
                  <a:outerShdw blurRad="38100" dist="38100" dir="2700000" algn="tl">
                    <a:srgbClr val="000000">
                      <a:alpha val="43137"/>
                    </a:srgbClr>
                  </a:outerShdw>
                </a:effectLst>
                <a:ea typeface="+mn-ea"/>
                <a:cs typeface="+mn-cs"/>
              </a:rPr>
              <a:t/>
            </a:r>
            <a:br>
              <a:rPr lang="ru-RU" sz="2800" dirty="0" smtClean="0">
                <a:ln>
                  <a:noFill/>
                </a:ln>
                <a:solidFill>
                  <a:schemeClr val="tx1">
                    <a:lumMod val="50000"/>
                  </a:schemeClr>
                </a:solidFill>
                <a:effectLst>
                  <a:outerShdw blurRad="38100" dist="38100" dir="2700000" algn="tl">
                    <a:srgbClr val="000000">
                      <a:alpha val="43137"/>
                    </a:srgbClr>
                  </a:outerShdw>
                </a:effectLst>
                <a:ea typeface="+mn-ea"/>
                <a:cs typeface="+mn-cs"/>
              </a:rPr>
            </a:br>
            <a:r>
              <a:rPr lang="ru-RU" sz="2800" dirty="0" smtClean="0">
                <a:ln>
                  <a:noFill/>
                </a:ln>
                <a:solidFill>
                  <a:schemeClr val="tx1">
                    <a:lumMod val="50000"/>
                  </a:schemeClr>
                </a:solidFill>
                <a:effectLst>
                  <a:outerShdw blurRad="38100" dist="38100" dir="2700000" algn="tl">
                    <a:srgbClr val="000000">
                      <a:alpha val="43137"/>
                    </a:srgbClr>
                  </a:outerShdw>
                </a:effectLst>
                <a:ea typeface="+mn-ea"/>
                <a:cs typeface="+mn-cs"/>
              </a:rPr>
              <a:t> 1. Эффективность результатов воспитания</a:t>
            </a:r>
            <a:r>
              <a:rPr lang="ru-RU" sz="3200" b="0" dirty="0">
                <a:ln>
                  <a:noFill/>
                </a:ln>
                <a:solidFill>
                  <a:prstClr val="black"/>
                </a:solidFill>
                <a:effectLst/>
                <a:ea typeface="+mn-ea"/>
                <a:cs typeface="+mn-cs"/>
              </a:rPr>
              <a:t/>
            </a:r>
            <a:br>
              <a:rPr lang="ru-RU" sz="3200" b="0" dirty="0">
                <a:ln>
                  <a:noFill/>
                </a:ln>
                <a:solidFill>
                  <a:prstClr val="black"/>
                </a:solidFill>
                <a:effectLst/>
                <a:ea typeface="+mn-ea"/>
                <a:cs typeface="+mn-cs"/>
              </a:rPr>
            </a:br>
            <a:r>
              <a:rPr lang="ru-RU" sz="3200" b="0" dirty="0" smtClean="0">
                <a:ln>
                  <a:noFill/>
                </a:ln>
                <a:solidFill>
                  <a:prstClr val="black"/>
                </a:solidFill>
                <a:effectLst/>
                <a:ea typeface="+mn-ea"/>
                <a:cs typeface="+mn-cs"/>
              </a:rPr>
              <a:t> 2.</a:t>
            </a:r>
            <a:r>
              <a:rPr lang="ru-RU" sz="2800" dirty="0" smtClean="0">
                <a:ln>
                  <a:noFill/>
                </a:ln>
                <a:solidFill>
                  <a:schemeClr val="tx1">
                    <a:lumMod val="50000"/>
                  </a:schemeClr>
                </a:solidFill>
                <a:effectLst>
                  <a:outerShdw blurRad="38100" dist="38100" dir="2700000" algn="tl">
                    <a:srgbClr val="000000">
                      <a:alpha val="43137"/>
                    </a:srgbClr>
                  </a:outerShdw>
                </a:effectLst>
                <a:ea typeface="+mn-ea"/>
                <a:cs typeface="+mn-cs"/>
              </a:rPr>
              <a:t>Эффективность воспитательной деятельности педагогов</a:t>
            </a:r>
            <a:br>
              <a:rPr lang="ru-RU" sz="2800" dirty="0" smtClean="0">
                <a:ln>
                  <a:noFill/>
                </a:ln>
                <a:solidFill>
                  <a:schemeClr val="tx1">
                    <a:lumMod val="50000"/>
                  </a:schemeClr>
                </a:solidFill>
                <a:effectLst>
                  <a:outerShdw blurRad="38100" dist="38100" dir="2700000" algn="tl">
                    <a:srgbClr val="000000">
                      <a:alpha val="43137"/>
                    </a:srgbClr>
                  </a:outerShdw>
                </a:effectLst>
                <a:ea typeface="+mn-ea"/>
                <a:cs typeface="+mn-cs"/>
              </a:rPr>
            </a:br>
            <a:r>
              <a:rPr lang="ru-RU" sz="2800" dirty="0" smtClean="0">
                <a:ln>
                  <a:noFill/>
                </a:ln>
                <a:solidFill>
                  <a:schemeClr val="tx1">
                    <a:lumMod val="50000"/>
                  </a:schemeClr>
                </a:solidFill>
                <a:effectLst>
                  <a:outerShdw blurRad="38100" dist="38100" dir="2700000" algn="tl">
                    <a:srgbClr val="000000">
                      <a:alpha val="43137"/>
                    </a:srgbClr>
                  </a:outerShdw>
                </a:effectLst>
                <a:ea typeface="+mn-ea"/>
                <a:cs typeface="+mn-cs"/>
              </a:rPr>
              <a:t> 3. </a:t>
            </a:r>
            <a:r>
              <a:rPr lang="ru-RU" sz="2800" dirty="0">
                <a:ln>
                  <a:noFill/>
                </a:ln>
                <a:solidFill>
                  <a:schemeClr val="tx1">
                    <a:lumMod val="50000"/>
                  </a:schemeClr>
                </a:solidFill>
                <a:effectLst>
                  <a:outerShdw blurRad="38100" dist="38100" dir="2700000" algn="tl">
                    <a:srgbClr val="000000">
                      <a:alpha val="43137"/>
                    </a:srgbClr>
                  </a:outerShdw>
                </a:effectLst>
                <a:ea typeface="+mn-ea"/>
                <a:cs typeface="+mn-cs"/>
              </a:rPr>
              <a:t>Э</a:t>
            </a:r>
            <a:r>
              <a:rPr lang="ru-RU" sz="2800" dirty="0" smtClean="0">
                <a:ln>
                  <a:noFill/>
                </a:ln>
                <a:solidFill>
                  <a:schemeClr val="tx1">
                    <a:lumMod val="50000"/>
                  </a:schemeClr>
                </a:solidFill>
                <a:effectLst>
                  <a:outerShdw blurRad="38100" dist="38100" dir="2700000" algn="tl">
                    <a:srgbClr val="000000">
                      <a:alpha val="43137"/>
                    </a:srgbClr>
                  </a:outerShdw>
                </a:effectLst>
                <a:ea typeface="+mn-ea"/>
                <a:cs typeface="+mn-cs"/>
              </a:rPr>
              <a:t>ффективность управления воспитательным процессом</a:t>
            </a:r>
            <a:endParaRPr lang="ru-RU" sz="3200" dirty="0">
              <a:solidFill>
                <a:schemeClr val="tx1">
                  <a:lumMod val="50000"/>
                </a:schemeClr>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p:txBody>
          <a:bodyPr>
            <a:normAutofit fontScale="25000" lnSpcReduction="20000"/>
          </a:bodyPr>
          <a:lstStyle/>
          <a:p>
            <a:pPr algn="ctr">
              <a:lnSpc>
                <a:spcPct val="115000"/>
              </a:lnSpc>
              <a:spcAft>
                <a:spcPts val="750"/>
              </a:spcAft>
            </a:pPr>
            <a:r>
              <a:rPr lang="ru-RU" sz="12800" b="1" dirty="0" smtClean="0">
                <a:solidFill>
                  <a:schemeClr val="accent1"/>
                </a:solidFill>
                <a:effectLst>
                  <a:outerShdw blurRad="38100" dist="38100" dir="2700000" algn="tl">
                    <a:srgbClr val="000000">
                      <a:alpha val="43137"/>
                    </a:srgbClr>
                  </a:outerShdw>
                </a:effectLst>
                <a:latin typeface="Times New Roman"/>
                <a:ea typeface="Calibri"/>
                <a:cs typeface="Times New Roman"/>
              </a:rPr>
              <a:t>Оценка эффективности </a:t>
            </a:r>
            <a:r>
              <a:rPr lang="ru-RU" sz="12800" b="1" dirty="0">
                <a:solidFill>
                  <a:schemeClr val="accent1"/>
                </a:solidFill>
                <a:effectLst>
                  <a:outerShdw blurRad="38100" dist="38100" dir="2700000" algn="tl">
                    <a:srgbClr val="000000">
                      <a:alpha val="43137"/>
                    </a:srgbClr>
                  </a:outerShdw>
                </a:effectLst>
                <a:latin typeface="Times New Roman"/>
                <a:ea typeface="Calibri"/>
                <a:cs typeface="Times New Roman"/>
              </a:rPr>
              <a:t>внеурочной </a:t>
            </a:r>
            <a:r>
              <a:rPr lang="ru-RU" sz="12800" b="1" dirty="0" smtClean="0">
                <a:solidFill>
                  <a:schemeClr val="accent1"/>
                </a:solidFill>
                <a:effectLst>
                  <a:outerShdw blurRad="38100" dist="38100" dir="2700000" algn="tl">
                    <a:srgbClr val="000000">
                      <a:alpha val="43137"/>
                    </a:srgbClr>
                  </a:outerShdw>
                </a:effectLst>
                <a:latin typeface="Times New Roman"/>
                <a:ea typeface="Calibri"/>
                <a:cs typeface="Times New Roman"/>
              </a:rPr>
              <a:t>деятельности:</a:t>
            </a:r>
          </a:p>
          <a:p>
            <a:pPr algn="ctr">
              <a:lnSpc>
                <a:spcPct val="115000"/>
              </a:lnSpc>
              <a:spcAft>
                <a:spcPts val="750"/>
              </a:spcAft>
            </a:pPr>
            <a:endParaRPr lang="ru-RU" sz="12800" b="1" dirty="0">
              <a:solidFill>
                <a:schemeClr val="accent1"/>
              </a:solidFill>
              <a:effectLst>
                <a:outerShdw blurRad="38100" dist="38100" dir="2700000" algn="tl">
                  <a:srgbClr val="000000">
                    <a:alpha val="43137"/>
                  </a:srgbClr>
                </a:outerShdw>
              </a:effectLst>
              <a:ea typeface="Calibri"/>
              <a:cs typeface="Times New Roman"/>
            </a:endParaRPr>
          </a:p>
          <a:p>
            <a:endParaRPr lang="ru-RU" dirty="0"/>
          </a:p>
        </p:txBody>
      </p:sp>
    </p:spTree>
    <p:extLst>
      <p:ext uri="{BB962C8B-B14F-4D97-AF65-F5344CB8AC3E}">
        <p14:creationId xmlns:p14="http://schemas.microsoft.com/office/powerpoint/2010/main" val="1093333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normAutofit/>
          </a:bodyPr>
          <a:lstStyle/>
          <a:p>
            <a:pPr algn="ctr"/>
            <a:r>
              <a:rPr lang="ru-RU" sz="2800" b="1" dirty="0" smtClean="0">
                <a:solidFill>
                  <a:srgbClr val="4D5B6B">
                    <a:lumMod val="50000"/>
                  </a:srgbClr>
                </a:solidFill>
                <a:effectLst>
                  <a:outerShdw blurRad="38100" dist="38100" dir="2700000" algn="tl">
                    <a:srgbClr val="000000">
                      <a:alpha val="43137"/>
                    </a:srgbClr>
                  </a:outerShdw>
                </a:effectLst>
                <a:ea typeface="+mj-ea"/>
                <a:cs typeface="+mj-cs"/>
              </a:rPr>
              <a:t>Эффективность </a:t>
            </a:r>
            <a:r>
              <a:rPr lang="ru-RU" sz="2800" b="1" dirty="0">
                <a:solidFill>
                  <a:srgbClr val="4D5B6B">
                    <a:lumMod val="50000"/>
                  </a:srgbClr>
                </a:solidFill>
                <a:effectLst>
                  <a:outerShdw blurRad="38100" dist="38100" dir="2700000" algn="tl">
                    <a:srgbClr val="000000">
                      <a:alpha val="43137"/>
                    </a:srgbClr>
                  </a:outerShdw>
                </a:effectLst>
                <a:ea typeface="+mj-ea"/>
                <a:cs typeface="+mj-cs"/>
              </a:rPr>
              <a:t>воспитания школьников</a:t>
            </a:r>
            <a:endParaRPr lang="ru-RU" sz="2800" dirty="0"/>
          </a:p>
        </p:txBody>
      </p:sp>
      <p:graphicFrame>
        <p:nvGraphicFramePr>
          <p:cNvPr id="4" name="Таблица 3"/>
          <p:cNvGraphicFramePr>
            <a:graphicFrameLocks noGrp="1"/>
          </p:cNvGraphicFramePr>
          <p:nvPr>
            <p:extLst>
              <p:ext uri="{D42A27DB-BD31-4B8C-83A1-F6EECF244321}">
                <p14:modId xmlns:p14="http://schemas.microsoft.com/office/powerpoint/2010/main" val="2512934790"/>
              </p:ext>
            </p:extLst>
          </p:nvPr>
        </p:nvGraphicFramePr>
        <p:xfrm>
          <a:off x="827584" y="1052736"/>
          <a:ext cx="8316416" cy="5805264"/>
        </p:xfrm>
        <a:graphic>
          <a:graphicData uri="http://schemas.openxmlformats.org/drawingml/2006/table">
            <a:tbl>
              <a:tblPr firstRow="1" firstCol="1" bandRow="1">
                <a:tableStyleId>{5C22544A-7EE6-4342-B048-85BDC9FD1C3A}</a:tableStyleId>
              </a:tblPr>
              <a:tblGrid>
                <a:gridCol w="1790351"/>
                <a:gridCol w="2237939"/>
                <a:gridCol w="2238777"/>
                <a:gridCol w="2049349"/>
              </a:tblGrid>
              <a:tr h="707664">
                <a:tc>
                  <a:txBody>
                    <a:bodyPr/>
                    <a:lstStyle/>
                    <a:p>
                      <a:pPr marL="19050" marR="19050">
                        <a:lnSpc>
                          <a:spcPct val="115000"/>
                        </a:lnSpc>
                        <a:spcAft>
                          <a:spcPts val="0"/>
                        </a:spcAft>
                      </a:pPr>
                      <a:r>
                        <a:rPr lang="ru-RU" sz="1800" b="1" dirty="0">
                          <a:effectLst/>
                        </a:rPr>
                        <a:t>Критерии</a:t>
                      </a:r>
                      <a:endParaRPr lang="ru-RU" sz="1600" b="1" dirty="0">
                        <a:effectLst/>
                        <a:latin typeface="Calibri"/>
                        <a:ea typeface="Calibri"/>
                        <a:cs typeface="Times New Roman"/>
                      </a:endParaRPr>
                    </a:p>
                  </a:txBody>
                  <a:tcPr marL="68580" marR="68580" marT="0" marB="0"/>
                </a:tc>
                <a:tc>
                  <a:txBody>
                    <a:bodyPr/>
                    <a:lstStyle/>
                    <a:p>
                      <a:pPr marL="19050" marR="19050">
                        <a:lnSpc>
                          <a:spcPct val="115000"/>
                        </a:lnSpc>
                        <a:spcAft>
                          <a:spcPts val="0"/>
                        </a:spcAft>
                      </a:pPr>
                      <a:r>
                        <a:rPr lang="ru-RU" sz="1800" b="1" dirty="0">
                          <a:effectLst/>
                        </a:rPr>
                        <a:t>Показатели</a:t>
                      </a:r>
                      <a:endParaRPr lang="ru-RU" sz="1600" b="1" dirty="0">
                        <a:effectLst/>
                        <a:latin typeface="Calibri"/>
                        <a:ea typeface="Calibri"/>
                        <a:cs typeface="Times New Roman"/>
                      </a:endParaRPr>
                    </a:p>
                  </a:txBody>
                  <a:tcPr marL="68580" marR="68580" marT="0" marB="0"/>
                </a:tc>
                <a:tc>
                  <a:txBody>
                    <a:bodyPr/>
                    <a:lstStyle/>
                    <a:p>
                      <a:pPr marL="19050" marR="19050">
                        <a:lnSpc>
                          <a:spcPct val="115000"/>
                        </a:lnSpc>
                        <a:spcAft>
                          <a:spcPts val="0"/>
                        </a:spcAft>
                      </a:pPr>
                      <a:r>
                        <a:rPr lang="ru-RU" sz="1800" b="1">
                          <a:effectLst/>
                        </a:rPr>
                        <a:t>Приемы и методы изучения</a:t>
                      </a:r>
                      <a:endParaRPr lang="ru-RU" sz="1600" b="1">
                        <a:effectLst/>
                        <a:latin typeface="Calibri"/>
                        <a:ea typeface="Calibri"/>
                        <a:cs typeface="Times New Roman"/>
                      </a:endParaRPr>
                    </a:p>
                  </a:txBody>
                  <a:tcPr marL="68580" marR="68580" marT="0" marB="0"/>
                </a:tc>
                <a:tc>
                  <a:txBody>
                    <a:bodyPr/>
                    <a:lstStyle/>
                    <a:p>
                      <a:pPr marL="19050" marR="19050">
                        <a:lnSpc>
                          <a:spcPct val="115000"/>
                        </a:lnSpc>
                        <a:spcAft>
                          <a:spcPts val="0"/>
                        </a:spcAft>
                      </a:pPr>
                      <a:r>
                        <a:rPr lang="ru-RU" sz="1800" b="1">
                          <a:effectLst/>
                        </a:rPr>
                        <a:t>Исполнитель оценки</a:t>
                      </a:r>
                      <a:endParaRPr lang="ru-RU" sz="1600" b="1">
                        <a:effectLst/>
                        <a:latin typeface="Calibri"/>
                        <a:ea typeface="Calibri"/>
                        <a:cs typeface="Times New Roman"/>
                      </a:endParaRPr>
                    </a:p>
                  </a:txBody>
                  <a:tcPr marL="68580" marR="68580" marT="0" marB="0"/>
                </a:tc>
              </a:tr>
              <a:tr h="343156">
                <a:tc gridSpan="4">
                  <a:txBody>
                    <a:bodyPr/>
                    <a:lstStyle/>
                    <a:p>
                      <a:pPr algn="ctr">
                        <a:lnSpc>
                          <a:spcPct val="115000"/>
                        </a:lnSpc>
                        <a:spcAft>
                          <a:spcPts val="0"/>
                        </a:spcAft>
                      </a:pPr>
                      <a:r>
                        <a:rPr lang="ru-RU" sz="1800" b="1" dirty="0" smtClean="0">
                          <a:effectLst/>
                        </a:rPr>
                        <a:t>Эффективность </a:t>
                      </a:r>
                      <a:r>
                        <a:rPr lang="ru-RU" sz="1800" b="1" dirty="0">
                          <a:effectLst/>
                        </a:rPr>
                        <a:t>результатов воспитания школьников</a:t>
                      </a:r>
                      <a:endParaRPr lang="ru-RU" sz="1600" b="1" dirty="0">
                        <a:effectLst/>
                        <a:latin typeface="Calibri"/>
                        <a:ea typeface="Calibri"/>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r>
              <a:tr h="4754444">
                <a:tc>
                  <a:txBody>
                    <a:bodyPr/>
                    <a:lstStyle/>
                    <a:p>
                      <a:pPr>
                        <a:lnSpc>
                          <a:spcPct val="115000"/>
                        </a:lnSpc>
                        <a:spcAft>
                          <a:spcPts val="0"/>
                        </a:spcAft>
                      </a:pPr>
                      <a:r>
                        <a:rPr lang="ru-RU" sz="1800" b="1" dirty="0">
                          <a:effectLst/>
                        </a:rPr>
                        <a:t>Личностный рост</a:t>
                      </a:r>
                      <a:endParaRPr lang="ru-RU" sz="1600" b="1" dirty="0">
                        <a:effectLst/>
                        <a:latin typeface="Calibri"/>
                        <a:ea typeface="Calibri"/>
                        <a:cs typeface="Times New Roman"/>
                      </a:endParaRPr>
                    </a:p>
                  </a:txBody>
                  <a:tcPr marL="68580" marR="68580" marT="0" marB="0"/>
                </a:tc>
                <a:tc>
                  <a:txBody>
                    <a:bodyPr/>
                    <a:lstStyle/>
                    <a:p>
                      <a:pPr>
                        <a:spcAft>
                          <a:spcPts val="0"/>
                        </a:spcAft>
                      </a:pPr>
                      <a:r>
                        <a:rPr lang="ru-RU" sz="1800" b="1" dirty="0">
                          <a:solidFill>
                            <a:schemeClr val="tx1">
                              <a:lumMod val="50000"/>
                            </a:schemeClr>
                          </a:solidFill>
                          <a:effectLst/>
                        </a:rPr>
                        <a:t> - Приобретение школьником  социальных знаний</a:t>
                      </a:r>
                      <a:endParaRPr lang="ru-RU" sz="1600" b="1" dirty="0">
                        <a:solidFill>
                          <a:schemeClr val="tx1">
                            <a:lumMod val="50000"/>
                          </a:schemeClr>
                        </a:solidFill>
                        <a:effectLst/>
                      </a:endParaRPr>
                    </a:p>
                    <a:p>
                      <a:pPr>
                        <a:spcAft>
                          <a:spcPts val="0"/>
                        </a:spcAft>
                      </a:pPr>
                      <a:r>
                        <a:rPr lang="ru-RU" sz="1800" b="1" dirty="0">
                          <a:solidFill>
                            <a:schemeClr val="tx1">
                              <a:lumMod val="50000"/>
                            </a:schemeClr>
                          </a:solidFill>
                          <a:effectLst/>
                        </a:rPr>
                        <a:t>(1 уровень)</a:t>
                      </a:r>
                      <a:endParaRPr lang="ru-RU" sz="1600" b="1" dirty="0">
                        <a:solidFill>
                          <a:schemeClr val="tx1">
                            <a:lumMod val="50000"/>
                          </a:schemeClr>
                        </a:solidFill>
                        <a:effectLst/>
                      </a:endParaRPr>
                    </a:p>
                    <a:p>
                      <a:pPr>
                        <a:spcAft>
                          <a:spcPts val="0"/>
                        </a:spcAft>
                      </a:pPr>
                      <a:r>
                        <a:rPr lang="ru-RU" sz="1800" b="1" dirty="0">
                          <a:solidFill>
                            <a:schemeClr val="tx1">
                              <a:lumMod val="50000"/>
                            </a:schemeClr>
                          </a:solidFill>
                          <a:effectLst/>
                        </a:rPr>
                        <a:t> - Формирование ценностного отношения к социальной реальности</a:t>
                      </a:r>
                      <a:endParaRPr lang="ru-RU" sz="1600" b="1" dirty="0">
                        <a:solidFill>
                          <a:schemeClr val="tx1">
                            <a:lumMod val="50000"/>
                          </a:schemeClr>
                        </a:solidFill>
                        <a:effectLst/>
                      </a:endParaRPr>
                    </a:p>
                    <a:p>
                      <a:pPr>
                        <a:spcAft>
                          <a:spcPts val="0"/>
                        </a:spcAft>
                      </a:pPr>
                      <a:r>
                        <a:rPr lang="ru-RU" sz="1800" b="1" dirty="0">
                          <a:solidFill>
                            <a:schemeClr val="tx1">
                              <a:lumMod val="50000"/>
                            </a:schemeClr>
                          </a:solidFill>
                          <a:effectLst/>
                        </a:rPr>
                        <a:t>(2 уровень)</a:t>
                      </a:r>
                      <a:endParaRPr lang="ru-RU" sz="1600" b="1" dirty="0">
                        <a:solidFill>
                          <a:schemeClr val="tx1">
                            <a:lumMod val="50000"/>
                          </a:schemeClr>
                        </a:solidFill>
                        <a:effectLst/>
                      </a:endParaRPr>
                    </a:p>
                    <a:p>
                      <a:pPr>
                        <a:spcAft>
                          <a:spcPts val="0"/>
                        </a:spcAft>
                      </a:pPr>
                      <a:r>
                        <a:rPr lang="ru-RU" sz="1800" b="1" dirty="0">
                          <a:solidFill>
                            <a:schemeClr val="tx1">
                              <a:lumMod val="50000"/>
                            </a:schemeClr>
                          </a:solidFill>
                          <a:effectLst/>
                        </a:rPr>
                        <a:t> - Получение опыта самостоятельного общественного действия</a:t>
                      </a:r>
                      <a:endParaRPr lang="ru-RU" sz="1600" b="1" dirty="0">
                        <a:solidFill>
                          <a:schemeClr val="tx1">
                            <a:lumMod val="50000"/>
                          </a:schemeClr>
                        </a:solidFill>
                        <a:effectLst/>
                      </a:endParaRPr>
                    </a:p>
                    <a:p>
                      <a:pPr>
                        <a:spcAft>
                          <a:spcPts val="0"/>
                        </a:spcAft>
                      </a:pPr>
                      <a:r>
                        <a:rPr lang="ru-RU" sz="1800" b="1" dirty="0">
                          <a:solidFill>
                            <a:schemeClr val="tx1">
                              <a:lumMod val="50000"/>
                            </a:schemeClr>
                          </a:solidFill>
                          <a:effectLst/>
                        </a:rPr>
                        <a:t>(3 уровень)</a:t>
                      </a:r>
                      <a:endParaRPr lang="ru-RU" sz="1600" b="1"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ru-RU" sz="1800" b="1" dirty="0">
                          <a:solidFill>
                            <a:schemeClr val="tx1">
                              <a:lumMod val="50000"/>
                            </a:schemeClr>
                          </a:solidFill>
                          <a:effectLst/>
                        </a:rPr>
                        <a:t>Педагогическое наблюдение, Психолого-педагогический мониторинг</a:t>
                      </a:r>
                      <a:endParaRPr lang="ru-RU" sz="1600" b="1" dirty="0">
                        <a:solidFill>
                          <a:schemeClr val="tx1">
                            <a:lumMod val="50000"/>
                          </a:schemeClr>
                        </a:solidFill>
                        <a:effectLst/>
                        <a:latin typeface="Calibri"/>
                        <a:ea typeface="Calibri"/>
                        <a:cs typeface="Times New Roman"/>
                      </a:endParaRPr>
                    </a:p>
                  </a:txBody>
                  <a:tcPr marL="68580" marR="68580" marT="0" marB="0"/>
                </a:tc>
                <a:tc>
                  <a:txBody>
                    <a:bodyPr/>
                    <a:lstStyle/>
                    <a:p>
                      <a:pPr marL="19050" marR="19050">
                        <a:lnSpc>
                          <a:spcPct val="115000"/>
                        </a:lnSpc>
                        <a:spcAft>
                          <a:spcPts val="0"/>
                        </a:spcAft>
                      </a:pPr>
                      <a:r>
                        <a:rPr lang="ru-RU" sz="1800" b="1" dirty="0">
                          <a:solidFill>
                            <a:schemeClr val="tx1">
                              <a:lumMod val="50000"/>
                            </a:schemeClr>
                          </a:solidFill>
                          <a:effectLst/>
                        </a:rPr>
                        <a:t>Классный руководитель, </a:t>
                      </a:r>
                      <a:endParaRPr lang="ru-RU" sz="1600" b="1" dirty="0">
                        <a:solidFill>
                          <a:schemeClr val="tx1">
                            <a:lumMod val="50000"/>
                          </a:schemeClr>
                        </a:solidFill>
                        <a:effectLst/>
                      </a:endParaRPr>
                    </a:p>
                    <a:p>
                      <a:pPr>
                        <a:lnSpc>
                          <a:spcPct val="115000"/>
                        </a:lnSpc>
                        <a:spcAft>
                          <a:spcPts val="0"/>
                        </a:spcAft>
                      </a:pPr>
                      <a:r>
                        <a:rPr lang="ru-RU" sz="1800" b="1" dirty="0">
                          <a:solidFill>
                            <a:schemeClr val="tx1">
                              <a:lumMod val="50000"/>
                            </a:schemeClr>
                          </a:solidFill>
                          <a:effectLst/>
                        </a:rPr>
                        <a:t>Заместитель директора по воспитательной работе</a:t>
                      </a:r>
                      <a:endParaRPr lang="ru-RU" sz="1600" b="1" dirty="0">
                        <a:solidFill>
                          <a:schemeClr val="tx1">
                            <a:lumMod val="50000"/>
                          </a:schemeClr>
                        </a:solidFill>
                        <a:effectLst/>
                      </a:endParaRPr>
                    </a:p>
                    <a:p>
                      <a:pPr>
                        <a:lnSpc>
                          <a:spcPct val="115000"/>
                        </a:lnSpc>
                        <a:spcAft>
                          <a:spcPts val="0"/>
                        </a:spcAft>
                      </a:pPr>
                      <a:r>
                        <a:rPr lang="ru-RU" sz="1800" b="1" dirty="0">
                          <a:solidFill>
                            <a:schemeClr val="tx1">
                              <a:lumMod val="50000"/>
                            </a:schemeClr>
                          </a:solidFill>
                          <a:effectLst/>
                        </a:rPr>
                        <a:t>Школьный психолог</a:t>
                      </a:r>
                      <a:endParaRPr lang="ru-RU" sz="1600" b="1" dirty="0">
                        <a:solidFill>
                          <a:schemeClr val="tx1">
                            <a:lumMod val="50000"/>
                          </a:schemeClr>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5306347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sz="2400" dirty="0"/>
          </a:p>
        </p:txBody>
      </p:sp>
      <p:sp>
        <p:nvSpPr>
          <p:cNvPr id="3" name="Подзаголовок 2"/>
          <p:cNvSpPr>
            <a:spLocks noGrp="1"/>
          </p:cNvSpPr>
          <p:nvPr>
            <p:ph type="subTitle" idx="1"/>
          </p:nvPr>
        </p:nvSpPr>
        <p:spPr/>
        <p:txBody>
          <a:bodyPr/>
          <a:lstStyle/>
          <a:p>
            <a:pPr algn="ctr"/>
            <a:r>
              <a:rPr lang="ru-RU" b="1" dirty="0" smtClean="0">
                <a:solidFill>
                  <a:srgbClr val="4D5B6B">
                    <a:lumMod val="50000"/>
                  </a:srgbClr>
                </a:solidFill>
                <a:effectLst>
                  <a:outerShdw blurRad="38100" dist="38100" dir="2700000" algn="tl">
                    <a:srgbClr val="000000">
                      <a:alpha val="43137"/>
                    </a:srgbClr>
                  </a:outerShdw>
                </a:effectLst>
                <a:ea typeface="+mj-ea"/>
                <a:cs typeface="+mj-cs"/>
              </a:rPr>
              <a:t>Эффективность воспитательной</a:t>
            </a:r>
          </a:p>
          <a:p>
            <a:pPr algn="ctr"/>
            <a:r>
              <a:rPr lang="ru-RU" b="1" dirty="0" smtClean="0">
                <a:solidFill>
                  <a:srgbClr val="4D5B6B">
                    <a:lumMod val="50000"/>
                  </a:srgbClr>
                </a:solidFill>
                <a:effectLst>
                  <a:outerShdw blurRad="38100" dist="38100" dir="2700000" algn="tl">
                    <a:srgbClr val="000000">
                      <a:alpha val="43137"/>
                    </a:srgbClr>
                  </a:outerShdw>
                </a:effectLst>
                <a:ea typeface="+mj-ea"/>
                <a:cs typeface="+mj-cs"/>
              </a:rPr>
              <a:t> деятельности педагогов </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861397572"/>
              </p:ext>
            </p:extLst>
          </p:nvPr>
        </p:nvGraphicFramePr>
        <p:xfrm>
          <a:off x="827584" y="1124743"/>
          <a:ext cx="8316415" cy="5746192"/>
        </p:xfrm>
        <a:graphic>
          <a:graphicData uri="http://schemas.openxmlformats.org/drawingml/2006/table">
            <a:tbl>
              <a:tblPr firstRow="1" firstCol="1" bandRow="1">
                <a:tableStyleId>{5C22544A-7EE6-4342-B048-85BDC9FD1C3A}</a:tableStyleId>
              </a:tblPr>
              <a:tblGrid>
                <a:gridCol w="1616551"/>
                <a:gridCol w="111641"/>
                <a:gridCol w="3181948"/>
                <a:gridCol w="1732552"/>
                <a:gridCol w="1673723"/>
              </a:tblGrid>
              <a:tr h="946122">
                <a:tc>
                  <a:txBody>
                    <a:bodyPr/>
                    <a:lstStyle/>
                    <a:p>
                      <a:pPr marL="19050" marR="19050">
                        <a:lnSpc>
                          <a:spcPct val="115000"/>
                        </a:lnSpc>
                        <a:spcAft>
                          <a:spcPts val="0"/>
                        </a:spcAft>
                      </a:pPr>
                      <a:r>
                        <a:rPr lang="ru-RU" sz="1800" dirty="0">
                          <a:effectLst/>
                        </a:rPr>
                        <a:t>Критерии</a:t>
                      </a:r>
                      <a:endParaRPr lang="ru-RU" sz="1600" dirty="0">
                        <a:effectLst/>
                        <a:latin typeface="Calibri"/>
                        <a:ea typeface="Calibri"/>
                        <a:cs typeface="Times New Roman"/>
                      </a:endParaRPr>
                    </a:p>
                  </a:txBody>
                  <a:tcPr marL="68580" marR="68580" marT="0" marB="0"/>
                </a:tc>
                <a:tc gridSpan="2">
                  <a:txBody>
                    <a:bodyPr/>
                    <a:lstStyle/>
                    <a:p>
                      <a:pPr marL="19050" marR="19050">
                        <a:lnSpc>
                          <a:spcPct val="115000"/>
                        </a:lnSpc>
                        <a:spcAft>
                          <a:spcPts val="0"/>
                        </a:spcAft>
                      </a:pPr>
                      <a:r>
                        <a:rPr lang="ru-RU" sz="1800" dirty="0">
                          <a:effectLst/>
                        </a:rPr>
                        <a:t>Показатели</a:t>
                      </a:r>
                      <a:endParaRPr lang="ru-RU" sz="1600" dirty="0">
                        <a:effectLst/>
                        <a:latin typeface="Calibri"/>
                        <a:ea typeface="Calibri"/>
                        <a:cs typeface="Times New Roman"/>
                      </a:endParaRPr>
                    </a:p>
                  </a:txBody>
                  <a:tcPr marL="68580" marR="68580" marT="0" marB="0"/>
                </a:tc>
                <a:tc hMerge="1">
                  <a:txBody>
                    <a:bodyPr/>
                    <a:lstStyle/>
                    <a:p>
                      <a:endParaRPr lang="ru-RU"/>
                    </a:p>
                  </a:txBody>
                  <a:tcPr/>
                </a:tc>
                <a:tc>
                  <a:txBody>
                    <a:bodyPr/>
                    <a:lstStyle/>
                    <a:p>
                      <a:pPr marL="19050" marR="19050">
                        <a:lnSpc>
                          <a:spcPct val="115000"/>
                        </a:lnSpc>
                        <a:spcAft>
                          <a:spcPts val="0"/>
                        </a:spcAft>
                      </a:pPr>
                      <a:r>
                        <a:rPr lang="ru-RU" sz="1800" dirty="0">
                          <a:effectLst/>
                        </a:rPr>
                        <a:t>Приемы и методы изучения</a:t>
                      </a:r>
                      <a:endParaRPr lang="ru-RU" sz="1600" dirty="0">
                        <a:effectLst/>
                        <a:latin typeface="Calibri"/>
                        <a:ea typeface="Calibri"/>
                        <a:cs typeface="Times New Roman"/>
                      </a:endParaRPr>
                    </a:p>
                  </a:txBody>
                  <a:tcPr marL="68580" marR="68580" marT="0" marB="0"/>
                </a:tc>
                <a:tc>
                  <a:txBody>
                    <a:bodyPr/>
                    <a:lstStyle/>
                    <a:p>
                      <a:pPr marL="19050" marR="19050">
                        <a:lnSpc>
                          <a:spcPct val="115000"/>
                        </a:lnSpc>
                        <a:spcAft>
                          <a:spcPts val="0"/>
                        </a:spcAft>
                      </a:pPr>
                      <a:r>
                        <a:rPr lang="ru-RU" sz="1800" dirty="0">
                          <a:effectLst/>
                        </a:rPr>
                        <a:t>Исполнитель оценки</a:t>
                      </a:r>
                      <a:endParaRPr lang="ru-RU" sz="1600" dirty="0">
                        <a:effectLst/>
                        <a:latin typeface="Calibri"/>
                        <a:ea typeface="Calibri"/>
                        <a:cs typeface="Times New Roman"/>
                      </a:endParaRPr>
                    </a:p>
                  </a:txBody>
                  <a:tcPr marL="68580" marR="68580" marT="0" marB="0"/>
                </a:tc>
              </a:tr>
              <a:tr h="302814">
                <a:tc gridSpan="5">
                  <a:txBody>
                    <a:bodyPr/>
                    <a:lstStyle/>
                    <a:p>
                      <a:pPr algn="ctr">
                        <a:lnSpc>
                          <a:spcPct val="115000"/>
                        </a:lnSpc>
                        <a:spcAft>
                          <a:spcPts val="0"/>
                        </a:spcAft>
                      </a:pPr>
                      <a:r>
                        <a:rPr lang="ru-RU" sz="1800" dirty="0" smtClean="0">
                          <a:effectLst/>
                        </a:rPr>
                        <a:t>Эффективность </a:t>
                      </a:r>
                      <a:r>
                        <a:rPr lang="ru-RU" sz="1800" dirty="0">
                          <a:effectLst/>
                        </a:rPr>
                        <a:t>воспитательной деятельности педагогов</a:t>
                      </a:r>
                      <a:endParaRPr lang="ru-RU" sz="1600" dirty="0">
                        <a:effectLst/>
                        <a:latin typeface="Calibri"/>
                        <a:ea typeface="Calibri"/>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484320">
                <a:tc gridSpan="2">
                  <a:txBody>
                    <a:bodyPr/>
                    <a:lstStyle/>
                    <a:p>
                      <a:pPr>
                        <a:lnSpc>
                          <a:spcPct val="115000"/>
                        </a:lnSpc>
                        <a:spcAft>
                          <a:spcPts val="0"/>
                        </a:spcAft>
                      </a:pPr>
                      <a:r>
                        <a:rPr lang="ru-RU" sz="1800" dirty="0">
                          <a:effectLst/>
                        </a:rPr>
                        <a:t>Грамотность организации воспитательной деятельности</a:t>
                      </a:r>
                      <a:endParaRPr lang="ru-RU" sz="1600" dirty="0">
                        <a:effectLst/>
                        <a:latin typeface="Calibri"/>
                        <a:ea typeface="Calibri"/>
                        <a:cs typeface="Times New Roman"/>
                      </a:endParaRPr>
                    </a:p>
                  </a:txBody>
                  <a:tcPr marL="68580" marR="68580" marT="0" marB="0"/>
                </a:tc>
                <a:tc hMerge="1">
                  <a:txBody>
                    <a:bodyPr/>
                    <a:lstStyle/>
                    <a:p>
                      <a:pPr fontAlgn="base">
                        <a:lnSpc>
                          <a:spcPct val="115000"/>
                        </a:lnSpc>
                        <a:spcAft>
                          <a:spcPts val="0"/>
                        </a:spcAft>
                      </a:pPr>
                      <a:endParaRPr lang="ru-RU" sz="1400" b="1" dirty="0">
                        <a:solidFill>
                          <a:schemeClr val="tx1">
                            <a:lumMod val="50000"/>
                          </a:schemeClr>
                        </a:solidFill>
                        <a:effectLst/>
                        <a:latin typeface="Calibri"/>
                        <a:ea typeface="Calibri"/>
                        <a:cs typeface="Times New Roman"/>
                      </a:endParaRPr>
                    </a:p>
                  </a:txBody>
                  <a:tcPr marL="68580" marR="68580" marT="0" marB="0"/>
                </a:tc>
                <a:tc>
                  <a:txBody>
                    <a:bodyPr/>
                    <a:lstStyle/>
                    <a:p>
                      <a:pPr fontAlgn="base">
                        <a:lnSpc>
                          <a:spcPct val="115000"/>
                        </a:lnSpc>
                        <a:spcAft>
                          <a:spcPts val="0"/>
                        </a:spcAft>
                      </a:pPr>
                      <a:r>
                        <a:rPr lang="ru-RU" sz="1600" b="1" kern="1200" dirty="0">
                          <a:solidFill>
                            <a:schemeClr val="tx1">
                              <a:lumMod val="50000"/>
                            </a:schemeClr>
                          </a:solidFill>
                          <a:effectLst/>
                        </a:rPr>
                        <a:t> - Соответствие цели воспитательной деятельности педагога актуальным проблемам воспитанности школьников;</a:t>
                      </a:r>
                      <a:endParaRPr lang="ru-RU" sz="1400" b="1" dirty="0">
                        <a:solidFill>
                          <a:schemeClr val="tx1">
                            <a:lumMod val="50000"/>
                          </a:schemeClr>
                        </a:solidFill>
                        <a:effectLst/>
                      </a:endParaRPr>
                    </a:p>
                    <a:p>
                      <a:pPr fontAlgn="base">
                        <a:lnSpc>
                          <a:spcPct val="115000"/>
                        </a:lnSpc>
                        <a:spcAft>
                          <a:spcPts val="0"/>
                        </a:spcAft>
                      </a:pPr>
                      <a:r>
                        <a:rPr lang="ru-RU" sz="1600" b="1" kern="1200" dirty="0">
                          <a:solidFill>
                            <a:schemeClr val="tx1">
                              <a:lumMod val="50000"/>
                            </a:schemeClr>
                          </a:solidFill>
                          <a:effectLst/>
                        </a:rPr>
                        <a:t> - Соответствие форм и содержания </a:t>
                      </a:r>
                      <a:r>
                        <a:rPr lang="ru-RU" sz="1600" b="1" kern="1200" dirty="0" smtClean="0">
                          <a:solidFill>
                            <a:schemeClr val="tx1">
                              <a:lumMod val="50000"/>
                            </a:schemeClr>
                          </a:solidFill>
                          <a:effectLst/>
                        </a:rPr>
                        <a:t>воспитательной</a:t>
                      </a:r>
                      <a:r>
                        <a:rPr lang="ru-RU" sz="1600" b="1" kern="1200" baseline="0" dirty="0" smtClean="0">
                          <a:solidFill>
                            <a:schemeClr val="tx1">
                              <a:lumMod val="50000"/>
                            </a:schemeClr>
                          </a:solidFill>
                          <a:effectLst/>
                        </a:rPr>
                        <a:t> </a:t>
                      </a:r>
                      <a:r>
                        <a:rPr lang="ru-RU" sz="1600" b="1" kern="1200" dirty="0" smtClean="0">
                          <a:solidFill>
                            <a:schemeClr val="tx1">
                              <a:lumMod val="50000"/>
                            </a:schemeClr>
                          </a:solidFill>
                          <a:effectLst/>
                        </a:rPr>
                        <a:t>деятельности</a:t>
                      </a:r>
                      <a:r>
                        <a:rPr lang="ru-RU" sz="1600" b="1" kern="1200" baseline="0" dirty="0" smtClean="0">
                          <a:solidFill>
                            <a:schemeClr val="tx1">
                              <a:lumMod val="50000"/>
                            </a:schemeClr>
                          </a:solidFill>
                          <a:effectLst/>
                        </a:rPr>
                        <a:t> </a:t>
                      </a:r>
                      <a:r>
                        <a:rPr lang="ru-RU" sz="1600" b="1" kern="1200" dirty="0" smtClean="0">
                          <a:solidFill>
                            <a:schemeClr val="tx1">
                              <a:lumMod val="50000"/>
                            </a:schemeClr>
                          </a:solidFill>
                          <a:effectLst/>
                        </a:rPr>
                        <a:t>педагога </a:t>
                      </a:r>
                      <a:r>
                        <a:rPr lang="ru-RU" sz="1600" b="1" kern="1200" dirty="0">
                          <a:solidFill>
                            <a:schemeClr val="tx1">
                              <a:lumMod val="50000"/>
                            </a:schemeClr>
                          </a:solidFill>
                          <a:effectLst/>
                        </a:rPr>
                        <a:t>поставленным целям;</a:t>
                      </a:r>
                      <a:endParaRPr lang="ru-RU" sz="1400" b="1" dirty="0">
                        <a:solidFill>
                          <a:schemeClr val="tx1">
                            <a:lumMod val="50000"/>
                          </a:schemeClr>
                        </a:solidFill>
                        <a:effectLst/>
                      </a:endParaRPr>
                    </a:p>
                    <a:p>
                      <a:pPr fontAlgn="base">
                        <a:lnSpc>
                          <a:spcPct val="115000"/>
                        </a:lnSpc>
                        <a:spcAft>
                          <a:spcPts val="0"/>
                        </a:spcAft>
                      </a:pPr>
                      <a:r>
                        <a:rPr lang="ru-RU" sz="1600" b="1" kern="1200" dirty="0">
                          <a:solidFill>
                            <a:schemeClr val="tx1">
                              <a:lumMod val="50000"/>
                            </a:schemeClr>
                          </a:solidFill>
                          <a:effectLst/>
                        </a:rPr>
                        <a:t> - Использование педагогом воспитательного потенциала учебной и внеурочной деятельности школьников;</a:t>
                      </a:r>
                      <a:endParaRPr lang="ru-RU" sz="1400" b="1" dirty="0">
                        <a:solidFill>
                          <a:schemeClr val="tx1">
                            <a:lumMod val="50000"/>
                          </a:schemeClr>
                        </a:solidFill>
                        <a:effectLst/>
                      </a:endParaRPr>
                    </a:p>
                    <a:p>
                      <a:pPr fontAlgn="base">
                        <a:lnSpc>
                          <a:spcPct val="115000"/>
                        </a:lnSpc>
                        <a:spcAft>
                          <a:spcPts val="0"/>
                        </a:spcAft>
                      </a:pPr>
                      <a:r>
                        <a:rPr lang="ru-RU" sz="1600" b="1" kern="1200" dirty="0">
                          <a:solidFill>
                            <a:schemeClr val="tx1">
                              <a:lumMod val="50000"/>
                            </a:schemeClr>
                          </a:solidFill>
                          <a:effectLst/>
                        </a:rPr>
                        <a:t> - Формирование педагогом воспитывающих детско-взрослых общностей.</a:t>
                      </a:r>
                      <a:endParaRPr lang="ru-RU" sz="1400" b="1"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ru-RU" sz="1600" b="1" dirty="0">
                          <a:solidFill>
                            <a:schemeClr val="tx1">
                              <a:lumMod val="50000"/>
                            </a:schemeClr>
                          </a:solidFill>
                          <a:effectLst/>
                        </a:rPr>
                        <a:t>Экспертиза на основе анкетирования школьных педагогов</a:t>
                      </a:r>
                      <a:endParaRPr lang="ru-RU" sz="1400" b="1"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ru-RU" sz="1600" b="1" dirty="0">
                          <a:solidFill>
                            <a:schemeClr val="tx1">
                              <a:lumMod val="50000"/>
                            </a:schemeClr>
                          </a:solidFill>
                          <a:effectLst/>
                        </a:rPr>
                        <a:t>Педагоги и заместитель  по ВР</a:t>
                      </a:r>
                      <a:endParaRPr lang="ru-RU" sz="1400" b="1" dirty="0">
                        <a:solidFill>
                          <a:schemeClr val="tx1">
                            <a:lumMod val="50000"/>
                          </a:schemeClr>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3634003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6152" y="1340768"/>
            <a:ext cx="7748336" cy="6264697"/>
          </a:xfrm>
        </p:spPr>
        <p:txBody>
          <a:bodyPr/>
          <a:lstStyle/>
          <a:p>
            <a:pPr algn="ctr">
              <a:lnSpc>
                <a:spcPct val="200000"/>
              </a:lnSpc>
            </a:pPr>
            <a:r>
              <a:rPr lang="ru-RU" sz="3200" dirty="0" smtClean="0">
                <a:solidFill>
                  <a:schemeClr val="tx1">
                    <a:lumMod val="50000"/>
                  </a:schemeClr>
                </a:solidFill>
              </a:rPr>
              <a:t>Авторы: П. В. Степанов, И. В. </a:t>
            </a:r>
            <a:r>
              <a:rPr lang="ru-RU" sz="3200" dirty="0">
                <a:solidFill>
                  <a:schemeClr val="tx1">
                    <a:lumMod val="50000"/>
                  </a:schemeClr>
                </a:solidFill>
              </a:rPr>
              <a:t>Степанова. </a:t>
            </a:r>
            <a:r>
              <a:rPr lang="ru-RU" sz="3200" dirty="0">
                <a:solidFill>
                  <a:schemeClr val="accent1"/>
                </a:solidFill>
              </a:rPr>
              <a:t>«Оценка качества и анализ воспитания в основной и средней школе»</a:t>
            </a:r>
            <a:r>
              <a:rPr lang="ru-RU" sz="3200" dirty="0" smtClean="0">
                <a:solidFill>
                  <a:schemeClr val="tx1">
                    <a:lumMod val="50000"/>
                  </a:schemeClr>
                </a:solidFill>
              </a:rPr>
              <a:t/>
            </a:r>
            <a:br>
              <a:rPr lang="ru-RU" sz="3200" dirty="0" smtClean="0">
                <a:solidFill>
                  <a:schemeClr val="tx1">
                    <a:lumMod val="50000"/>
                  </a:schemeClr>
                </a:solidFill>
              </a:rPr>
            </a:br>
            <a:r>
              <a:rPr lang="ru-RU" sz="2800" dirty="0" smtClean="0">
                <a:solidFill>
                  <a:schemeClr val="tx1">
                    <a:lumMod val="75000"/>
                  </a:schemeClr>
                </a:solidFill>
              </a:rPr>
              <a:t>Пособие для учителей общеобразовательных организаций, Москва «Просвещение» 2014.</a:t>
            </a:r>
            <a:r>
              <a:rPr lang="ru-RU" sz="3200" dirty="0" smtClean="0">
                <a:solidFill>
                  <a:schemeClr val="tx1">
                    <a:lumMod val="50000"/>
                  </a:schemeClr>
                </a:solidFill>
              </a:rPr>
              <a:t/>
            </a:r>
            <a:br>
              <a:rPr lang="ru-RU" sz="3200" dirty="0" smtClean="0">
                <a:solidFill>
                  <a:schemeClr val="tx1">
                    <a:lumMod val="50000"/>
                  </a:schemeClr>
                </a:solidFill>
              </a:rPr>
            </a:br>
            <a:endParaRPr lang="ru-RU" sz="3200" dirty="0">
              <a:solidFill>
                <a:schemeClr val="accent1"/>
              </a:solidFill>
            </a:endParaRPr>
          </a:p>
        </p:txBody>
      </p:sp>
      <p:sp>
        <p:nvSpPr>
          <p:cNvPr id="3" name="Подзаголовок 2"/>
          <p:cNvSpPr>
            <a:spLocks noGrp="1"/>
          </p:cNvSpPr>
          <p:nvPr>
            <p:ph type="subTitle" idx="1"/>
          </p:nvPr>
        </p:nvSpPr>
        <p:spPr>
          <a:xfrm>
            <a:off x="1216151" y="201702"/>
            <a:ext cx="6236169" cy="1211074"/>
          </a:xfrm>
        </p:spPr>
        <p:txBody>
          <a:bodyPr>
            <a:noAutofit/>
          </a:bodyPr>
          <a:lstStyle/>
          <a:p>
            <a:pPr algn="ctr"/>
            <a:r>
              <a:rPr lang="ru-RU" sz="3200" b="1" dirty="0" smtClean="0">
                <a:solidFill>
                  <a:schemeClr val="accent1"/>
                </a:solidFill>
                <a:effectLst>
                  <a:outerShdw blurRad="38100" dist="38100" dir="2700000" algn="tl">
                    <a:srgbClr val="000000">
                      <a:alpha val="43137"/>
                    </a:srgbClr>
                  </a:outerShdw>
                </a:effectLst>
              </a:rPr>
              <a:t>АНКЕТА </a:t>
            </a:r>
          </a:p>
          <a:p>
            <a:pPr algn="ctr"/>
            <a:r>
              <a:rPr lang="ru-RU" sz="3200" b="1" dirty="0" smtClean="0">
                <a:solidFill>
                  <a:schemeClr val="accent1"/>
                </a:solidFill>
                <a:effectLst>
                  <a:outerShdw blurRad="38100" dist="38100" dir="2700000" algn="tl">
                    <a:srgbClr val="000000">
                      <a:alpha val="43137"/>
                    </a:srgbClr>
                  </a:outerShdw>
                </a:effectLst>
              </a:rPr>
              <a:t>«Воспитательная деятельность»</a:t>
            </a:r>
            <a:endParaRPr lang="ru-RU" sz="32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2506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a:xfrm>
            <a:off x="683568" y="201702"/>
            <a:ext cx="6912768" cy="949569"/>
          </a:xfrm>
        </p:spPr>
        <p:txBody>
          <a:bodyPr>
            <a:normAutofit/>
          </a:bodyPr>
          <a:lstStyle/>
          <a:p>
            <a:pPr algn="ctr"/>
            <a:r>
              <a:rPr lang="ru-RU" sz="2000" b="1" dirty="0" smtClean="0">
                <a:solidFill>
                  <a:srgbClr val="4D5B6B">
                    <a:lumMod val="50000"/>
                  </a:srgbClr>
                </a:solidFill>
                <a:effectLst>
                  <a:outerShdw blurRad="38100" dist="38100" dir="2700000" algn="tl">
                    <a:srgbClr val="000000">
                      <a:alpha val="43137"/>
                    </a:srgbClr>
                  </a:outerShdw>
                </a:effectLst>
                <a:ea typeface="+mj-ea"/>
                <a:cs typeface="+mj-cs"/>
              </a:rPr>
              <a:t> </a:t>
            </a:r>
            <a:r>
              <a:rPr lang="ru-RU" b="1" dirty="0" smtClean="0">
                <a:solidFill>
                  <a:srgbClr val="4D5B6B">
                    <a:lumMod val="50000"/>
                  </a:srgbClr>
                </a:solidFill>
                <a:effectLst>
                  <a:outerShdw blurRad="38100" dist="38100" dir="2700000" algn="tl">
                    <a:srgbClr val="000000">
                      <a:alpha val="43137"/>
                    </a:srgbClr>
                  </a:outerShdw>
                </a:effectLst>
                <a:ea typeface="+mj-ea"/>
                <a:cs typeface="+mj-cs"/>
              </a:rPr>
              <a:t>Эффективность управления воспитательным процессом</a:t>
            </a: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1134360072"/>
              </p:ext>
            </p:extLst>
          </p:nvPr>
        </p:nvGraphicFramePr>
        <p:xfrm>
          <a:off x="215009" y="1196752"/>
          <a:ext cx="8928991" cy="5616772"/>
        </p:xfrm>
        <a:graphic>
          <a:graphicData uri="http://schemas.openxmlformats.org/drawingml/2006/table">
            <a:tbl>
              <a:tblPr firstRow="1" firstCol="1" bandRow="1">
                <a:tableStyleId>{5C22544A-7EE6-4342-B048-85BDC9FD1C3A}</a:tableStyleId>
              </a:tblPr>
              <a:tblGrid>
                <a:gridCol w="2036437"/>
                <a:gridCol w="3741566"/>
                <a:gridCol w="1741149"/>
                <a:gridCol w="1409839"/>
              </a:tblGrid>
              <a:tr h="709492">
                <a:tc>
                  <a:txBody>
                    <a:bodyPr/>
                    <a:lstStyle/>
                    <a:p>
                      <a:pPr marL="19050" marR="19050" algn="ctr">
                        <a:lnSpc>
                          <a:spcPct val="115000"/>
                        </a:lnSpc>
                        <a:spcAft>
                          <a:spcPts val="0"/>
                        </a:spcAft>
                      </a:pPr>
                      <a:r>
                        <a:rPr lang="ru-RU" sz="1600" b="1" dirty="0" smtClean="0">
                          <a:effectLst/>
                          <a:latin typeface="+mn-lt"/>
                          <a:cs typeface="Times New Roman" pitchFamily="18" charset="0"/>
                        </a:rPr>
                        <a:t>Критерии-</a:t>
                      </a:r>
                      <a:endParaRPr lang="ru-RU" sz="1600" b="1" dirty="0">
                        <a:effectLst/>
                        <a:latin typeface="+mn-lt"/>
                        <a:ea typeface="Calibri"/>
                        <a:cs typeface="Times New Roman" pitchFamily="18" charset="0"/>
                      </a:endParaRPr>
                    </a:p>
                  </a:txBody>
                  <a:tcPr marL="14269" marR="14269" marT="0" marB="0"/>
                </a:tc>
                <a:tc>
                  <a:txBody>
                    <a:bodyPr/>
                    <a:lstStyle/>
                    <a:p>
                      <a:pPr marL="19050" marR="19050" algn="ctr">
                        <a:lnSpc>
                          <a:spcPct val="115000"/>
                        </a:lnSpc>
                        <a:spcAft>
                          <a:spcPts val="0"/>
                        </a:spcAft>
                      </a:pPr>
                      <a:r>
                        <a:rPr lang="ru-RU" sz="1600" b="1" dirty="0">
                          <a:effectLst/>
                          <a:latin typeface="+mn-lt"/>
                          <a:cs typeface="Times New Roman" pitchFamily="18" charset="0"/>
                        </a:rPr>
                        <a:t>Показатели</a:t>
                      </a:r>
                      <a:endParaRPr lang="ru-RU" sz="1600" b="1" dirty="0">
                        <a:effectLst/>
                        <a:latin typeface="+mn-lt"/>
                        <a:ea typeface="Calibri"/>
                        <a:cs typeface="Times New Roman" pitchFamily="18" charset="0"/>
                      </a:endParaRPr>
                    </a:p>
                  </a:txBody>
                  <a:tcPr marL="14269" marR="14269" marT="0" marB="0"/>
                </a:tc>
                <a:tc>
                  <a:txBody>
                    <a:bodyPr/>
                    <a:lstStyle/>
                    <a:p>
                      <a:pPr marL="19050" marR="19050" algn="ctr">
                        <a:lnSpc>
                          <a:spcPct val="115000"/>
                        </a:lnSpc>
                        <a:spcAft>
                          <a:spcPts val="0"/>
                        </a:spcAft>
                      </a:pPr>
                      <a:r>
                        <a:rPr lang="ru-RU" sz="1600" b="1" dirty="0">
                          <a:effectLst/>
                          <a:latin typeface="+mn-lt"/>
                          <a:cs typeface="Times New Roman" pitchFamily="18" charset="0"/>
                        </a:rPr>
                        <a:t>Приемы и методы изучения</a:t>
                      </a:r>
                      <a:endParaRPr lang="ru-RU" sz="1600" b="1" dirty="0">
                        <a:effectLst/>
                        <a:latin typeface="+mn-lt"/>
                        <a:ea typeface="Calibri"/>
                        <a:cs typeface="Times New Roman" pitchFamily="18" charset="0"/>
                      </a:endParaRPr>
                    </a:p>
                  </a:txBody>
                  <a:tcPr marL="14269" marR="14269" marT="0" marB="0"/>
                </a:tc>
                <a:tc>
                  <a:txBody>
                    <a:bodyPr/>
                    <a:lstStyle/>
                    <a:p>
                      <a:pPr marL="19050" marR="19050" algn="ctr">
                        <a:lnSpc>
                          <a:spcPct val="115000"/>
                        </a:lnSpc>
                        <a:spcAft>
                          <a:spcPts val="0"/>
                        </a:spcAft>
                      </a:pPr>
                      <a:r>
                        <a:rPr lang="ru-RU" sz="1600" b="1" dirty="0">
                          <a:effectLst/>
                          <a:latin typeface="+mn-lt"/>
                          <a:cs typeface="Times New Roman" pitchFamily="18" charset="0"/>
                        </a:rPr>
                        <a:t>Исполнитель оценки</a:t>
                      </a:r>
                      <a:endParaRPr lang="ru-RU" sz="1600" b="1" dirty="0">
                        <a:effectLst/>
                        <a:latin typeface="+mn-lt"/>
                        <a:ea typeface="Calibri"/>
                        <a:cs typeface="Times New Roman" pitchFamily="18" charset="0"/>
                      </a:endParaRPr>
                    </a:p>
                  </a:txBody>
                  <a:tcPr marL="14269" marR="14269" marT="0" marB="0"/>
                </a:tc>
              </a:tr>
              <a:tr h="4835124">
                <a:tc>
                  <a:txBody>
                    <a:bodyPr/>
                    <a:lstStyle/>
                    <a:p>
                      <a:pPr>
                        <a:lnSpc>
                          <a:spcPct val="115000"/>
                        </a:lnSpc>
                        <a:spcAft>
                          <a:spcPts val="0"/>
                        </a:spcAft>
                      </a:pPr>
                      <a:r>
                        <a:rPr lang="ru-RU" sz="2000" b="1" dirty="0">
                          <a:effectLst/>
                          <a:latin typeface="+mn-lt"/>
                          <a:cs typeface="Times New Roman" pitchFamily="18" charset="0"/>
                        </a:rPr>
                        <a:t>Реализация в сфере воспитания основных управленческих функций: </a:t>
                      </a:r>
                      <a:endParaRPr lang="ru-RU" sz="2000" b="1" dirty="0" smtClean="0">
                        <a:effectLst/>
                        <a:latin typeface="+mn-lt"/>
                        <a:cs typeface="Times New Roman" pitchFamily="18" charset="0"/>
                      </a:endParaRPr>
                    </a:p>
                    <a:p>
                      <a:pPr>
                        <a:lnSpc>
                          <a:spcPct val="115000"/>
                        </a:lnSpc>
                        <a:spcAft>
                          <a:spcPts val="0"/>
                        </a:spcAft>
                      </a:pPr>
                      <a:r>
                        <a:rPr lang="ru-RU" sz="2000" b="1" baseline="0" dirty="0" smtClean="0">
                          <a:effectLst/>
                          <a:latin typeface="+mn-lt"/>
                          <a:cs typeface="Times New Roman" pitchFamily="18" charset="0"/>
                        </a:rPr>
                        <a:t> - </a:t>
                      </a:r>
                      <a:r>
                        <a:rPr lang="ru-RU" sz="2000" b="1" dirty="0" smtClean="0">
                          <a:effectLst/>
                          <a:latin typeface="+mn-lt"/>
                          <a:cs typeface="Times New Roman" pitchFamily="18" charset="0"/>
                        </a:rPr>
                        <a:t>планирования,</a:t>
                      </a:r>
                    </a:p>
                    <a:p>
                      <a:pPr>
                        <a:lnSpc>
                          <a:spcPct val="115000"/>
                        </a:lnSpc>
                        <a:spcAft>
                          <a:spcPts val="0"/>
                        </a:spcAft>
                      </a:pPr>
                      <a:r>
                        <a:rPr lang="ru-RU" sz="2000" b="1" dirty="0" smtClean="0">
                          <a:effectLst/>
                          <a:latin typeface="+mn-lt"/>
                          <a:cs typeface="Times New Roman" pitchFamily="18" charset="0"/>
                        </a:rPr>
                        <a:t> -  </a:t>
                      </a:r>
                      <a:r>
                        <a:rPr lang="ru-RU" sz="2000" b="1" dirty="0">
                          <a:effectLst/>
                          <a:latin typeface="+mn-lt"/>
                          <a:cs typeface="Times New Roman" pitchFamily="18" charset="0"/>
                        </a:rPr>
                        <a:t>организации, </a:t>
                      </a:r>
                      <a:endParaRPr lang="ru-RU" sz="2000" b="1" dirty="0" smtClean="0">
                        <a:effectLst/>
                        <a:latin typeface="+mn-lt"/>
                        <a:cs typeface="Times New Roman" pitchFamily="18" charset="0"/>
                      </a:endParaRPr>
                    </a:p>
                    <a:p>
                      <a:pPr>
                        <a:lnSpc>
                          <a:spcPct val="115000"/>
                        </a:lnSpc>
                        <a:spcAft>
                          <a:spcPts val="0"/>
                        </a:spcAft>
                      </a:pPr>
                      <a:r>
                        <a:rPr lang="ru-RU" sz="2000" b="1" dirty="0" smtClean="0">
                          <a:effectLst/>
                          <a:latin typeface="+mn-lt"/>
                          <a:cs typeface="Times New Roman" pitchFamily="18" charset="0"/>
                        </a:rPr>
                        <a:t> - мотивации </a:t>
                      </a:r>
                      <a:r>
                        <a:rPr lang="ru-RU" sz="2000" b="1" dirty="0">
                          <a:effectLst/>
                          <a:latin typeface="+mn-lt"/>
                          <a:cs typeface="Times New Roman" pitchFamily="18" charset="0"/>
                        </a:rPr>
                        <a:t>и </a:t>
                      </a:r>
                      <a:endParaRPr lang="ru-RU" sz="2000" b="1" dirty="0" smtClean="0">
                        <a:effectLst/>
                        <a:latin typeface="+mn-lt"/>
                        <a:cs typeface="Times New Roman" pitchFamily="18" charset="0"/>
                      </a:endParaRPr>
                    </a:p>
                    <a:p>
                      <a:pPr>
                        <a:lnSpc>
                          <a:spcPct val="115000"/>
                        </a:lnSpc>
                        <a:spcAft>
                          <a:spcPts val="0"/>
                        </a:spcAft>
                      </a:pPr>
                      <a:r>
                        <a:rPr lang="ru-RU" sz="2000" b="1" dirty="0" smtClean="0">
                          <a:effectLst/>
                          <a:latin typeface="+mn-lt"/>
                          <a:cs typeface="Times New Roman" pitchFamily="18" charset="0"/>
                        </a:rPr>
                        <a:t> - контроля</a:t>
                      </a:r>
                      <a:endParaRPr lang="ru-RU" sz="2000" b="1" dirty="0">
                        <a:effectLst/>
                        <a:latin typeface="+mn-lt"/>
                        <a:ea typeface="Calibri"/>
                        <a:cs typeface="Times New Roman" pitchFamily="18" charset="0"/>
                      </a:endParaRPr>
                    </a:p>
                  </a:txBody>
                  <a:tcPr marL="14269" marR="14269" marT="0" marB="0"/>
                </a:tc>
                <a:tc>
                  <a:txBody>
                    <a:bodyPr/>
                    <a:lstStyle/>
                    <a:p>
                      <a:pPr marL="285750" indent="-285750" fontAlgn="base">
                        <a:lnSpc>
                          <a:spcPct val="115000"/>
                        </a:lnSpc>
                        <a:spcAft>
                          <a:spcPts val="0"/>
                        </a:spcAft>
                        <a:buFont typeface="Arial" pitchFamily="34" charset="0"/>
                        <a:buChar char="•"/>
                      </a:pPr>
                      <a:r>
                        <a:rPr lang="ru-RU" sz="1800" b="1" kern="1200" dirty="0">
                          <a:solidFill>
                            <a:schemeClr val="tx1">
                              <a:lumMod val="50000"/>
                            </a:schemeClr>
                          </a:solidFill>
                          <a:effectLst/>
                          <a:latin typeface="+mn-lt"/>
                          <a:cs typeface="Times New Roman" pitchFamily="18" charset="0"/>
                        </a:rPr>
                        <a:t> </a:t>
                      </a:r>
                      <a:r>
                        <a:rPr lang="ru-RU" sz="1800" b="1" kern="1200" dirty="0" smtClean="0">
                          <a:solidFill>
                            <a:schemeClr val="tx1">
                              <a:lumMod val="50000"/>
                            </a:schemeClr>
                          </a:solidFill>
                          <a:effectLst/>
                          <a:latin typeface="+mn-lt"/>
                          <a:cs typeface="Times New Roman" pitchFamily="18" charset="0"/>
                        </a:rPr>
                        <a:t> </a:t>
                      </a:r>
                      <a:r>
                        <a:rPr lang="ru-RU" sz="2000" b="1" kern="1200" dirty="0">
                          <a:solidFill>
                            <a:schemeClr val="tx1">
                              <a:lumMod val="50000"/>
                            </a:schemeClr>
                          </a:solidFill>
                          <a:effectLst/>
                          <a:latin typeface="+mn-lt"/>
                          <a:cs typeface="Times New Roman" pitchFamily="18" charset="0"/>
                        </a:rPr>
                        <a:t>Планирование воспитательной работы на основе изучения проблем </a:t>
                      </a:r>
                      <a:r>
                        <a:rPr lang="ru-RU" sz="2000" b="1" kern="1200" dirty="0" smtClean="0">
                          <a:solidFill>
                            <a:schemeClr val="tx1">
                              <a:lumMod val="50000"/>
                            </a:schemeClr>
                          </a:solidFill>
                          <a:effectLst/>
                          <a:latin typeface="+mn-lt"/>
                          <a:cs typeface="Times New Roman" pitchFamily="18" charset="0"/>
                        </a:rPr>
                        <a:t>воспитания; </a:t>
                      </a:r>
                    </a:p>
                    <a:p>
                      <a:pPr marL="342900" indent="-342900" fontAlgn="base">
                        <a:lnSpc>
                          <a:spcPct val="115000"/>
                        </a:lnSpc>
                        <a:spcAft>
                          <a:spcPts val="0"/>
                        </a:spcAft>
                        <a:buFont typeface="Arial" pitchFamily="34" charset="0"/>
                        <a:buChar char="•"/>
                      </a:pPr>
                      <a:r>
                        <a:rPr lang="ru-RU" sz="2000" b="1" kern="1200" dirty="0" smtClean="0">
                          <a:solidFill>
                            <a:schemeClr val="tx1">
                              <a:lumMod val="50000"/>
                            </a:schemeClr>
                          </a:solidFill>
                          <a:effectLst/>
                          <a:latin typeface="+mn-lt"/>
                          <a:cs typeface="Times New Roman" pitchFamily="18" charset="0"/>
                        </a:rPr>
                        <a:t>Грамотное </a:t>
                      </a:r>
                      <a:r>
                        <a:rPr lang="ru-RU" sz="2000" b="1" kern="1200" dirty="0">
                          <a:solidFill>
                            <a:schemeClr val="tx1">
                              <a:lumMod val="50000"/>
                            </a:schemeClr>
                          </a:solidFill>
                          <a:effectLst/>
                          <a:latin typeface="+mn-lt"/>
                          <a:cs typeface="Times New Roman" pitchFamily="18" charset="0"/>
                        </a:rPr>
                        <a:t>распределение прав, обязанностей и сферы ответственности между </a:t>
                      </a:r>
                      <a:r>
                        <a:rPr lang="ru-RU" sz="2000" b="1" kern="1200" dirty="0" smtClean="0">
                          <a:solidFill>
                            <a:schemeClr val="tx1">
                              <a:lumMod val="50000"/>
                            </a:schemeClr>
                          </a:solidFill>
                          <a:effectLst/>
                          <a:latin typeface="+mn-lt"/>
                          <a:cs typeface="Times New Roman" pitchFamily="18" charset="0"/>
                        </a:rPr>
                        <a:t>педагогами;</a:t>
                      </a:r>
                    </a:p>
                    <a:p>
                      <a:pPr marL="342900" indent="-342900" fontAlgn="base">
                        <a:lnSpc>
                          <a:spcPct val="115000"/>
                        </a:lnSpc>
                        <a:spcAft>
                          <a:spcPts val="0"/>
                        </a:spcAft>
                        <a:buFont typeface="Arial" pitchFamily="34" charset="0"/>
                        <a:buChar char="•"/>
                      </a:pPr>
                      <a:r>
                        <a:rPr lang="ru-RU" sz="2000" b="1" kern="1200" dirty="0" smtClean="0">
                          <a:solidFill>
                            <a:schemeClr val="tx1">
                              <a:lumMod val="50000"/>
                            </a:schemeClr>
                          </a:solidFill>
                          <a:effectLst/>
                          <a:latin typeface="+mn-lt"/>
                          <a:cs typeface="Times New Roman" pitchFamily="18" charset="0"/>
                        </a:rPr>
                        <a:t> </a:t>
                      </a:r>
                      <a:r>
                        <a:rPr lang="ru-RU" sz="2000" b="1" kern="1200" dirty="0">
                          <a:solidFill>
                            <a:schemeClr val="tx1">
                              <a:lumMod val="50000"/>
                            </a:schemeClr>
                          </a:solidFill>
                          <a:effectLst/>
                          <a:latin typeface="+mn-lt"/>
                          <a:cs typeface="Times New Roman" pitchFamily="18" charset="0"/>
                        </a:rPr>
                        <a:t>Поддержка профессиональной мотивации </a:t>
                      </a:r>
                      <a:r>
                        <a:rPr lang="ru-RU" sz="2000" b="1" kern="1200" dirty="0" smtClean="0">
                          <a:solidFill>
                            <a:schemeClr val="tx1">
                              <a:lumMod val="50000"/>
                            </a:schemeClr>
                          </a:solidFill>
                          <a:effectLst/>
                          <a:latin typeface="+mn-lt"/>
                          <a:cs typeface="Times New Roman" pitchFamily="18" charset="0"/>
                        </a:rPr>
                        <a:t>педагогов;</a:t>
                      </a:r>
                    </a:p>
                    <a:p>
                      <a:pPr marL="342900" indent="-342900" fontAlgn="base">
                        <a:lnSpc>
                          <a:spcPct val="115000"/>
                        </a:lnSpc>
                        <a:spcAft>
                          <a:spcPts val="0"/>
                        </a:spcAft>
                        <a:buFont typeface="Arial" pitchFamily="34" charset="0"/>
                        <a:buChar char="•"/>
                      </a:pPr>
                      <a:r>
                        <a:rPr lang="ru-RU" sz="2000" b="1" kern="1200" dirty="0" smtClean="0">
                          <a:solidFill>
                            <a:schemeClr val="tx1">
                              <a:lumMod val="50000"/>
                            </a:schemeClr>
                          </a:solidFill>
                          <a:effectLst/>
                          <a:latin typeface="+mn-lt"/>
                          <a:cs typeface="Times New Roman" pitchFamily="18" charset="0"/>
                        </a:rPr>
                        <a:t>Грамотный </a:t>
                      </a:r>
                      <a:r>
                        <a:rPr lang="ru-RU" sz="2000" b="1" kern="1200" dirty="0" err="1" smtClean="0">
                          <a:solidFill>
                            <a:schemeClr val="tx1">
                              <a:lumMod val="50000"/>
                            </a:schemeClr>
                          </a:solidFill>
                          <a:effectLst/>
                          <a:latin typeface="+mn-lt"/>
                          <a:cs typeface="Times New Roman" pitchFamily="18" charset="0"/>
                        </a:rPr>
                        <a:t>внутришкольный</a:t>
                      </a:r>
                      <a:r>
                        <a:rPr lang="ru-RU" sz="2000" b="1" kern="1200" baseline="0" dirty="0" smtClean="0">
                          <a:solidFill>
                            <a:schemeClr val="tx1">
                              <a:lumMod val="50000"/>
                            </a:schemeClr>
                          </a:solidFill>
                          <a:effectLst/>
                          <a:latin typeface="+mn-lt"/>
                          <a:cs typeface="Times New Roman" pitchFamily="18" charset="0"/>
                        </a:rPr>
                        <a:t> </a:t>
                      </a:r>
                      <a:r>
                        <a:rPr lang="ru-RU" sz="2000" b="1" kern="1200" dirty="0" smtClean="0">
                          <a:solidFill>
                            <a:schemeClr val="tx1">
                              <a:lumMod val="50000"/>
                            </a:schemeClr>
                          </a:solidFill>
                          <a:effectLst/>
                          <a:latin typeface="+mn-lt"/>
                          <a:cs typeface="Times New Roman" pitchFamily="18" charset="0"/>
                        </a:rPr>
                        <a:t>контроль </a:t>
                      </a:r>
                      <a:r>
                        <a:rPr lang="ru-RU" sz="2000" b="1" kern="1200" dirty="0">
                          <a:solidFill>
                            <a:schemeClr val="tx1">
                              <a:lumMod val="50000"/>
                            </a:schemeClr>
                          </a:solidFill>
                          <a:effectLst/>
                          <a:latin typeface="+mn-lt"/>
                          <a:cs typeface="Times New Roman" pitchFamily="18" charset="0"/>
                        </a:rPr>
                        <a:t>и </a:t>
                      </a:r>
                      <a:r>
                        <a:rPr lang="ru-RU" sz="2000" b="1" kern="1200" dirty="0" smtClean="0">
                          <a:solidFill>
                            <a:schemeClr val="tx1">
                              <a:lumMod val="50000"/>
                            </a:schemeClr>
                          </a:solidFill>
                          <a:effectLst/>
                          <a:latin typeface="+mn-lt"/>
                          <a:cs typeface="Times New Roman" pitchFamily="18" charset="0"/>
                        </a:rPr>
                        <a:t>проблемно-ориентированный анализ. </a:t>
                      </a:r>
                      <a:endParaRPr lang="ru-RU" sz="2000" b="1" dirty="0">
                        <a:solidFill>
                          <a:schemeClr val="tx1">
                            <a:lumMod val="50000"/>
                          </a:schemeClr>
                        </a:solidFill>
                        <a:effectLst/>
                        <a:latin typeface="+mn-lt"/>
                        <a:ea typeface="Calibri"/>
                        <a:cs typeface="Times New Roman" pitchFamily="18" charset="0"/>
                      </a:endParaRPr>
                    </a:p>
                  </a:txBody>
                  <a:tcPr marL="14269" marR="14269" marT="0" marB="0"/>
                </a:tc>
                <a:tc>
                  <a:txBody>
                    <a:bodyPr/>
                    <a:lstStyle/>
                    <a:p>
                      <a:pPr>
                        <a:lnSpc>
                          <a:spcPct val="115000"/>
                        </a:lnSpc>
                        <a:spcAft>
                          <a:spcPts val="0"/>
                        </a:spcAft>
                      </a:pPr>
                      <a:r>
                        <a:rPr lang="ru-RU" sz="1600" b="1" dirty="0">
                          <a:solidFill>
                            <a:schemeClr val="tx1">
                              <a:lumMod val="50000"/>
                            </a:schemeClr>
                          </a:solidFill>
                          <a:effectLst/>
                          <a:latin typeface="+mn-lt"/>
                          <a:cs typeface="Times New Roman" pitchFamily="18" charset="0"/>
                        </a:rPr>
                        <a:t>Экспертиза на основе анкетирования </a:t>
                      </a:r>
                    </a:p>
                    <a:p>
                      <a:pPr>
                        <a:lnSpc>
                          <a:spcPct val="115000"/>
                        </a:lnSpc>
                        <a:spcAft>
                          <a:spcPts val="0"/>
                        </a:spcAft>
                      </a:pPr>
                      <a:r>
                        <a:rPr lang="ru-RU" sz="1600" b="1" dirty="0">
                          <a:solidFill>
                            <a:schemeClr val="tx1">
                              <a:lumMod val="50000"/>
                            </a:schemeClr>
                          </a:solidFill>
                          <a:effectLst/>
                          <a:latin typeface="+mn-lt"/>
                          <a:cs typeface="Times New Roman" pitchFamily="18" charset="0"/>
                        </a:rPr>
                        <a:t> </a:t>
                      </a:r>
                      <a:r>
                        <a:rPr lang="ru-RU" sz="1600" b="1" dirty="0" smtClean="0">
                          <a:solidFill>
                            <a:schemeClr val="tx1">
                              <a:lumMod val="50000"/>
                            </a:schemeClr>
                          </a:solidFill>
                          <a:effectLst/>
                          <a:latin typeface="+mn-lt"/>
                          <a:cs typeface="Times New Roman" pitchFamily="18" charset="0"/>
                        </a:rPr>
                        <a:t> - заместителя </a:t>
                      </a:r>
                      <a:r>
                        <a:rPr lang="ru-RU" sz="1600" b="1" dirty="0">
                          <a:solidFill>
                            <a:schemeClr val="tx1">
                              <a:lumMod val="50000"/>
                            </a:schemeClr>
                          </a:solidFill>
                          <a:effectLst/>
                          <a:latin typeface="+mn-lt"/>
                          <a:cs typeface="Times New Roman" pitchFamily="18" charset="0"/>
                        </a:rPr>
                        <a:t>директора по ВР,</a:t>
                      </a:r>
                    </a:p>
                    <a:p>
                      <a:pPr>
                        <a:lnSpc>
                          <a:spcPct val="115000"/>
                        </a:lnSpc>
                        <a:spcAft>
                          <a:spcPts val="0"/>
                        </a:spcAft>
                      </a:pPr>
                      <a:r>
                        <a:rPr lang="ru-RU" sz="1600" b="1" dirty="0">
                          <a:solidFill>
                            <a:schemeClr val="tx1">
                              <a:lumMod val="50000"/>
                            </a:schemeClr>
                          </a:solidFill>
                          <a:effectLst/>
                          <a:latin typeface="+mn-lt"/>
                          <a:cs typeface="Times New Roman" pitchFamily="18" charset="0"/>
                        </a:rPr>
                        <a:t> </a:t>
                      </a:r>
                      <a:r>
                        <a:rPr lang="ru-RU" sz="1600" b="1" dirty="0" smtClean="0">
                          <a:solidFill>
                            <a:schemeClr val="tx1">
                              <a:lumMod val="50000"/>
                            </a:schemeClr>
                          </a:solidFill>
                          <a:effectLst/>
                          <a:latin typeface="+mn-lt"/>
                          <a:cs typeface="Times New Roman" pitchFamily="18" charset="0"/>
                        </a:rPr>
                        <a:t> - классных </a:t>
                      </a:r>
                      <a:r>
                        <a:rPr lang="ru-RU" sz="1600" b="1" dirty="0">
                          <a:solidFill>
                            <a:schemeClr val="tx1">
                              <a:lumMod val="50000"/>
                            </a:schemeClr>
                          </a:solidFill>
                          <a:effectLst/>
                          <a:latin typeface="+mn-lt"/>
                          <a:cs typeface="Times New Roman" pitchFamily="18" charset="0"/>
                        </a:rPr>
                        <a:t>руководителей, </a:t>
                      </a:r>
                    </a:p>
                    <a:p>
                      <a:pPr>
                        <a:lnSpc>
                          <a:spcPct val="115000"/>
                        </a:lnSpc>
                        <a:spcAft>
                          <a:spcPts val="0"/>
                        </a:spcAft>
                      </a:pPr>
                      <a:r>
                        <a:rPr lang="ru-RU" sz="1600" b="1" dirty="0" smtClean="0">
                          <a:solidFill>
                            <a:schemeClr val="tx1">
                              <a:lumMod val="50000"/>
                            </a:schemeClr>
                          </a:solidFill>
                          <a:effectLst/>
                          <a:latin typeface="+mn-lt"/>
                          <a:cs typeface="Times New Roman" pitchFamily="18" charset="0"/>
                        </a:rPr>
                        <a:t> - педагогов </a:t>
                      </a:r>
                      <a:r>
                        <a:rPr lang="ru-RU" sz="1600" b="1" dirty="0">
                          <a:solidFill>
                            <a:schemeClr val="tx1">
                              <a:lumMod val="50000"/>
                            </a:schemeClr>
                          </a:solidFill>
                          <a:effectLst/>
                          <a:latin typeface="+mn-lt"/>
                          <a:cs typeface="Times New Roman" pitchFamily="18" charset="0"/>
                        </a:rPr>
                        <a:t>дополнительного образования, </a:t>
                      </a:r>
                    </a:p>
                    <a:p>
                      <a:pPr>
                        <a:lnSpc>
                          <a:spcPct val="115000"/>
                        </a:lnSpc>
                        <a:spcAft>
                          <a:spcPts val="0"/>
                        </a:spcAft>
                      </a:pPr>
                      <a:r>
                        <a:rPr lang="ru-RU" sz="1600" b="1" dirty="0" smtClean="0">
                          <a:solidFill>
                            <a:schemeClr val="tx1">
                              <a:lumMod val="50000"/>
                            </a:schemeClr>
                          </a:solidFill>
                          <a:effectLst/>
                          <a:latin typeface="+mn-lt"/>
                          <a:cs typeface="Times New Roman" pitchFamily="18" charset="0"/>
                        </a:rPr>
                        <a:t> - воспитателей </a:t>
                      </a:r>
                      <a:r>
                        <a:rPr lang="ru-RU" sz="1600" b="1" dirty="0">
                          <a:solidFill>
                            <a:schemeClr val="tx1">
                              <a:lumMod val="50000"/>
                            </a:schemeClr>
                          </a:solidFill>
                          <a:effectLst/>
                          <a:latin typeface="+mn-lt"/>
                          <a:cs typeface="Times New Roman" pitchFamily="18" charset="0"/>
                        </a:rPr>
                        <a:t>ГПД</a:t>
                      </a:r>
                      <a:endParaRPr lang="ru-RU" sz="1600" b="1" dirty="0">
                        <a:solidFill>
                          <a:schemeClr val="tx1">
                            <a:lumMod val="50000"/>
                          </a:schemeClr>
                        </a:solidFill>
                        <a:effectLst/>
                        <a:latin typeface="+mn-lt"/>
                        <a:ea typeface="Calibri"/>
                        <a:cs typeface="Times New Roman" pitchFamily="18" charset="0"/>
                      </a:endParaRPr>
                    </a:p>
                  </a:txBody>
                  <a:tcPr marL="14269" marR="14269" marT="0" marB="0"/>
                </a:tc>
                <a:tc>
                  <a:txBody>
                    <a:bodyPr/>
                    <a:lstStyle/>
                    <a:p>
                      <a:pPr>
                        <a:lnSpc>
                          <a:spcPct val="115000"/>
                        </a:lnSpc>
                        <a:spcAft>
                          <a:spcPts val="0"/>
                        </a:spcAft>
                      </a:pPr>
                      <a:r>
                        <a:rPr lang="ru-RU" sz="1600" b="1" dirty="0">
                          <a:solidFill>
                            <a:schemeClr val="tx1">
                              <a:lumMod val="50000"/>
                            </a:schemeClr>
                          </a:solidFill>
                          <a:effectLst/>
                          <a:latin typeface="+mn-lt"/>
                          <a:cs typeface="Times New Roman" pitchFamily="18" charset="0"/>
                        </a:rPr>
                        <a:t>Директор школы (при желании) совместно со специалистами УО</a:t>
                      </a:r>
                      <a:endParaRPr lang="ru-RU" sz="1600" b="1" dirty="0">
                        <a:solidFill>
                          <a:schemeClr val="tx1">
                            <a:lumMod val="50000"/>
                          </a:schemeClr>
                        </a:solidFill>
                        <a:effectLst/>
                        <a:latin typeface="+mn-lt"/>
                        <a:ea typeface="Calibri"/>
                        <a:cs typeface="Times New Roman" pitchFamily="18" charset="0"/>
                      </a:endParaRPr>
                    </a:p>
                  </a:txBody>
                  <a:tcPr marL="14269" marR="14269" marT="0" marB="0"/>
                </a:tc>
              </a:tr>
            </a:tbl>
          </a:graphicData>
        </a:graphic>
      </p:graphicFrame>
    </p:spTree>
    <p:extLst>
      <p:ext uri="{BB962C8B-B14F-4D97-AF65-F5344CB8AC3E}">
        <p14:creationId xmlns:p14="http://schemas.microsoft.com/office/powerpoint/2010/main" val="2307217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908720"/>
            <a:ext cx="7408525" cy="5492081"/>
          </a:xfrm>
        </p:spPr>
        <p:txBody>
          <a:bodyPr/>
          <a:lstStyle/>
          <a:p>
            <a:endParaRPr lang="ru-RU" dirty="0"/>
          </a:p>
        </p:txBody>
      </p:sp>
      <p:sp>
        <p:nvSpPr>
          <p:cNvPr id="3" name="Подзаголовок 2"/>
          <p:cNvSpPr>
            <a:spLocks noGrp="1"/>
          </p:cNvSpPr>
          <p:nvPr>
            <p:ph type="subTitle" idx="1"/>
          </p:nvPr>
        </p:nvSpPr>
        <p:spPr/>
        <p:txBody>
          <a:bodyPr>
            <a:normAutofit fontScale="32500" lnSpcReduction="20000"/>
          </a:bodyPr>
          <a:lstStyle/>
          <a:p>
            <a:pPr algn="ctr">
              <a:lnSpc>
                <a:spcPct val="115000"/>
              </a:lnSpc>
              <a:spcAft>
                <a:spcPts val="1000"/>
              </a:spcAft>
            </a:pPr>
            <a:r>
              <a:rPr lang="ru-RU" sz="6500" b="1" dirty="0">
                <a:solidFill>
                  <a:schemeClr val="accent1"/>
                </a:solidFill>
                <a:effectLst>
                  <a:outerShdw blurRad="38100" dist="38100" dir="2700000" algn="tl">
                    <a:srgbClr val="000000">
                      <a:alpha val="43137"/>
                    </a:srgbClr>
                  </a:outerShdw>
                </a:effectLst>
                <a:latin typeface="Times New Roman"/>
                <a:ea typeface="Calibri"/>
                <a:cs typeface="Times New Roman"/>
              </a:rPr>
              <a:t>Продуктивность  внеурочной </a:t>
            </a:r>
            <a:r>
              <a:rPr lang="ru-RU" sz="6500" b="1" dirty="0" smtClean="0">
                <a:solidFill>
                  <a:schemeClr val="accent1"/>
                </a:solidFill>
                <a:effectLst>
                  <a:outerShdw blurRad="38100" dist="38100" dir="2700000" algn="tl">
                    <a:srgbClr val="000000">
                      <a:alpha val="43137"/>
                    </a:srgbClr>
                  </a:outerShdw>
                </a:effectLst>
                <a:latin typeface="Times New Roman"/>
                <a:ea typeface="Calibri"/>
                <a:cs typeface="Times New Roman"/>
              </a:rPr>
              <a:t>деятельности</a:t>
            </a:r>
            <a:endParaRPr lang="ru-RU" sz="6500" b="1" dirty="0">
              <a:solidFill>
                <a:schemeClr val="accent1"/>
              </a:solidFill>
              <a:effectLst>
                <a:outerShdw blurRad="38100" dist="38100" dir="2700000" algn="tl">
                  <a:srgbClr val="000000">
                    <a:alpha val="43137"/>
                  </a:srgbClr>
                </a:outerShdw>
              </a:effectLst>
              <a:ea typeface="Calibri"/>
              <a:cs typeface="Times New Roman"/>
            </a:endParaRPr>
          </a:p>
          <a:p>
            <a:endParaRPr lang="ru-RU" dirty="0">
              <a:solidFill>
                <a:schemeClr val="accent1"/>
              </a:solidFill>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896471576"/>
              </p:ext>
            </p:extLst>
          </p:nvPr>
        </p:nvGraphicFramePr>
        <p:xfrm>
          <a:off x="827584" y="908721"/>
          <a:ext cx="8316416" cy="5832647"/>
        </p:xfrm>
        <a:graphic>
          <a:graphicData uri="http://schemas.openxmlformats.org/drawingml/2006/table">
            <a:tbl>
              <a:tblPr>
                <a:tableStyleId>{5C22544A-7EE6-4342-B048-85BDC9FD1C3A}</a:tableStyleId>
              </a:tblPr>
              <a:tblGrid>
                <a:gridCol w="1884575"/>
                <a:gridCol w="2627514"/>
                <a:gridCol w="1984247"/>
                <a:gridCol w="1820080"/>
              </a:tblGrid>
              <a:tr h="638817">
                <a:tc>
                  <a:txBody>
                    <a:bodyPr/>
                    <a:lstStyle/>
                    <a:p>
                      <a:pPr>
                        <a:lnSpc>
                          <a:spcPct val="115000"/>
                        </a:lnSpc>
                        <a:spcAft>
                          <a:spcPts val="0"/>
                        </a:spcAft>
                      </a:pPr>
                      <a:r>
                        <a:rPr lang="ru-RU" sz="1800" b="1" dirty="0">
                          <a:solidFill>
                            <a:schemeClr val="tx1">
                              <a:lumMod val="50000"/>
                            </a:schemeClr>
                          </a:solidFill>
                          <a:effectLst/>
                        </a:rPr>
                        <a:t>Критерии</a:t>
                      </a:r>
                      <a:endParaRPr lang="ru-RU" sz="1200" b="1" dirty="0">
                        <a:solidFill>
                          <a:schemeClr val="tx1">
                            <a:lumMod val="50000"/>
                          </a:schemeClr>
                        </a:solidFill>
                        <a:effectLst/>
                        <a:latin typeface="Calibri"/>
                        <a:ea typeface="Calibri"/>
                        <a:cs typeface="Times New Roman"/>
                      </a:endParaRPr>
                    </a:p>
                  </a:txBody>
                  <a:tcPr marL="65015" marR="65015" marT="0" marB="0"/>
                </a:tc>
                <a:tc>
                  <a:txBody>
                    <a:bodyPr/>
                    <a:lstStyle/>
                    <a:p>
                      <a:pPr>
                        <a:lnSpc>
                          <a:spcPct val="115000"/>
                        </a:lnSpc>
                        <a:spcAft>
                          <a:spcPts val="0"/>
                        </a:spcAft>
                      </a:pPr>
                      <a:r>
                        <a:rPr lang="ru-RU" sz="1800" b="1" dirty="0">
                          <a:solidFill>
                            <a:schemeClr val="tx1">
                              <a:lumMod val="50000"/>
                            </a:schemeClr>
                          </a:solidFill>
                          <a:effectLst/>
                        </a:rPr>
                        <a:t>Показатели</a:t>
                      </a:r>
                      <a:endParaRPr lang="ru-RU" sz="1200" b="1" dirty="0">
                        <a:solidFill>
                          <a:schemeClr val="tx1">
                            <a:lumMod val="50000"/>
                          </a:schemeClr>
                        </a:solidFill>
                        <a:effectLst/>
                        <a:latin typeface="Calibri"/>
                        <a:ea typeface="Calibri"/>
                        <a:cs typeface="Times New Roman"/>
                      </a:endParaRPr>
                    </a:p>
                  </a:txBody>
                  <a:tcPr marL="65015" marR="65015" marT="0" marB="0"/>
                </a:tc>
                <a:tc>
                  <a:txBody>
                    <a:bodyPr/>
                    <a:lstStyle/>
                    <a:p>
                      <a:pPr>
                        <a:lnSpc>
                          <a:spcPct val="115000"/>
                        </a:lnSpc>
                        <a:spcAft>
                          <a:spcPts val="0"/>
                        </a:spcAft>
                      </a:pPr>
                      <a:r>
                        <a:rPr lang="ru-RU" sz="1800" b="1" dirty="0">
                          <a:solidFill>
                            <a:schemeClr val="tx1">
                              <a:lumMod val="50000"/>
                            </a:schemeClr>
                          </a:solidFill>
                          <a:effectLst/>
                        </a:rPr>
                        <a:t>Приемы и методы изучения</a:t>
                      </a:r>
                      <a:endParaRPr lang="ru-RU" sz="1200" b="1" dirty="0">
                        <a:solidFill>
                          <a:schemeClr val="tx1">
                            <a:lumMod val="50000"/>
                          </a:schemeClr>
                        </a:solidFill>
                        <a:effectLst/>
                        <a:latin typeface="Calibri"/>
                        <a:ea typeface="Calibri"/>
                        <a:cs typeface="Times New Roman"/>
                      </a:endParaRPr>
                    </a:p>
                  </a:txBody>
                  <a:tcPr marL="65015" marR="65015" marT="0" marB="0"/>
                </a:tc>
                <a:tc>
                  <a:txBody>
                    <a:bodyPr/>
                    <a:lstStyle/>
                    <a:p>
                      <a:pPr>
                        <a:lnSpc>
                          <a:spcPct val="115000"/>
                        </a:lnSpc>
                        <a:spcAft>
                          <a:spcPts val="0"/>
                        </a:spcAft>
                      </a:pPr>
                      <a:r>
                        <a:rPr lang="ru-RU" sz="1800" b="1" dirty="0">
                          <a:solidFill>
                            <a:schemeClr val="tx1">
                              <a:lumMod val="50000"/>
                            </a:schemeClr>
                          </a:solidFill>
                          <a:effectLst/>
                        </a:rPr>
                        <a:t>Исполнитель оценки</a:t>
                      </a:r>
                      <a:endParaRPr lang="ru-RU" sz="1200" b="1" dirty="0">
                        <a:solidFill>
                          <a:schemeClr val="tx1">
                            <a:lumMod val="50000"/>
                          </a:schemeClr>
                        </a:solidFill>
                        <a:effectLst/>
                        <a:latin typeface="Calibri"/>
                        <a:ea typeface="Calibri"/>
                        <a:cs typeface="Times New Roman"/>
                      </a:endParaRPr>
                    </a:p>
                  </a:txBody>
                  <a:tcPr marL="65015" marR="65015" marT="0" marB="0"/>
                </a:tc>
              </a:tr>
              <a:tr h="5193830">
                <a:tc>
                  <a:txBody>
                    <a:bodyPr/>
                    <a:lstStyle/>
                    <a:p>
                      <a:pPr>
                        <a:lnSpc>
                          <a:spcPct val="115000"/>
                        </a:lnSpc>
                        <a:spcAft>
                          <a:spcPts val="0"/>
                        </a:spcAft>
                      </a:pPr>
                      <a:r>
                        <a:rPr lang="ru-RU" sz="1600" b="1" dirty="0">
                          <a:solidFill>
                            <a:schemeClr val="tx1">
                              <a:lumMod val="50000"/>
                            </a:schemeClr>
                          </a:solidFill>
                          <a:effectLst/>
                        </a:rPr>
                        <a:t>Коллективный результат</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a:t>
                      </a:r>
                      <a:r>
                        <a:rPr lang="ru-RU" sz="1600" b="1" dirty="0" smtClean="0">
                          <a:solidFill>
                            <a:schemeClr val="tx1">
                              <a:lumMod val="50000"/>
                            </a:schemeClr>
                          </a:solidFill>
                          <a:effectLst/>
                        </a:rPr>
                        <a:t>Индивидуальная </a:t>
                      </a:r>
                      <a:r>
                        <a:rPr lang="ru-RU" sz="1600" b="1" dirty="0">
                          <a:solidFill>
                            <a:schemeClr val="tx1">
                              <a:lumMod val="50000"/>
                            </a:schemeClr>
                          </a:solidFill>
                          <a:effectLst/>
                        </a:rPr>
                        <a:t>оценка обучающегося</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a:t>
                      </a:r>
                      <a:endParaRPr lang="ru-RU" sz="1100" b="1" dirty="0">
                        <a:solidFill>
                          <a:schemeClr val="tx1">
                            <a:lumMod val="50000"/>
                          </a:schemeClr>
                        </a:solidFill>
                        <a:effectLst/>
                      </a:endParaRPr>
                    </a:p>
                    <a:p>
                      <a:pPr>
                        <a:lnSpc>
                          <a:spcPct val="115000"/>
                        </a:lnSpc>
                        <a:spcAft>
                          <a:spcPts val="0"/>
                        </a:spcAft>
                      </a:pPr>
                      <a:endParaRPr lang="ru-RU" sz="1600" b="1" dirty="0" smtClean="0">
                        <a:solidFill>
                          <a:schemeClr val="tx1">
                            <a:lumMod val="50000"/>
                          </a:schemeClr>
                        </a:solidFill>
                        <a:effectLst/>
                      </a:endParaRPr>
                    </a:p>
                    <a:p>
                      <a:pPr>
                        <a:lnSpc>
                          <a:spcPct val="115000"/>
                        </a:lnSpc>
                        <a:spcAft>
                          <a:spcPts val="0"/>
                        </a:spcAft>
                      </a:pPr>
                      <a:r>
                        <a:rPr lang="ru-RU" sz="1600" b="1" dirty="0" smtClean="0">
                          <a:solidFill>
                            <a:schemeClr val="tx1">
                              <a:lumMod val="50000"/>
                            </a:schemeClr>
                          </a:solidFill>
                          <a:effectLst/>
                        </a:rPr>
                        <a:t>Качественная   </a:t>
                      </a:r>
                      <a:r>
                        <a:rPr lang="ru-RU" sz="1600" b="1" dirty="0">
                          <a:solidFill>
                            <a:schemeClr val="tx1">
                              <a:lumMod val="50000"/>
                            </a:schemeClr>
                          </a:solidFill>
                          <a:effectLst/>
                        </a:rPr>
                        <a:t>и   количественная   оценка   </a:t>
                      </a:r>
                      <a:r>
                        <a:rPr lang="ru-RU" sz="1600" b="1" dirty="0" smtClean="0">
                          <a:solidFill>
                            <a:schemeClr val="tx1">
                              <a:lumMod val="50000"/>
                            </a:schemeClr>
                          </a:solidFill>
                          <a:effectLst/>
                        </a:rPr>
                        <a:t>деятельности </a:t>
                      </a:r>
                      <a:r>
                        <a:rPr lang="ru-RU" sz="1600" b="1" dirty="0">
                          <a:solidFill>
                            <a:schemeClr val="tx1">
                              <a:lumMod val="50000"/>
                            </a:schemeClr>
                          </a:solidFill>
                          <a:effectLst/>
                        </a:rPr>
                        <a:t>школы</a:t>
                      </a:r>
                      <a:endParaRPr lang="ru-RU" sz="1100" b="1" dirty="0">
                        <a:solidFill>
                          <a:schemeClr val="tx1">
                            <a:lumMod val="50000"/>
                          </a:schemeClr>
                        </a:solidFill>
                        <a:effectLst/>
                        <a:latin typeface="Calibri"/>
                        <a:ea typeface="Calibri"/>
                        <a:cs typeface="Times New Roman"/>
                      </a:endParaRPr>
                    </a:p>
                  </a:txBody>
                  <a:tcPr marL="65015" marR="65015" marT="0" marB="0"/>
                </a:tc>
                <a:tc>
                  <a:txBody>
                    <a:bodyPr/>
                    <a:lstStyle/>
                    <a:p>
                      <a:pPr>
                        <a:lnSpc>
                          <a:spcPct val="115000"/>
                        </a:lnSpc>
                        <a:spcAft>
                          <a:spcPts val="0"/>
                        </a:spcAft>
                      </a:pPr>
                      <a:r>
                        <a:rPr lang="ru-RU" sz="1600" b="1" dirty="0">
                          <a:solidFill>
                            <a:schemeClr val="tx1">
                              <a:lumMod val="50000"/>
                            </a:schemeClr>
                          </a:solidFill>
                          <a:effectLst/>
                        </a:rPr>
                        <a:t>Общешкольный  праздник</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(мероприятие) в форме творческой презентации, творческого отчёта и др. </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Уровень достижения ожидаемых результатов.</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Достижения учащихся в выбранных видах внеурочной деятельности</a:t>
                      </a:r>
                      <a:endParaRPr lang="ru-RU" sz="1100" b="1" dirty="0">
                        <a:solidFill>
                          <a:schemeClr val="tx1">
                            <a:lumMod val="50000"/>
                          </a:schemeClr>
                        </a:solidFill>
                        <a:effectLst/>
                        <a:latin typeface="Calibri"/>
                        <a:ea typeface="Calibri"/>
                        <a:cs typeface="Times New Roman"/>
                      </a:endParaRPr>
                    </a:p>
                  </a:txBody>
                  <a:tcPr marL="65015" marR="65015" marT="0" marB="0"/>
                </a:tc>
                <a:tc>
                  <a:txBody>
                    <a:bodyPr/>
                    <a:lstStyle/>
                    <a:p>
                      <a:pPr>
                        <a:lnSpc>
                          <a:spcPct val="115000"/>
                        </a:lnSpc>
                        <a:spcAft>
                          <a:spcPts val="0"/>
                        </a:spcAft>
                      </a:pPr>
                      <a:r>
                        <a:rPr lang="ru-RU" sz="1600" b="1" dirty="0">
                          <a:solidFill>
                            <a:schemeClr val="tx1">
                              <a:lumMod val="50000"/>
                            </a:schemeClr>
                          </a:solidFill>
                          <a:effectLst/>
                        </a:rPr>
                        <a:t> Анализ освоения учащимися программ внеурочной деятельности</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a:t>
                      </a:r>
                      <a:r>
                        <a:rPr lang="ru-RU" sz="1600" b="1" dirty="0" smtClean="0">
                          <a:solidFill>
                            <a:schemeClr val="tx1">
                              <a:lumMod val="50000"/>
                            </a:schemeClr>
                          </a:solidFill>
                          <a:effectLst/>
                        </a:rPr>
                        <a:t>Анализ </a:t>
                      </a:r>
                      <a:r>
                        <a:rPr lang="ru-RU" sz="1600" b="1" dirty="0">
                          <a:solidFill>
                            <a:schemeClr val="tx1">
                              <a:lumMod val="50000"/>
                            </a:schemeClr>
                          </a:solidFill>
                          <a:effectLst/>
                        </a:rPr>
                        <a:t>содержания портфеля достижений</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a:t>
                      </a:r>
                      <a:endParaRPr lang="ru-RU" sz="1100" b="1" dirty="0">
                        <a:solidFill>
                          <a:schemeClr val="tx1">
                            <a:lumMod val="50000"/>
                          </a:schemeClr>
                        </a:solidFill>
                        <a:effectLst/>
                      </a:endParaRPr>
                    </a:p>
                    <a:p>
                      <a:pPr>
                        <a:lnSpc>
                          <a:spcPct val="115000"/>
                        </a:lnSpc>
                        <a:spcAft>
                          <a:spcPts val="0"/>
                        </a:spcAft>
                      </a:pPr>
                      <a:endParaRPr lang="ru-RU" sz="1600" b="1" dirty="0" smtClean="0">
                        <a:solidFill>
                          <a:schemeClr val="tx1">
                            <a:lumMod val="50000"/>
                          </a:schemeClr>
                        </a:solidFill>
                        <a:effectLst/>
                      </a:endParaRPr>
                    </a:p>
                    <a:p>
                      <a:pPr>
                        <a:lnSpc>
                          <a:spcPct val="115000"/>
                        </a:lnSpc>
                        <a:spcAft>
                          <a:spcPts val="0"/>
                        </a:spcAft>
                      </a:pPr>
                      <a:r>
                        <a:rPr lang="ru-RU" sz="1600" b="1" dirty="0" smtClean="0">
                          <a:solidFill>
                            <a:schemeClr val="tx1">
                              <a:lumMod val="50000"/>
                            </a:schemeClr>
                          </a:solidFill>
                          <a:effectLst/>
                        </a:rPr>
                        <a:t>Анализ </a:t>
                      </a:r>
                      <a:r>
                        <a:rPr lang="ru-RU" sz="1600" b="1" dirty="0">
                          <a:solidFill>
                            <a:schemeClr val="tx1">
                              <a:lumMod val="50000"/>
                            </a:schemeClr>
                          </a:solidFill>
                          <a:effectLst/>
                        </a:rPr>
                        <a:t>карты достижений школы</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a:t>
                      </a:r>
                      <a:endParaRPr lang="ru-RU" sz="1100" b="1" dirty="0">
                        <a:solidFill>
                          <a:schemeClr val="tx1">
                            <a:lumMod val="50000"/>
                          </a:schemeClr>
                        </a:solidFill>
                        <a:effectLst/>
                      </a:endParaRPr>
                    </a:p>
                    <a:p>
                      <a:pPr>
                        <a:lnSpc>
                          <a:spcPct val="115000"/>
                        </a:lnSpc>
                        <a:spcAft>
                          <a:spcPts val="0"/>
                        </a:spcAft>
                      </a:pPr>
                      <a:r>
                        <a:rPr lang="ru-RU" sz="1600" b="1" dirty="0">
                          <a:solidFill>
                            <a:schemeClr val="tx1">
                              <a:lumMod val="50000"/>
                            </a:schemeClr>
                          </a:solidFill>
                          <a:effectLst/>
                        </a:rPr>
                        <a:t> </a:t>
                      </a:r>
                      <a:endParaRPr lang="ru-RU" sz="1100" b="1" dirty="0">
                        <a:solidFill>
                          <a:schemeClr val="tx1">
                            <a:lumMod val="50000"/>
                          </a:schemeClr>
                        </a:solidFill>
                        <a:effectLst/>
                        <a:latin typeface="Calibri"/>
                        <a:ea typeface="Calibri"/>
                        <a:cs typeface="Times New Roman"/>
                      </a:endParaRPr>
                    </a:p>
                  </a:txBody>
                  <a:tcPr marL="65015" marR="65015" marT="0" marB="0"/>
                </a:tc>
                <a:tc>
                  <a:txBody>
                    <a:bodyPr/>
                    <a:lstStyle/>
                    <a:p>
                      <a:pPr>
                        <a:lnSpc>
                          <a:spcPct val="115000"/>
                        </a:lnSpc>
                        <a:spcAft>
                          <a:spcPts val="0"/>
                        </a:spcAft>
                      </a:pPr>
                      <a:r>
                        <a:rPr lang="ru-RU" sz="1600" b="1" dirty="0">
                          <a:solidFill>
                            <a:schemeClr val="tx1">
                              <a:lumMod val="50000"/>
                            </a:schemeClr>
                          </a:solidFill>
                          <a:effectLst/>
                        </a:rPr>
                        <a:t>Классный руководитель, заместитель директора по воспитательной работе</a:t>
                      </a:r>
                      <a:endParaRPr lang="ru-RU" sz="1100" b="1" dirty="0">
                        <a:solidFill>
                          <a:schemeClr val="tx1">
                            <a:lumMod val="50000"/>
                          </a:schemeClr>
                        </a:solidFill>
                        <a:effectLst/>
                        <a:latin typeface="Calibri"/>
                        <a:ea typeface="Calibri"/>
                        <a:cs typeface="Times New Roman"/>
                      </a:endParaRPr>
                    </a:p>
                  </a:txBody>
                  <a:tcPr marL="65015" marR="65015" marT="0" marB="0"/>
                </a:tc>
              </a:tr>
            </a:tbl>
          </a:graphicData>
        </a:graphic>
      </p:graphicFrame>
    </p:spTree>
    <p:extLst>
      <p:ext uri="{BB962C8B-B14F-4D97-AF65-F5344CB8AC3E}">
        <p14:creationId xmlns:p14="http://schemas.microsoft.com/office/powerpoint/2010/main" val="39861557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a:xfrm>
            <a:off x="1216151" y="116632"/>
            <a:ext cx="6189583" cy="1034639"/>
          </a:xfrm>
        </p:spPr>
        <p:txBody>
          <a:bodyPr>
            <a:noAutofit/>
          </a:bodyPr>
          <a:lstStyle/>
          <a:p>
            <a:pPr algn="l"/>
            <a:r>
              <a:rPr lang="ru-RU" sz="2000" b="1" dirty="0">
                <a:solidFill>
                  <a:schemeClr val="accent1"/>
                </a:solidFill>
                <a:effectLst>
                  <a:outerShdw blurRad="38100" dist="38100" dir="2700000" algn="tl">
                    <a:srgbClr val="000000">
                      <a:alpha val="43137"/>
                    </a:srgbClr>
                  </a:outerShdw>
                </a:effectLst>
                <a:latin typeface="Times New Roman"/>
                <a:ea typeface="Calibri"/>
              </a:rPr>
              <a:t>Удовлетворенность учащихся, </a:t>
            </a:r>
            <a:r>
              <a:rPr lang="ru-RU" sz="2000" b="1" dirty="0" smtClean="0">
                <a:solidFill>
                  <a:schemeClr val="accent1"/>
                </a:solidFill>
                <a:effectLst>
                  <a:outerShdw blurRad="38100" dist="38100" dir="2700000" algn="tl">
                    <a:srgbClr val="000000">
                      <a:alpha val="43137"/>
                    </a:srgbClr>
                  </a:outerShdw>
                </a:effectLst>
                <a:latin typeface="Times New Roman"/>
                <a:ea typeface="Calibri"/>
              </a:rPr>
              <a:t>их родителей</a:t>
            </a:r>
            <a:r>
              <a:rPr lang="ru-RU" sz="2000" b="1" dirty="0">
                <a:solidFill>
                  <a:schemeClr val="accent1"/>
                </a:solidFill>
                <a:effectLst>
                  <a:outerShdw blurRad="38100" dist="38100" dir="2700000" algn="tl">
                    <a:srgbClr val="000000">
                      <a:alpha val="43137"/>
                    </a:srgbClr>
                  </a:outerShdw>
                </a:effectLst>
                <a:latin typeface="Times New Roman"/>
                <a:ea typeface="Calibri"/>
              </a:rPr>
              <a:t>, </a:t>
            </a:r>
            <a:r>
              <a:rPr lang="ru-RU" sz="2000" b="1" dirty="0" smtClean="0">
                <a:solidFill>
                  <a:schemeClr val="accent1"/>
                </a:solidFill>
                <a:effectLst>
                  <a:outerShdw blurRad="38100" dist="38100" dir="2700000" algn="tl">
                    <a:srgbClr val="000000">
                      <a:alpha val="43137"/>
                    </a:srgbClr>
                  </a:outerShdw>
                </a:effectLst>
                <a:latin typeface="Times New Roman"/>
                <a:ea typeface="Calibri"/>
              </a:rPr>
              <a:t>педагогов  </a:t>
            </a:r>
            <a:r>
              <a:rPr lang="ru-RU" sz="2000" b="1" dirty="0">
                <a:solidFill>
                  <a:schemeClr val="accent1"/>
                </a:solidFill>
                <a:effectLst>
                  <a:outerShdw blurRad="38100" dist="38100" dir="2700000" algn="tl">
                    <a:srgbClr val="000000">
                      <a:alpha val="43137"/>
                    </a:srgbClr>
                  </a:outerShdw>
                </a:effectLst>
                <a:latin typeface="Times New Roman"/>
                <a:ea typeface="Calibri"/>
              </a:rPr>
              <a:t>организацией внеурочной деятельности и ее результатами</a:t>
            </a:r>
            <a:r>
              <a:rPr lang="ru-RU" sz="2000" b="1" dirty="0" smtClean="0">
                <a:solidFill>
                  <a:schemeClr val="accent1"/>
                </a:solidFill>
                <a:effectLst>
                  <a:outerShdw blurRad="38100" dist="38100" dir="2700000" algn="tl">
                    <a:srgbClr val="000000">
                      <a:alpha val="43137"/>
                    </a:srgbClr>
                  </a:outerShdw>
                </a:effectLst>
                <a:latin typeface="Times New Roman"/>
                <a:ea typeface="Calibri"/>
              </a:rPr>
              <a:t> </a:t>
            </a:r>
            <a:endParaRPr lang="ru-RU" sz="2000" b="1" dirty="0">
              <a:solidFill>
                <a:schemeClr val="accent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670227006"/>
              </p:ext>
            </p:extLst>
          </p:nvPr>
        </p:nvGraphicFramePr>
        <p:xfrm>
          <a:off x="755575" y="1124744"/>
          <a:ext cx="8388425" cy="5624101"/>
        </p:xfrm>
        <a:graphic>
          <a:graphicData uri="http://schemas.openxmlformats.org/drawingml/2006/table">
            <a:tbl>
              <a:tblPr>
                <a:tableStyleId>{5C22544A-7EE6-4342-B048-85BDC9FD1C3A}</a:tableStyleId>
              </a:tblPr>
              <a:tblGrid>
                <a:gridCol w="1796975"/>
                <a:gridCol w="3233207"/>
                <a:gridCol w="1522404"/>
                <a:gridCol w="1835839"/>
              </a:tblGrid>
              <a:tr h="984207">
                <a:tc>
                  <a:txBody>
                    <a:bodyPr/>
                    <a:lstStyle/>
                    <a:p>
                      <a:pPr marL="19050" marR="19050">
                        <a:lnSpc>
                          <a:spcPct val="115000"/>
                        </a:lnSpc>
                        <a:spcAft>
                          <a:spcPts val="1000"/>
                        </a:spcAft>
                      </a:pPr>
                      <a:r>
                        <a:rPr lang="ru-RU" sz="1800" b="1" dirty="0">
                          <a:solidFill>
                            <a:schemeClr val="tx1">
                              <a:lumMod val="50000"/>
                            </a:schemeClr>
                          </a:solidFill>
                          <a:effectLst/>
                        </a:rPr>
                        <a:t>Критерии</a:t>
                      </a:r>
                      <a:endParaRPr lang="ru-RU" sz="1400" b="1" dirty="0">
                        <a:solidFill>
                          <a:schemeClr val="tx1">
                            <a:lumMod val="50000"/>
                          </a:schemeClr>
                        </a:solidFill>
                        <a:effectLst/>
                        <a:latin typeface="Calibri"/>
                        <a:ea typeface="Calibri"/>
                        <a:cs typeface="Times New Roman"/>
                      </a:endParaRPr>
                    </a:p>
                  </a:txBody>
                  <a:tcPr marL="68580" marR="68580" marT="0" marB="0"/>
                </a:tc>
                <a:tc>
                  <a:txBody>
                    <a:bodyPr/>
                    <a:lstStyle/>
                    <a:p>
                      <a:pPr marL="19050" marR="19050">
                        <a:lnSpc>
                          <a:spcPct val="115000"/>
                        </a:lnSpc>
                        <a:spcAft>
                          <a:spcPts val="1000"/>
                        </a:spcAft>
                      </a:pPr>
                      <a:r>
                        <a:rPr lang="ru-RU" sz="1800" b="1" dirty="0">
                          <a:solidFill>
                            <a:schemeClr val="tx1">
                              <a:lumMod val="50000"/>
                            </a:schemeClr>
                          </a:solidFill>
                          <a:effectLst/>
                        </a:rPr>
                        <a:t>Показатели</a:t>
                      </a:r>
                      <a:endParaRPr lang="ru-RU" sz="1400" b="1" dirty="0">
                        <a:solidFill>
                          <a:schemeClr val="tx1">
                            <a:lumMod val="50000"/>
                          </a:schemeClr>
                        </a:solidFill>
                        <a:effectLst/>
                        <a:latin typeface="Calibri"/>
                        <a:ea typeface="Calibri"/>
                        <a:cs typeface="Times New Roman"/>
                      </a:endParaRPr>
                    </a:p>
                  </a:txBody>
                  <a:tcPr marL="68580" marR="68580" marT="0" marB="0"/>
                </a:tc>
                <a:tc>
                  <a:txBody>
                    <a:bodyPr/>
                    <a:lstStyle/>
                    <a:p>
                      <a:pPr marL="19050" marR="19050">
                        <a:lnSpc>
                          <a:spcPct val="115000"/>
                        </a:lnSpc>
                        <a:spcAft>
                          <a:spcPts val="1000"/>
                        </a:spcAft>
                      </a:pPr>
                      <a:r>
                        <a:rPr lang="ru-RU" sz="1800" b="1">
                          <a:solidFill>
                            <a:schemeClr val="tx1">
                              <a:lumMod val="50000"/>
                            </a:schemeClr>
                          </a:solidFill>
                          <a:effectLst/>
                        </a:rPr>
                        <a:t>Приемы и методы изучения</a:t>
                      </a:r>
                      <a:endParaRPr lang="ru-RU" sz="1400" b="1">
                        <a:solidFill>
                          <a:schemeClr val="tx1">
                            <a:lumMod val="50000"/>
                          </a:schemeClr>
                        </a:solidFill>
                        <a:effectLst/>
                        <a:latin typeface="Calibri"/>
                        <a:ea typeface="Calibri"/>
                        <a:cs typeface="Times New Roman"/>
                      </a:endParaRPr>
                    </a:p>
                  </a:txBody>
                  <a:tcPr marL="68580" marR="68580" marT="0" marB="0"/>
                </a:tc>
                <a:tc>
                  <a:txBody>
                    <a:bodyPr/>
                    <a:lstStyle/>
                    <a:p>
                      <a:pPr marL="19050" marR="19050">
                        <a:lnSpc>
                          <a:spcPct val="115000"/>
                        </a:lnSpc>
                        <a:spcAft>
                          <a:spcPts val="1000"/>
                        </a:spcAft>
                      </a:pPr>
                      <a:r>
                        <a:rPr lang="ru-RU" sz="1800" b="1" dirty="0">
                          <a:solidFill>
                            <a:schemeClr val="tx1">
                              <a:lumMod val="50000"/>
                            </a:schemeClr>
                          </a:solidFill>
                          <a:effectLst/>
                        </a:rPr>
                        <a:t>Исполнитель оценки</a:t>
                      </a:r>
                      <a:endParaRPr lang="ru-RU" sz="1400" b="1" dirty="0">
                        <a:solidFill>
                          <a:schemeClr val="tx1">
                            <a:lumMod val="50000"/>
                          </a:schemeClr>
                        </a:solidFill>
                        <a:effectLst/>
                        <a:latin typeface="Calibri"/>
                        <a:ea typeface="Calibri"/>
                        <a:cs typeface="Times New Roman"/>
                      </a:endParaRPr>
                    </a:p>
                  </a:txBody>
                  <a:tcPr marL="68580" marR="68580" marT="0" marB="0"/>
                </a:tc>
              </a:tr>
              <a:tr h="4639894">
                <a:tc>
                  <a:txBody>
                    <a:bodyPr/>
                    <a:lstStyle/>
                    <a:p>
                      <a:pPr marL="19050" marR="19050">
                        <a:lnSpc>
                          <a:spcPct val="115000"/>
                        </a:lnSpc>
                        <a:spcAft>
                          <a:spcPts val="1000"/>
                        </a:spcAft>
                      </a:pPr>
                      <a:r>
                        <a:rPr lang="ru-RU" sz="1800" b="1" dirty="0">
                          <a:solidFill>
                            <a:schemeClr val="tx1">
                              <a:lumMod val="50000"/>
                            </a:schemeClr>
                          </a:solidFill>
                          <a:effectLst/>
                        </a:rPr>
                        <a:t>Удовлетворенность: </a:t>
                      </a:r>
                      <a:endParaRPr lang="ru-RU" sz="1800" b="1" dirty="0" smtClean="0">
                        <a:solidFill>
                          <a:schemeClr val="tx1">
                            <a:lumMod val="50000"/>
                          </a:schemeClr>
                        </a:solidFill>
                        <a:effectLst/>
                      </a:endParaRPr>
                    </a:p>
                    <a:p>
                      <a:pPr marL="19050" marR="19050">
                        <a:lnSpc>
                          <a:spcPct val="115000"/>
                        </a:lnSpc>
                        <a:spcAft>
                          <a:spcPts val="1000"/>
                        </a:spcAft>
                      </a:pPr>
                      <a:r>
                        <a:rPr lang="ru-RU" sz="1800" b="1" dirty="0" smtClean="0">
                          <a:solidFill>
                            <a:schemeClr val="tx1">
                              <a:lumMod val="50000"/>
                            </a:schemeClr>
                          </a:solidFill>
                          <a:effectLst/>
                        </a:rPr>
                        <a:t> </a:t>
                      </a:r>
                      <a:r>
                        <a:rPr lang="ru-RU" sz="1800" b="1" dirty="0">
                          <a:solidFill>
                            <a:schemeClr val="tx1">
                              <a:lumMod val="50000"/>
                            </a:schemeClr>
                          </a:solidFill>
                          <a:effectLst/>
                        </a:rPr>
                        <a:t>- учащихся</a:t>
                      </a:r>
                      <a:endParaRPr lang="ru-RU" sz="1400" b="1" dirty="0">
                        <a:solidFill>
                          <a:schemeClr val="tx1">
                            <a:lumMod val="50000"/>
                          </a:schemeClr>
                        </a:solidFill>
                        <a:effectLst/>
                      </a:endParaRPr>
                    </a:p>
                    <a:p>
                      <a:pPr marR="19050">
                        <a:lnSpc>
                          <a:spcPct val="115000"/>
                        </a:lnSpc>
                        <a:spcAft>
                          <a:spcPts val="1000"/>
                        </a:spcAft>
                      </a:pPr>
                      <a:r>
                        <a:rPr lang="ru-RU" sz="1800" b="1" dirty="0">
                          <a:solidFill>
                            <a:schemeClr val="tx1">
                              <a:lumMod val="50000"/>
                            </a:schemeClr>
                          </a:solidFill>
                          <a:effectLst/>
                        </a:rPr>
                        <a:t>-  их родителей </a:t>
                      </a:r>
                      <a:endParaRPr lang="ru-RU" sz="1400" b="1" dirty="0">
                        <a:solidFill>
                          <a:schemeClr val="tx1">
                            <a:lumMod val="50000"/>
                          </a:schemeClr>
                        </a:solidFill>
                        <a:effectLst/>
                      </a:endParaRPr>
                    </a:p>
                    <a:p>
                      <a:pPr marL="19050" marR="19050">
                        <a:lnSpc>
                          <a:spcPct val="115000"/>
                        </a:lnSpc>
                        <a:spcAft>
                          <a:spcPts val="1000"/>
                        </a:spcAft>
                      </a:pPr>
                      <a:r>
                        <a:rPr lang="ru-RU" sz="1800" b="1" dirty="0">
                          <a:solidFill>
                            <a:schemeClr val="tx1">
                              <a:lumMod val="50000"/>
                            </a:schemeClr>
                          </a:solidFill>
                          <a:effectLst/>
                        </a:rPr>
                        <a:t> </a:t>
                      </a:r>
                      <a:endParaRPr lang="ru-RU" sz="1400" b="1" dirty="0">
                        <a:solidFill>
                          <a:schemeClr val="tx1">
                            <a:lumMod val="50000"/>
                          </a:schemeClr>
                        </a:solidFill>
                        <a:effectLst/>
                      </a:endParaRPr>
                    </a:p>
                    <a:p>
                      <a:pPr marL="19050" marR="19050">
                        <a:lnSpc>
                          <a:spcPct val="115000"/>
                        </a:lnSpc>
                        <a:spcAft>
                          <a:spcPts val="1000"/>
                        </a:spcAft>
                      </a:pPr>
                      <a:r>
                        <a:rPr lang="ru-RU" sz="1800" b="1" dirty="0">
                          <a:solidFill>
                            <a:schemeClr val="tx1">
                              <a:lumMod val="50000"/>
                            </a:schemeClr>
                          </a:solidFill>
                          <a:effectLst/>
                        </a:rPr>
                        <a:t> </a:t>
                      </a:r>
                      <a:endParaRPr lang="ru-RU" sz="1400" b="1" dirty="0">
                        <a:solidFill>
                          <a:schemeClr val="tx1">
                            <a:lumMod val="50000"/>
                          </a:schemeClr>
                        </a:solidFill>
                        <a:effectLst/>
                      </a:endParaRPr>
                    </a:p>
                    <a:p>
                      <a:pPr marR="19050">
                        <a:lnSpc>
                          <a:spcPct val="115000"/>
                        </a:lnSpc>
                        <a:spcAft>
                          <a:spcPts val="1000"/>
                        </a:spcAft>
                      </a:pPr>
                      <a:r>
                        <a:rPr lang="ru-RU" sz="1800" b="1" dirty="0">
                          <a:solidFill>
                            <a:schemeClr val="tx1">
                              <a:lumMod val="50000"/>
                            </a:schemeClr>
                          </a:solidFill>
                          <a:effectLst/>
                        </a:rPr>
                        <a:t> - педагогов </a:t>
                      </a:r>
                      <a:endParaRPr lang="ru-RU" sz="1400" b="1" dirty="0">
                        <a:solidFill>
                          <a:schemeClr val="tx1">
                            <a:lumMod val="50000"/>
                          </a:schemeClr>
                        </a:solidFill>
                        <a:effectLst/>
                        <a:latin typeface="Calibri"/>
                        <a:ea typeface="Calibri"/>
                        <a:cs typeface="Times New Roman"/>
                      </a:endParaRPr>
                    </a:p>
                  </a:txBody>
                  <a:tcPr marL="68580" marR="68580" marT="0" marB="0"/>
                </a:tc>
                <a:tc>
                  <a:txBody>
                    <a:bodyPr/>
                    <a:lstStyle/>
                    <a:p>
                      <a:pPr marL="19050" marR="19050">
                        <a:lnSpc>
                          <a:spcPct val="115000"/>
                        </a:lnSpc>
                        <a:spcAft>
                          <a:spcPts val="1000"/>
                        </a:spcAft>
                      </a:pPr>
                      <a:r>
                        <a:rPr lang="ru-RU" sz="1800" b="1" dirty="0">
                          <a:solidFill>
                            <a:schemeClr val="tx1">
                              <a:lumMod val="50000"/>
                            </a:schemeClr>
                          </a:solidFill>
                          <a:effectLst/>
                        </a:rPr>
                        <a:t>- Удовлетворенность школьников участием во внеурочной деятельности.</a:t>
                      </a:r>
                      <a:endParaRPr lang="ru-RU" sz="1400" b="1" dirty="0">
                        <a:solidFill>
                          <a:schemeClr val="tx1">
                            <a:lumMod val="50000"/>
                          </a:schemeClr>
                        </a:solidFill>
                        <a:effectLst/>
                      </a:endParaRPr>
                    </a:p>
                    <a:p>
                      <a:pPr marL="19050" marR="19050">
                        <a:lnSpc>
                          <a:spcPct val="115000"/>
                        </a:lnSpc>
                        <a:spcAft>
                          <a:spcPts val="1000"/>
                        </a:spcAft>
                      </a:pPr>
                      <a:r>
                        <a:rPr lang="ru-RU" sz="1800" b="1" dirty="0">
                          <a:solidFill>
                            <a:schemeClr val="tx1">
                              <a:lumMod val="50000"/>
                            </a:schemeClr>
                          </a:solidFill>
                          <a:effectLst/>
                        </a:rPr>
                        <a:t>- </a:t>
                      </a:r>
                      <a:r>
                        <a:rPr lang="ru-RU" sz="1800" b="1" dirty="0" err="1">
                          <a:solidFill>
                            <a:schemeClr val="tx1">
                              <a:lumMod val="50000"/>
                            </a:schemeClr>
                          </a:solidFill>
                          <a:effectLst/>
                        </a:rPr>
                        <a:t>Сформированность</a:t>
                      </a:r>
                      <a:r>
                        <a:rPr lang="ru-RU" sz="1800" b="1" dirty="0">
                          <a:solidFill>
                            <a:schemeClr val="tx1">
                              <a:lumMod val="50000"/>
                            </a:schemeClr>
                          </a:solidFill>
                          <a:effectLst/>
                        </a:rPr>
                        <a:t> у родителей чувства удовлетворенности посещением ребенком внеурочных занятий.</a:t>
                      </a:r>
                      <a:endParaRPr lang="ru-RU" sz="1400" b="1" dirty="0">
                        <a:solidFill>
                          <a:schemeClr val="tx1">
                            <a:lumMod val="50000"/>
                          </a:schemeClr>
                        </a:solidFill>
                        <a:effectLst/>
                      </a:endParaRPr>
                    </a:p>
                    <a:p>
                      <a:pPr marL="19050" marR="19050">
                        <a:lnSpc>
                          <a:spcPct val="115000"/>
                        </a:lnSpc>
                        <a:spcAft>
                          <a:spcPts val="1000"/>
                        </a:spcAft>
                      </a:pPr>
                      <a:r>
                        <a:rPr lang="ru-RU" sz="1800" b="1" dirty="0">
                          <a:solidFill>
                            <a:schemeClr val="tx1">
                              <a:lumMod val="50000"/>
                            </a:schemeClr>
                          </a:solidFill>
                          <a:effectLst/>
                        </a:rPr>
                        <a:t>- Удовлетворенность педагогов организацией и ресурсным обеспечением внеурочной деятельности, ее результатами.</a:t>
                      </a:r>
                      <a:endParaRPr lang="ru-RU" sz="1400" b="1" dirty="0">
                        <a:solidFill>
                          <a:schemeClr val="tx1">
                            <a:lumMod val="50000"/>
                          </a:schemeClr>
                        </a:solidFill>
                        <a:effectLst/>
                        <a:latin typeface="Calibri"/>
                        <a:ea typeface="Calibri"/>
                        <a:cs typeface="Times New Roman"/>
                      </a:endParaRPr>
                    </a:p>
                  </a:txBody>
                  <a:tcPr marL="68580" marR="68580" marT="0" marB="0"/>
                </a:tc>
                <a:tc>
                  <a:txBody>
                    <a:bodyPr/>
                    <a:lstStyle/>
                    <a:p>
                      <a:pPr marR="19050">
                        <a:lnSpc>
                          <a:spcPct val="115000"/>
                        </a:lnSpc>
                        <a:spcAft>
                          <a:spcPts val="1000"/>
                        </a:spcAft>
                      </a:pPr>
                      <a:r>
                        <a:rPr lang="ru-RU" sz="1800" b="1" dirty="0">
                          <a:solidFill>
                            <a:schemeClr val="tx1">
                              <a:lumMod val="50000"/>
                            </a:schemeClr>
                          </a:solidFill>
                          <a:effectLst/>
                        </a:rPr>
                        <a:t>Анкетирование</a:t>
                      </a:r>
                      <a:endParaRPr lang="ru-RU" sz="1400" b="1" dirty="0">
                        <a:solidFill>
                          <a:schemeClr val="tx1">
                            <a:lumMod val="50000"/>
                          </a:schemeClr>
                        </a:solidFill>
                        <a:effectLst/>
                      </a:endParaRPr>
                    </a:p>
                    <a:p>
                      <a:pPr marL="19050" marR="19050">
                        <a:lnSpc>
                          <a:spcPct val="115000"/>
                        </a:lnSpc>
                        <a:spcAft>
                          <a:spcPts val="1000"/>
                        </a:spcAft>
                      </a:pPr>
                      <a:r>
                        <a:rPr lang="ru-RU" sz="1800" b="1" dirty="0">
                          <a:solidFill>
                            <a:schemeClr val="tx1">
                              <a:lumMod val="50000"/>
                            </a:schemeClr>
                          </a:solidFill>
                          <a:effectLst/>
                        </a:rPr>
                        <a:t> </a:t>
                      </a:r>
                      <a:endParaRPr lang="ru-RU" sz="1400" b="1" dirty="0">
                        <a:solidFill>
                          <a:schemeClr val="tx1">
                            <a:lumMod val="50000"/>
                          </a:schemeClr>
                        </a:solidFill>
                        <a:effectLst/>
                        <a:latin typeface="Calibri"/>
                        <a:ea typeface="Calibri"/>
                        <a:cs typeface="Times New Roman"/>
                      </a:endParaRPr>
                    </a:p>
                  </a:txBody>
                  <a:tcPr marL="68580" marR="68580" marT="0" marB="0"/>
                </a:tc>
                <a:tc>
                  <a:txBody>
                    <a:bodyPr/>
                    <a:lstStyle/>
                    <a:p>
                      <a:pPr marL="19050" marR="19050">
                        <a:lnSpc>
                          <a:spcPct val="115000"/>
                        </a:lnSpc>
                        <a:spcAft>
                          <a:spcPts val="1000"/>
                        </a:spcAft>
                      </a:pPr>
                      <a:r>
                        <a:rPr lang="ru-RU" sz="1800" b="1" dirty="0">
                          <a:solidFill>
                            <a:schemeClr val="tx1">
                              <a:lumMod val="50000"/>
                            </a:schemeClr>
                          </a:solidFill>
                          <a:effectLst/>
                        </a:rPr>
                        <a:t>Педагоги, реализующие программы внеурочной деятельности, Классный </a:t>
                      </a:r>
                      <a:r>
                        <a:rPr lang="ru-RU" sz="1800" b="1" dirty="0" err="1" smtClean="0">
                          <a:solidFill>
                            <a:schemeClr val="tx1">
                              <a:lumMod val="50000"/>
                            </a:schemeClr>
                          </a:solidFill>
                          <a:effectLst/>
                        </a:rPr>
                        <a:t>руководительз</a:t>
                      </a:r>
                      <a:r>
                        <a:rPr lang="ru-RU" sz="1800" b="1" dirty="0" smtClean="0">
                          <a:solidFill>
                            <a:schemeClr val="tx1">
                              <a:lumMod val="50000"/>
                            </a:schemeClr>
                          </a:solidFill>
                          <a:effectLst/>
                        </a:rPr>
                        <a:t> </a:t>
                      </a:r>
                      <a:r>
                        <a:rPr lang="ru-RU" sz="1800" b="1" dirty="0" err="1" smtClean="0">
                          <a:solidFill>
                            <a:schemeClr val="tx1">
                              <a:lumMod val="50000"/>
                            </a:schemeClr>
                          </a:solidFill>
                          <a:effectLst/>
                        </a:rPr>
                        <a:t>аместитель</a:t>
                      </a:r>
                      <a:r>
                        <a:rPr lang="ru-RU" sz="1800" b="1" dirty="0" smtClean="0">
                          <a:solidFill>
                            <a:schemeClr val="tx1">
                              <a:lumMod val="50000"/>
                            </a:schemeClr>
                          </a:solidFill>
                          <a:effectLst/>
                        </a:rPr>
                        <a:t> </a:t>
                      </a:r>
                      <a:r>
                        <a:rPr lang="ru-RU" sz="1800" b="1" dirty="0">
                          <a:solidFill>
                            <a:schemeClr val="tx1">
                              <a:lumMod val="50000"/>
                            </a:schemeClr>
                          </a:solidFill>
                          <a:effectLst/>
                        </a:rPr>
                        <a:t>Директора по воспитательной работе </a:t>
                      </a:r>
                      <a:endParaRPr lang="ru-RU" sz="1400" b="1" dirty="0">
                        <a:solidFill>
                          <a:schemeClr val="tx1">
                            <a:lumMod val="50000"/>
                          </a:schemeClr>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1149732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6152" y="1267485"/>
            <a:ext cx="7235981" cy="5590515"/>
          </a:xfrm>
        </p:spPr>
        <p:txBody>
          <a:bodyPr/>
          <a:lstStyle/>
          <a:p>
            <a:r>
              <a:rPr lang="ru-RU" sz="2000" b="0" dirty="0" smtClean="0">
                <a:solidFill>
                  <a:schemeClr val="tx1">
                    <a:lumMod val="50000"/>
                  </a:schemeClr>
                </a:solidFill>
              </a:rPr>
              <a:t>Федеральный закон от 29.12.2012 №2012 №273 – ФЗ «Об образовании в Российской федерации»</a:t>
            </a:r>
            <a:br>
              <a:rPr lang="ru-RU" sz="2000" b="0" dirty="0" smtClean="0">
                <a:solidFill>
                  <a:schemeClr val="tx1">
                    <a:lumMod val="50000"/>
                  </a:schemeClr>
                </a:solidFill>
              </a:rPr>
            </a:br>
            <a:r>
              <a:rPr lang="ru-RU" sz="2000" b="0" dirty="0" smtClean="0">
                <a:solidFill>
                  <a:schemeClr val="tx1">
                    <a:lumMod val="50000"/>
                  </a:schemeClr>
                </a:solidFill>
              </a:rPr>
              <a:t/>
            </a:r>
            <a:br>
              <a:rPr lang="ru-RU" sz="2000" b="0" dirty="0" smtClean="0">
                <a:solidFill>
                  <a:schemeClr val="tx1">
                    <a:lumMod val="50000"/>
                  </a:schemeClr>
                </a:solidFill>
              </a:rPr>
            </a:br>
            <a:r>
              <a:rPr lang="ru-RU" sz="2000" b="0" dirty="0" smtClean="0">
                <a:solidFill>
                  <a:schemeClr val="tx1">
                    <a:lumMod val="50000"/>
                  </a:schemeClr>
                </a:solidFill>
              </a:rPr>
              <a:t>Приказ Министерства образования и науки Российской Федерации от 17.12.2010 №1897 «Об утверждении и введении в действие федерального государственного стандарта основного общего образования»</a:t>
            </a:r>
            <a:br>
              <a:rPr lang="ru-RU" sz="2000" b="0" dirty="0" smtClean="0">
                <a:solidFill>
                  <a:schemeClr val="tx1">
                    <a:lumMod val="50000"/>
                  </a:schemeClr>
                </a:solidFill>
              </a:rPr>
            </a:br>
            <a:r>
              <a:rPr lang="ru-RU" sz="2000" b="0" dirty="0" smtClean="0">
                <a:solidFill>
                  <a:schemeClr val="tx1">
                    <a:lumMod val="50000"/>
                  </a:schemeClr>
                </a:solidFill>
              </a:rPr>
              <a:t/>
            </a:r>
            <a:br>
              <a:rPr lang="ru-RU" sz="2000" b="0" dirty="0" smtClean="0">
                <a:solidFill>
                  <a:schemeClr val="tx1">
                    <a:lumMod val="50000"/>
                  </a:schemeClr>
                </a:solidFill>
              </a:rPr>
            </a:br>
            <a:r>
              <a:rPr lang="ru-RU" sz="2000" b="0" dirty="0" smtClean="0">
                <a:solidFill>
                  <a:schemeClr val="tx1">
                    <a:lumMod val="50000"/>
                  </a:schemeClr>
                </a:solidFill>
              </a:rPr>
              <a:t>Письмо ДОО </a:t>
            </a:r>
            <a:r>
              <a:rPr lang="ru-RU" sz="2000" b="0" dirty="0" err="1">
                <a:solidFill>
                  <a:schemeClr val="tx1">
                    <a:lumMod val="50000"/>
                  </a:schemeClr>
                </a:solidFill>
              </a:rPr>
              <a:t>м</a:t>
            </a:r>
            <a:r>
              <a:rPr lang="ru-RU" sz="2000" b="0" dirty="0" err="1" smtClean="0">
                <a:solidFill>
                  <a:schemeClr val="tx1">
                    <a:lumMod val="50000"/>
                  </a:schemeClr>
                </a:solidFill>
              </a:rPr>
              <a:t>инобрнауки</a:t>
            </a:r>
            <a:r>
              <a:rPr lang="ru-RU" sz="2000" b="0" dirty="0" smtClean="0">
                <a:solidFill>
                  <a:schemeClr val="tx1">
                    <a:lumMod val="50000"/>
                  </a:schemeClr>
                </a:solidFill>
              </a:rPr>
              <a:t> России от 12.05.2011 №03 – 296 «Об организации внеурочной деятельности при введении федерального государственного стандарта общего образования»</a:t>
            </a:r>
            <a:br>
              <a:rPr lang="ru-RU" sz="2000" b="0" dirty="0" smtClean="0">
                <a:solidFill>
                  <a:schemeClr val="tx1">
                    <a:lumMod val="50000"/>
                  </a:schemeClr>
                </a:solidFill>
              </a:rPr>
            </a:br>
            <a:r>
              <a:rPr lang="ru-RU" sz="2000" b="0" dirty="0" smtClean="0">
                <a:solidFill>
                  <a:schemeClr val="tx1">
                    <a:lumMod val="50000"/>
                  </a:schemeClr>
                </a:solidFill>
              </a:rPr>
              <a:t/>
            </a:r>
            <a:br>
              <a:rPr lang="ru-RU" sz="2000" b="0" dirty="0" smtClean="0">
                <a:solidFill>
                  <a:schemeClr val="tx1">
                    <a:lumMod val="50000"/>
                  </a:schemeClr>
                </a:solidFill>
              </a:rPr>
            </a:br>
            <a:r>
              <a:rPr lang="ru-RU" sz="2000" b="0" dirty="0" smtClean="0">
                <a:solidFill>
                  <a:schemeClr val="tx1">
                    <a:lumMod val="50000"/>
                  </a:schemeClr>
                </a:solidFill>
              </a:rPr>
              <a:t>Примерная основная образовательная программа основного общего образования 9одобрена решением федерального учебно-методического объединения по общему образованию, Протокол  8 апреля 2015 г. </a:t>
            </a:r>
            <a:r>
              <a:rPr lang="ru-RU" sz="2000" b="0" dirty="0">
                <a:solidFill>
                  <a:schemeClr val="tx1">
                    <a:lumMod val="50000"/>
                  </a:schemeClr>
                </a:solidFill>
              </a:rPr>
              <a:t> </a:t>
            </a:r>
            <a:r>
              <a:rPr lang="ru-RU" sz="2000" b="0" dirty="0" smtClean="0">
                <a:solidFill>
                  <a:schemeClr val="tx1">
                    <a:lumMod val="50000"/>
                  </a:schemeClr>
                </a:solidFill>
              </a:rPr>
              <a:t>№ 1/15)</a:t>
            </a:r>
            <a:br>
              <a:rPr lang="ru-RU" sz="2000" b="0" dirty="0" smtClean="0">
                <a:solidFill>
                  <a:schemeClr val="tx1">
                    <a:lumMod val="50000"/>
                  </a:schemeClr>
                </a:solidFill>
              </a:rPr>
            </a:br>
            <a:endParaRPr lang="ru-RU" sz="2000" b="0" dirty="0">
              <a:solidFill>
                <a:schemeClr val="tx1">
                  <a:lumMod val="50000"/>
                </a:schemeClr>
              </a:solidFill>
            </a:endParaRPr>
          </a:p>
        </p:txBody>
      </p:sp>
      <p:sp>
        <p:nvSpPr>
          <p:cNvPr id="3" name="Подзаголовок 2"/>
          <p:cNvSpPr>
            <a:spLocks noGrp="1"/>
          </p:cNvSpPr>
          <p:nvPr>
            <p:ph type="subTitle" idx="1"/>
          </p:nvPr>
        </p:nvSpPr>
        <p:spPr/>
        <p:txBody>
          <a:bodyPr>
            <a:normAutofit/>
          </a:bodyPr>
          <a:lstStyle/>
          <a:p>
            <a:pPr algn="ctr"/>
            <a:r>
              <a:rPr lang="ru-RU" sz="2800" b="1" dirty="0" smtClean="0">
                <a:solidFill>
                  <a:schemeClr val="accent1"/>
                </a:solidFill>
                <a:effectLst>
                  <a:outerShdw blurRad="38100" dist="38100" dir="2700000" algn="tl">
                    <a:srgbClr val="000000">
                      <a:alpha val="43137"/>
                    </a:srgbClr>
                  </a:outerShdw>
                </a:effectLst>
              </a:rPr>
              <a:t>Нормативное сопровождение внеурочной деятельности</a:t>
            </a:r>
            <a:endParaRPr lang="ru-RU" sz="28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56264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1400" dirty="0">
                <a:latin typeface="Times New Roman" pitchFamily="18" charset="0"/>
                <a:cs typeface="Times New Roman" pitchFamily="18" charset="0"/>
              </a:rPr>
              <a:t> </a:t>
            </a:r>
            <a:r>
              <a:rPr lang="ru-RU" sz="2800" dirty="0">
                <a:solidFill>
                  <a:schemeClr val="tx1">
                    <a:lumMod val="50000"/>
                  </a:schemeClr>
                </a:solidFill>
                <a:latin typeface="Times New Roman" pitchFamily="18" charset="0"/>
                <a:cs typeface="Times New Roman" pitchFamily="18" charset="0"/>
              </a:rPr>
              <a:t>- соответствие возрастным особенностям обучающихся;</a:t>
            </a:r>
            <a:br>
              <a:rPr lang="ru-RU" sz="2800" dirty="0">
                <a:solidFill>
                  <a:schemeClr val="tx1">
                    <a:lumMod val="50000"/>
                  </a:schemeClr>
                </a:solidFill>
                <a:latin typeface="Times New Roman" pitchFamily="18" charset="0"/>
                <a:cs typeface="Times New Roman" pitchFamily="18" charset="0"/>
              </a:rPr>
            </a:br>
            <a:r>
              <a:rPr lang="ru-RU" sz="2800" dirty="0">
                <a:solidFill>
                  <a:schemeClr val="tx1">
                    <a:lumMod val="50000"/>
                  </a:schemeClr>
                </a:solidFill>
                <a:latin typeface="Times New Roman" pitchFamily="18" charset="0"/>
                <a:cs typeface="Times New Roman" pitchFamily="18" charset="0"/>
              </a:rPr>
              <a:t> - преемственность с технологиями учебной деятельности;</a:t>
            </a:r>
            <a:br>
              <a:rPr lang="ru-RU" sz="2800" dirty="0">
                <a:solidFill>
                  <a:schemeClr val="tx1">
                    <a:lumMod val="50000"/>
                  </a:schemeClr>
                </a:solidFill>
                <a:latin typeface="Times New Roman" pitchFamily="18" charset="0"/>
                <a:cs typeface="Times New Roman" pitchFamily="18" charset="0"/>
              </a:rPr>
            </a:br>
            <a:r>
              <a:rPr lang="ru-RU" sz="2800" dirty="0">
                <a:solidFill>
                  <a:schemeClr val="tx1">
                    <a:lumMod val="50000"/>
                  </a:schemeClr>
                </a:solidFill>
                <a:latin typeface="Times New Roman" pitchFamily="18" charset="0"/>
                <a:cs typeface="Times New Roman" pitchFamily="18" charset="0"/>
              </a:rPr>
              <a:t> - опора на традиции и положительный опыт организации внеурочной деятельности;</a:t>
            </a:r>
            <a:br>
              <a:rPr lang="ru-RU" sz="2800" dirty="0">
                <a:solidFill>
                  <a:schemeClr val="tx1">
                    <a:lumMod val="50000"/>
                  </a:schemeClr>
                </a:solidFill>
                <a:latin typeface="Times New Roman" pitchFamily="18" charset="0"/>
                <a:cs typeface="Times New Roman" pitchFamily="18" charset="0"/>
              </a:rPr>
            </a:br>
            <a:r>
              <a:rPr lang="ru-RU" sz="2800" dirty="0">
                <a:solidFill>
                  <a:schemeClr val="tx1">
                    <a:lumMod val="50000"/>
                  </a:schemeClr>
                </a:solidFill>
                <a:latin typeface="Times New Roman" pitchFamily="18" charset="0"/>
                <a:cs typeface="Times New Roman" pitchFamily="18" charset="0"/>
              </a:rPr>
              <a:t> - опора на ценности воспитательной системы школы;</a:t>
            </a:r>
            <a:br>
              <a:rPr lang="ru-RU" sz="2800" dirty="0">
                <a:solidFill>
                  <a:schemeClr val="tx1">
                    <a:lumMod val="50000"/>
                  </a:schemeClr>
                </a:solidFill>
                <a:latin typeface="Times New Roman" pitchFamily="18" charset="0"/>
                <a:cs typeface="Times New Roman" pitchFamily="18" charset="0"/>
              </a:rPr>
            </a:br>
            <a:r>
              <a:rPr lang="ru-RU" sz="2800" dirty="0">
                <a:solidFill>
                  <a:schemeClr val="tx1">
                    <a:lumMod val="50000"/>
                  </a:schemeClr>
                </a:solidFill>
                <a:latin typeface="Times New Roman" pitchFamily="18" charset="0"/>
                <a:cs typeface="Times New Roman" pitchFamily="18" charset="0"/>
              </a:rPr>
              <a:t> - свободный выбор на основе личных интересов и склонностей ребенка.</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pPr algn="ctr"/>
            <a:r>
              <a:rPr lang="ru-RU" sz="2800" b="1" dirty="0" smtClean="0">
                <a:solidFill>
                  <a:schemeClr val="accent1"/>
                </a:solidFill>
                <a:effectLst>
                  <a:outerShdw blurRad="38100" dist="38100" dir="2700000" algn="tl">
                    <a:srgbClr val="000000">
                      <a:alpha val="43137"/>
                    </a:srgbClr>
                  </a:outerShdw>
                </a:effectLst>
              </a:rPr>
              <a:t>Принципы организации внеурочной деятельности:</a:t>
            </a:r>
            <a:endParaRPr lang="ru-RU" sz="28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73143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1844824"/>
            <a:ext cx="7235981" cy="4321755"/>
          </a:xfrm>
        </p:spPr>
        <p:txBody>
          <a:bodyPr/>
          <a:lstStyle/>
          <a:p>
            <a:pPr defTabSz="912813"/>
            <a:r>
              <a:rPr lang="ru-RU" sz="2400" dirty="0" smtClean="0">
                <a:solidFill>
                  <a:schemeClr val="tx1">
                    <a:lumMod val="50000"/>
                  </a:schemeClr>
                </a:solidFill>
                <a:cs typeface="Arial" charset="0"/>
              </a:rPr>
              <a:t>  - </a:t>
            </a:r>
            <a:r>
              <a:rPr lang="ru-RU" sz="4000" b="0" dirty="0" smtClean="0">
                <a:solidFill>
                  <a:schemeClr val="tx1">
                    <a:lumMod val="50000"/>
                  </a:schemeClr>
                </a:solidFill>
                <a:effectLst/>
                <a:cs typeface="Arial" charset="0"/>
              </a:rPr>
              <a:t>Духовно-нравственное</a:t>
            </a:r>
            <a:r>
              <a:rPr lang="ru-RU" sz="4000" b="0" dirty="0">
                <a:solidFill>
                  <a:schemeClr val="tx1">
                    <a:lumMod val="50000"/>
                  </a:schemeClr>
                </a:solidFill>
                <a:effectLst/>
                <a:cs typeface="Arial" charset="0"/>
              </a:rPr>
              <a:t/>
            </a:r>
            <a:br>
              <a:rPr lang="ru-RU" sz="4000" b="0" dirty="0">
                <a:solidFill>
                  <a:schemeClr val="tx1">
                    <a:lumMod val="50000"/>
                  </a:schemeClr>
                </a:solidFill>
                <a:effectLst/>
                <a:cs typeface="Arial" charset="0"/>
              </a:rPr>
            </a:br>
            <a:r>
              <a:rPr lang="ru-RU" sz="4000" b="0" dirty="0">
                <a:solidFill>
                  <a:schemeClr val="tx1">
                    <a:lumMod val="50000"/>
                  </a:schemeClr>
                </a:solidFill>
                <a:effectLst/>
                <a:cs typeface="Arial" charset="0"/>
              </a:rPr>
              <a:t> </a:t>
            </a:r>
            <a:r>
              <a:rPr lang="ru-RU" sz="4000" b="0" dirty="0" smtClean="0">
                <a:solidFill>
                  <a:schemeClr val="tx1">
                    <a:lumMod val="50000"/>
                  </a:schemeClr>
                </a:solidFill>
                <a:effectLst/>
                <a:cs typeface="Arial" charset="0"/>
              </a:rPr>
              <a:t>- Спортивно-оздоровительное</a:t>
            </a:r>
            <a:r>
              <a:rPr lang="ru-RU" sz="4000" b="0" dirty="0">
                <a:solidFill>
                  <a:schemeClr val="tx1">
                    <a:lumMod val="50000"/>
                  </a:schemeClr>
                </a:solidFill>
                <a:effectLst/>
                <a:cs typeface="Arial" charset="0"/>
              </a:rPr>
              <a:t/>
            </a:r>
            <a:br>
              <a:rPr lang="ru-RU" sz="4000" b="0" dirty="0">
                <a:solidFill>
                  <a:schemeClr val="tx1">
                    <a:lumMod val="50000"/>
                  </a:schemeClr>
                </a:solidFill>
                <a:effectLst/>
                <a:cs typeface="Arial" charset="0"/>
              </a:rPr>
            </a:br>
            <a:r>
              <a:rPr lang="ru-RU" sz="4000" b="0" dirty="0" smtClean="0">
                <a:solidFill>
                  <a:schemeClr val="tx1">
                    <a:lumMod val="50000"/>
                  </a:schemeClr>
                </a:solidFill>
                <a:effectLst/>
                <a:cs typeface="Arial" charset="0"/>
              </a:rPr>
              <a:t> - Социальное</a:t>
            </a:r>
            <a:r>
              <a:rPr lang="ru-RU" sz="4000" b="0" dirty="0">
                <a:solidFill>
                  <a:schemeClr val="tx1">
                    <a:lumMod val="50000"/>
                  </a:schemeClr>
                </a:solidFill>
                <a:effectLst/>
                <a:cs typeface="Arial" charset="0"/>
              </a:rPr>
              <a:t/>
            </a:r>
            <a:br>
              <a:rPr lang="ru-RU" sz="4000" b="0" dirty="0">
                <a:solidFill>
                  <a:schemeClr val="tx1">
                    <a:lumMod val="50000"/>
                  </a:schemeClr>
                </a:solidFill>
                <a:effectLst/>
                <a:cs typeface="Arial" charset="0"/>
              </a:rPr>
            </a:br>
            <a:r>
              <a:rPr lang="ru-RU" sz="4000" b="0" dirty="0" smtClean="0">
                <a:solidFill>
                  <a:schemeClr val="tx1">
                    <a:lumMod val="50000"/>
                  </a:schemeClr>
                </a:solidFill>
                <a:effectLst/>
                <a:cs typeface="Arial" charset="0"/>
              </a:rPr>
              <a:t> - </a:t>
            </a:r>
            <a:r>
              <a:rPr lang="ru-RU" sz="4000" b="0" dirty="0" err="1" smtClean="0">
                <a:solidFill>
                  <a:schemeClr val="tx1">
                    <a:lumMod val="50000"/>
                  </a:schemeClr>
                </a:solidFill>
                <a:effectLst/>
                <a:cs typeface="Arial" charset="0"/>
              </a:rPr>
              <a:t>Общеинтеллектуальное</a:t>
            </a:r>
            <a:r>
              <a:rPr lang="ru-RU" sz="4000" b="0" dirty="0">
                <a:solidFill>
                  <a:schemeClr val="tx1">
                    <a:lumMod val="50000"/>
                  </a:schemeClr>
                </a:solidFill>
                <a:effectLst/>
                <a:cs typeface="Arial" charset="0"/>
              </a:rPr>
              <a:t/>
            </a:r>
            <a:br>
              <a:rPr lang="ru-RU" sz="4000" b="0" dirty="0">
                <a:solidFill>
                  <a:schemeClr val="tx1">
                    <a:lumMod val="50000"/>
                  </a:schemeClr>
                </a:solidFill>
                <a:effectLst/>
                <a:cs typeface="Arial" charset="0"/>
              </a:rPr>
            </a:br>
            <a:r>
              <a:rPr lang="ru-RU" sz="4000" b="0" dirty="0" smtClean="0">
                <a:solidFill>
                  <a:schemeClr val="tx1">
                    <a:lumMod val="50000"/>
                  </a:schemeClr>
                </a:solidFill>
                <a:effectLst/>
                <a:cs typeface="Arial" charset="0"/>
              </a:rPr>
              <a:t> - Общекультурное</a:t>
            </a:r>
            <a:r>
              <a:rPr lang="ru-RU" sz="4000" dirty="0" smtClean="0">
                <a:solidFill>
                  <a:schemeClr val="tx1">
                    <a:lumMod val="50000"/>
                  </a:schemeClr>
                </a:solidFill>
                <a:cs typeface="Arial" charset="0"/>
              </a:rPr>
              <a:t/>
            </a:r>
            <a:br>
              <a:rPr lang="ru-RU" sz="4000" dirty="0" smtClean="0">
                <a:solidFill>
                  <a:schemeClr val="tx1">
                    <a:lumMod val="50000"/>
                  </a:schemeClr>
                </a:solidFill>
                <a:cs typeface="Arial" charset="0"/>
              </a:rPr>
            </a:br>
            <a:r>
              <a:rPr lang="ru-RU" sz="4400" dirty="0">
                <a:solidFill>
                  <a:schemeClr val="tx1">
                    <a:lumMod val="50000"/>
                  </a:schemeClr>
                </a:solidFill>
                <a:cs typeface="Arial" charset="0"/>
              </a:rPr>
              <a:t/>
            </a:r>
            <a:br>
              <a:rPr lang="ru-RU" sz="4400" dirty="0">
                <a:solidFill>
                  <a:schemeClr val="tx1">
                    <a:lumMod val="50000"/>
                  </a:schemeClr>
                </a:solidFill>
                <a:cs typeface="Arial" charset="0"/>
              </a:rPr>
            </a:br>
            <a:endParaRPr lang="ru-RU" sz="2400" b="0" dirty="0">
              <a:solidFill>
                <a:schemeClr val="bg1">
                  <a:lumMod val="50000"/>
                </a:schemeClr>
              </a:solidFill>
              <a:effectLst/>
              <a:cs typeface="Arial" charset="0"/>
            </a:endParaRPr>
          </a:p>
        </p:txBody>
      </p:sp>
      <p:sp>
        <p:nvSpPr>
          <p:cNvPr id="3" name="Подзаголовок 2"/>
          <p:cNvSpPr>
            <a:spLocks noGrp="1"/>
          </p:cNvSpPr>
          <p:nvPr>
            <p:ph type="subTitle" idx="1"/>
          </p:nvPr>
        </p:nvSpPr>
        <p:spPr/>
        <p:txBody>
          <a:bodyPr>
            <a:noAutofit/>
          </a:bodyPr>
          <a:lstStyle/>
          <a:p>
            <a:pPr algn="ctr"/>
            <a:r>
              <a:rPr lang="ru-RU" sz="3200" b="1" kern="0" dirty="0">
                <a:solidFill>
                  <a:schemeClr val="accent1"/>
                </a:solidFill>
                <a:latin typeface="Arial" charset="0"/>
                <a:ea typeface="+mj-ea"/>
                <a:cs typeface="+mj-cs"/>
              </a:rPr>
              <a:t>Направления внеурочной деятельности</a:t>
            </a:r>
            <a:r>
              <a:rPr lang="ru-RU" sz="3200" b="1" kern="0" dirty="0">
                <a:solidFill>
                  <a:schemeClr val="accent1"/>
                </a:solidFill>
                <a:latin typeface="Times New Roman"/>
                <a:ea typeface="+mj-ea"/>
                <a:cs typeface="+mj-cs"/>
              </a:rPr>
              <a:t> </a:t>
            </a:r>
            <a:r>
              <a:rPr lang="ru-RU" sz="3200" b="1" kern="0" dirty="0" smtClean="0">
                <a:solidFill>
                  <a:schemeClr val="accent1"/>
                </a:solidFill>
                <a:latin typeface="Times New Roman"/>
                <a:ea typeface="+mj-ea"/>
                <a:cs typeface="+mj-cs"/>
              </a:rPr>
              <a:t>в </a:t>
            </a:r>
            <a:r>
              <a:rPr lang="ru-RU" sz="3200" b="1" kern="0" dirty="0">
                <a:solidFill>
                  <a:schemeClr val="accent1"/>
                </a:solidFill>
                <a:latin typeface="Arial"/>
                <a:ea typeface="+mj-ea"/>
                <a:cs typeface="+mj-cs"/>
              </a:rPr>
              <a:t>условиях основной школы</a:t>
            </a:r>
            <a:endParaRPr lang="ru-RU" sz="3200" dirty="0">
              <a:solidFill>
                <a:schemeClr val="accent1"/>
              </a:solidFill>
            </a:endParaRPr>
          </a:p>
        </p:txBody>
      </p:sp>
    </p:spTree>
    <p:extLst>
      <p:ext uri="{BB962C8B-B14F-4D97-AF65-F5344CB8AC3E}">
        <p14:creationId xmlns:p14="http://schemas.microsoft.com/office/powerpoint/2010/main" val="6239870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6152" y="1267485"/>
            <a:ext cx="7235981" cy="5473883"/>
          </a:xfrm>
        </p:spPr>
        <p:txBody>
          <a:bodyPr/>
          <a:lstStyle/>
          <a:p>
            <a:pPr>
              <a:lnSpc>
                <a:spcPct val="150000"/>
              </a:lnSpc>
            </a:pPr>
            <a:r>
              <a:rPr lang="ru-RU" sz="2800" dirty="0" smtClean="0">
                <a:solidFill>
                  <a:schemeClr val="tx1">
                    <a:lumMod val="50000"/>
                  </a:schemeClr>
                </a:solidFill>
                <a:effectLst/>
              </a:rPr>
              <a:t>Познавательная</a:t>
            </a:r>
            <a:br>
              <a:rPr lang="ru-RU" sz="2800" dirty="0" smtClean="0">
                <a:solidFill>
                  <a:schemeClr val="tx1">
                    <a:lumMod val="50000"/>
                  </a:schemeClr>
                </a:solidFill>
                <a:effectLst/>
              </a:rPr>
            </a:br>
            <a:r>
              <a:rPr lang="ru-RU" sz="2800" dirty="0">
                <a:solidFill>
                  <a:schemeClr val="tx1">
                    <a:lumMod val="50000"/>
                  </a:schemeClr>
                </a:solidFill>
                <a:effectLst/>
              </a:rPr>
              <a:t>Т</a:t>
            </a:r>
            <a:r>
              <a:rPr lang="ru-RU" sz="2800" dirty="0" smtClean="0">
                <a:solidFill>
                  <a:schemeClr val="tx1">
                    <a:lumMod val="50000"/>
                  </a:schemeClr>
                </a:solidFill>
                <a:effectLst/>
              </a:rPr>
              <a:t>рудовая деятельность</a:t>
            </a:r>
            <a:br>
              <a:rPr lang="ru-RU" sz="2800" dirty="0" smtClean="0">
                <a:solidFill>
                  <a:schemeClr val="tx1">
                    <a:lumMod val="50000"/>
                  </a:schemeClr>
                </a:solidFill>
                <a:effectLst/>
              </a:rPr>
            </a:br>
            <a:r>
              <a:rPr lang="ru-RU" sz="2800" dirty="0" smtClean="0">
                <a:solidFill>
                  <a:schemeClr val="tx1">
                    <a:lumMod val="50000"/>
                  </a:schemeClr>
                </a:solidFill>
                <a:effectLst/>
              </a:rPr>
              <a:t>Игровая деятельность</a:t>
            </a:r>
            <a:br>
              <a:rPr lang="ru-RU" sz="2800" dirty="0" smtClean="0">
                <a:solidFill>
                  <a:schemeClr val="tx1">
                    <a:lumMod val="50000"/>
                  </a:schemeClr>
                </a:solidFill>
                <a:effectLst/>
              </a:rPr>
            </a:br>
            <a:r>
              <a:rPr lang="ru-RU" sz="2800" dirty="0" smtClean="0">
                <a:solidFill>
                  <a:schemeClr val="tx1">
                    <a:lumMod val="50000"/>
                  </a:schemeClr>
                </a:solidFill>
                <a:effectLst/>
              </a:rPr>
              <a:t>Досугово-развлекательная</a:t>
            </a:r>
            <a:br>
              <a:rPr lang="ru-RU" sz="2800" dirty="0" smtClean="0">
                <a:solidFill>
                  <a:schemeClr val="tx1">
                    <a:lumMod val="50000"/>
                  </a:schemeClr>
                </a:solidFill>
                <a:effectLst/>
              </a:rPr>
            </a:br>
            <a:r>
              <a:rPr lang="ru-RU" sz="2800" dirty="0" smtClean="0">
                <a:solidFill>
                  <a:schemeClr val="tx1">
                    <a:lumMod val="50000"/>
                  </a:schemeClr>
                </a:solidFill>
                <a:effectLst/>
              </a:rPr>
              <a:t>Проблемно-ценностное общение</a:t>
            </a:r>
            <a:br>
              <a:rPr lang="ru-RU" sz="2800" dirty="0" smtClean="0">
                <a:solidFill>
                  <a:schemeClr val="tx1">
                    <a:lumMod val="50000"/>
                  </a:schemeClr>
                </a:solidFill>
                <a:effectLst/>
              </a:rPr>
            </a:br>
            <a:r>
              <a:rPr lang="ru-RU" sz="2800" dirty="0">
                <a:solidFill>
                  <a:schemeClr val="tx1">
                    <a:lumMod val="50000"/>
                  </a:schemeClr>
                </a:solidFill>
                <a:effectLst/>
              </a:rPr>
              <a:t>Х</a:t>
            </a:r>
            <a:r>
              <a:rPr lang="ru-RU" sz="2800" dirty="0" smtClean="0">
                <a:solidFill>
                  <a:schemeClr val="tx1">
                    <a:lumMod val="50000"/>
                  </a:schemeClr>
                </a:solidFill>
                <a:effectLst/>
              </a:rPr>
              <a:t>удожественное </a:t>
            </a:r>
            <a:r>
              <a:rPr lang="ru-RU" sz="2800" dirty="0">
                <a:solidFill>
                  <a:schemeClr val="tx1">
                    <a:lumMod val="50000"/>
                  </a:schemeClr>
                </a:solidFill>
                <a:effectLst/>
              </a:rPr>
              <a:t>т</a:t>
            </a:r>
            <a:r>
              <a:rPr lang="ru-RU" sz="2800" dirty="0" smtClean="0">
                <a:solidFill>
                  <a:schemeClr val="tx1">
                    <a:lumMod val="50000"/>
                  </a:schemeClr>
                </a:solidFill>
                <a:effectLst/>
              </a:rPr>
              <a:t>ворчество</a:t>
            </a:r>
            <a:br>
              <a:rPr lang="ru-RU" sz="2800" dirty="0" smtClean="0">
                <a:solidFill>
                  <a:schemeClr val="tx1">
                    <a:lumMod val="50000"/>
                  </a:schemeClr>
                </a:solidFill>
                <a:effectLst/>
              </a:rPr>
            </a:br>
            <a:r>
              <a:rPr lang="ru-RU" sz="2800" dirty="0" smtClean="0">
                <a:solidFill>
                  <a:schemeClr val="tx1">
                    <a:lumMod val="50000"/>
                  </a:schemeClr>
                </a:solidFill>
                <a:effectLst/>
              </a:rPr>
              <a:t>Социальное творчество</a:t>
            </a:r>
            <a:br>
              <a:rPr lang="ru-RU" sz="2800" dirty="0" smtClean="0">
                <a:solidFill>
                  <a:schemeClr val="tx1">
                    <a:lumMod val="50000"/>
                  </a:schemeClr>
                </a:solidFill>
                <a:effectLst/>
              </a:rPr>
            </a:br>
            <a:r>
              <a:rPr lang="ru-RU" sz="2800" dirty="0" smtClean="0">
                <a:solidFill>
                  <a:schemeClr val="tx1">
                    <a:lumMod val="50000"/>
                  </a:schemeClr>
                </a:solidFill>
                <a:effectLst/>
              </a:rPr>
              <a:t>Спортивно-оздоровительная деятельность</a:t>
            </a:r>
            <a:r>
              <a:rPr lang="ru-RU" sz="1000" dirty="0" smtClean="0">
                <a:solidFill>
                  <a:schemeClr val="tx1">
                    <a:lumMod val="50000"/>
                  </a:schemeClr>
                </a:solidFill>
                <a:effectLst/>
              </a:rPr>
              <a:t/>
            </a:r>
            <a:br>
              <a:rPr lang="ru-RU" sz="1000" dirty="0" smtClean="0">
                <a:solidFill>
                  <a:schemeClr val="tx1">
                    <a:lumMod val="50000"/>
                  </a:schemeClr>
                </a:solidFill>
                <a:effectLst/>
              </a:rPr>
            </a:br>
            <a:r>
              <a:rPr lang="ru-RU" sz="2800" dirty="0" smtClean="0">
                <a:solidFill>
                  <a:schemeClr val="tx1">
                    <a:lumMod val="50000"/>
                  </a:schemeClr>
                </a:solidFill>
                <a:effectLst/>
              </a:rPr>
              <a:t>Туристско-краеведческая деятельность</a:t>
            </a:r>
            <a:endParaRPr lang="ru-RU" sz="2800" dirty="0">
              <a:solidFill>
                <a:schemeClr val="tx1">
                  <a:lumMod val="50000"/>
                </a:schemeClr>
              </a:solidFill>
              <a:effectLst/>
            </a:endParaRPr>
          </a:p>
        </p:txBody>
      </p:sp>
      <p:sp>
        <p:nvSpPr>
          <p:cNvPr id="3" name="Подзаголовок 2"/>
          <p:cNvSpPr>
            <a:spLocks noGrp="1"/>
          </p:cNvSpPr>
          <p:nvPr>
            <p:ph type="subTitle" idx="1"/>
          </p:nvPr>
        </p:nvSpPr>
        <p:spPr>
          <a:xfrm>
            <a:off x="1115616" y="188640"/>
            <a:ext cx="6189583" cy="949569"/>
          </a:xfrm>
        </p:spPr>
        <p:txBody>
          <a:bodyPr>
            <a:noAutofit/>
          </a:bodyPr>
          <a:lstStyle/>
          <a:p>
            <a:pPr algn="l"/>
            <a:r>
              <a:rPr lang="ru-RU" sz="3200" b="1" dirty="0" smtClean="0">
                <a:solidFill>
                  <a:schemeClr val="accent1"/>
                </a:solidFill>
                <a:effectLst>
                  <a:outerShdw blurRad="38100" dist="38100" dir="2700000" algn="tl">
                    <a:srgbClr val="000000">
                      <a:alpha val="43137"/>
                    </a:srgbClr>
                  </a:outerShdw>
                </a:effectLst>
                <a:latin typeface="Times New Roman"/>
                <a:ea typeface="Calibri"/>
              </a:rPr>
              <a:t>Виды </a:t>
            </a:r>
            <a:r>
              <a:rPr lang="ru-RU" sz="3200" b="1" dirty="0" smtClean="0">
                <a:solidFill>
                  <a:schemeClr val="accent1"/>
                </a:solidFill>
                <a:effectLst>
                  <a:outerShdw blurRad="38100" dist="38100" dir="2700000" algn="tl">
                    <a:srgbClr val="000000">
                      <a:alpha val="43137"/>
                    </a:srgbClr>
                  </a:outerShdw>
                </a:effectLst>
              </a:rPr>
              <a:t> внеурочной деятельности</a:t>
            </a:r>
            <a:endParaRPr lang="ru-RU" sz="32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80033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6152" y="1267485"/>
            <a:ext cx="7235981" cy="4609787"/>
          </a:xfrm>
        </p:spPr>
        <p:txBody>
          <a:bodyPr/>
          <a:lstStyle/>
          <a:p>
            <a:pPr>
              <a:lnSpc>
                <a:spcPct val="150000"/>
              </a:lnSpc>
            </a:pPr>
            <a:endParaRPr lang="ru-RU" sz="1400" dirty="0">
              <a:solidFill>
                <a:schemeClr val="accent1">
                  <a:lumMod val="60000"/>
                  <a:lumOff val="40000"/>
                </a:schemeClr>
              </a:solidFill>
            </a:endParaRPr>
          </a:p>
        </p:txBody>
      </p:sp>
      <p:sp>
        <p:nvSpPr>
          <p:cNvPr id="3" name="Подзаголовок 2"/>
          <p:cNvSpPr>
            <a:spLocks noGrp="1"/>
          </p:cNvSpPr>
          <p:nvPr>
            <p:ph type="subTitle" idx="1"/>
          </p:nvPr>
        </p:nvSpPr>
        <p:spPr>
          <a:xfrm>
            <a:off x="683569" y="201702"/>
            <a:ext cx="6984776" cy="949569"/>
          </a:xfrm>
        </p:spPr>
        <p:txBody>
          <a:bodyPr>
            <a:normAutofit fontScale="62500" lnSpcReduction="20000"/>
          </a:bodyPr>
          <a:lstStyle/>
          <a:p>
            <a:pPr algn="ctr">
              <a:lnSpc>
                <a:spcPct val="115000"/>
              </a:lnSpc>
              <a:spcAft>
                <a:spcPts val="1000"/>
              </a:spcAft>
            </a:pPr>
            <a:r>
              <a:rPr lang="ru-RU" sz="4000" b="1" dirty="0">
                <a:solidFill>
                  <a:schemeClr val="accent1"/>
                </a:solidFill>
                <a:effectLst>
                  <a:outerShdw blurRad="38100" dist="38100" dir="2700000" algn="tl">
                    <a:srgbClr val="000000">
                      <a:alpha val="43137"/>
                    </a:srgbClr>
                  </a:outerShdw>
                </a:effectLst>
                <a:latin typeface="Times New Roman"/>
                <a:ea typeface="Calibri"/>
                <a:cs typeface="Times New Roman"/>
              </a:rPr>
              <a:t>Ф</a:t>
            </a:r>
            <a:r>
              <a:rPr lang="ru-RU" sz="4000" b="1" dirty="0" smtClean="0">
                <a:solidFill>
                  <a:schemeClr val="accent1"/>
                </a:solidFill>
                <a:effectLst>
                  <a:outerShdw blurRad="38100" dist="38100" dir="2700000" algn="tl">
                    <a:srgbClr val="000000">
                      <a:alpha val="43137"/>
                    </a:srgbClr>
                  </a:outerShdw>
                </a:effectLst>
                <a:latin typeface="Times New Roman"/>
                <a:ea typeface="Calibri"/>
                <a:cs typeface="Times New Roman"/>
              </a:rPr>
              <a:t>ормы организации совместной </a:t>
            </a:r>
            <a:r>
              <a:rPr lang="ru-RU" sz="4000" b="1" dirty="0">
                <a:solidFill>
                  <a:schemeClr val="accent1"/>
                </a:solidFill>
                <a:effectLst>
                  <a:outerShdw blurRad="38100" dist="38100" dir="2700000" algn="tl">
                    <a:srgbClr val="000000">
                      <a:alpha val="43137"/>
                    </a:srgbClr>
                  </a:outerShdw>
                </a:effectLst>
                <a:latin typeface="Times New Roman"/>
                <a:ea typeface="Calibri"/>
                <a:cs typeface="Times New Roman"/>
              </a:rPr>
              <a:t>деятельности </a:t>
            </a:r>
            <a:r>
              <a:rPr lang="ru-RU" sz="4000" b="1" dirty="0" smtClean="0">
                <a:solidFill>
                  <a:schemeClr val="accent1"/>
                </a:solidFill>
                <a:effectLst>
                  <a:outerShdw blurRad="38100" dist="38100" dir="2700000" algn="tl">
                    <a:srgbClr val="000000">
                      <a:alpha val="43137"/>
                    </a:srgbClr>
                  </a:outerShdw>
                </a:effectLst>
                <a:latin typeface="Times New Roman"/>
                <a:ea typeface="Calibri"/>
                <a:cs typeface="Times New Roman"/>
              </a:rPr>
              <a:t>детей </a:t>
            </a:r>
            <a:r>
              <a:rPr lang="ru-RU" sz="4000" b="1" dirty="0">
                <a:solidFill>
                  <a:schemeClr val="accent1"/>
                </a:solidFill>
                <a:effectLst>
                  <a:outerShdw blurRad="38100" dist="38100" dir="2700000" algn="tl">
                    <a:srgbClr val="000000">
                      <a:alpha val="43137"/>
                    </a:srgbClr>
                  </a:outerShdw>
                </a:effectLst>
                <a:latin typeface="Times New Roman"/>
                <a:ea typeface="Calibri"/>
                <a:cs typeface="Times New Roman"/>
              </a:rPr>
              <a:t>и взрослых</a:t>
            </a:r>
            <a:endParaRPr lang="ru-RU" sz="3200" b="1" dirty="0">
              <a:solidFill>
                <a:schemeClr val="accent1"/>
              </a:solidFill>
              <a:effectLst>
                <a:outerShdw blurRad="38100" dist="38100" dir="2700000" algn="tl">
                  <a:srgbClr val="000000">
                    <a:alpha val="43137"/>
                  </a:srgbClr>
                </a:outerShdw>
              </a:effectLst>
              <a:ea typeface="Calibri"/>
              <a:cs typeface="Times New Roman"/>
            </a:endParaRPr>
          </a:p>
          <a:p>
            <a:pPr algn="ctr"/>
            <a:endParaRPr lang="ru-RU" sz="4000" dirty="0">
              <a:solidFill>
                <a:schemeClr val="accent1"/>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709495074"/>
              </p:ext>
            </p:extLst>
          </p:nvPr>
        </p:nvGraphicFramePr>
        <p:xfrm>
          <a:off x="827584" y="980727"/>
          <a:ext cx="8208912" cy="5958840"/>
        </p:xfrm>
        <a:graphic>
          <a:graphicData uri="http://schemas.openxmlformats.org/drawingml/2006/table">
            <a:tbl>
              <a:tblPr firstRow="1" firstCol="1" bandRow="1"/>
              <a:tblGrid>
                <a:gridCol w="2664296"/>
                <a:gridCol w="2664296"/>
                <a:gridCol w="2880320"/>
              </a:tblGrid>
              <a:tr h="1504617">
                <a:tc>
                  <a:txBody>
                    <a:bodyPr/>
                    <a:lstStyle/>
                    <a:p>
                      <a:pPr algn="ctr">
                        <a:lnSpc>
                          <a:spcPct val="115000"/>
                        </a:lnSpc>
                        <a:spcAft>
                          <a:spcPts val="0"/>
                        </a:spcAft>
                      </a:pPr>
                      <a:r>
                        <a:rPr lang="ru-RU" sz="2000" b="1" dirty="0">
                          <a:solidFill>
                            <a:schemeClr val="tx1">
                              <a:lumMod val="50000"/>
                            </a:schemeClr>
                          </a:solidFill>
                          <a:effectLst/>
                          <a:latin typeface="Times New Roman"/>
                          <a:ea typeface="Calibri"/>
                          <a:cs typeface="Times New Roman"/>
                        </a:rPr>
                        <a:t>Усвоение школьниками социально-значимых </a:t>
                      </a:r>
                      <a:r>
                        <a:rPr lang="ru-RU" sz="2000" b="1" dirty="0" smtClean="0">
                          <a:solidFill>
                            <a:schemeClr val="tx1">
                              <a:lumMod val="50000"/>
                            </a:schemeClr>
                          </a:solidFill>
                          <a:effectLst/>
                          <a:latin typeface="Times New Roman"/>
                          <a:ea typeface="Calibri"/>
                          <a:cs typeface="Times New Roman"/>
                        </a:rPr>
                        <a:t>знаний</a:t>
                      </a:r>
                    </a:p>
                    <a:p>
                      <a:pPr algn="ctr">
                        <a:lnSpc>
                          <a:spcPct val="115000"/>
                        </a:lnSpc>
                        <a:spcAft>
                          <a:spcPts val="0"/>
                        </a:spcAft>
                      </a:pPr>
                      <a:r>
                        <a:rPr lang="ru-RU" sz="2000" b="1" dirty="0" smtClean="0">
                          <a:solidFill>
                            <a:schemeClr val="tx1">
                              <a:lumMod val="50000"/>
                            </a:schemeClr>
                          </a:solidFill>
                          <a:effectLst/>
                          <a:latin typeface="Times New Roman"/>
                          <a:ea typeface="Calibri"/>
                          <a:cs typeface="Times New Roman"/>
                        </a:rPr>
                        <a:t>(1 уровень)</a:t>
                      </a:r>
                      <a:endParaRPr lang="ru-RU" sz="1600" b="1" dirty="0">
                        <a:solidFill>
                          <a:schemeClr val="tx1">
                            <a:lumMod val="5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solidFill>
                            <a:schemeClr val="tx1">
                              <a:lumMod val="50000"/>
                            </a:schemeClr>
                          </a:solidFill>
                          <a:effectLst/>
                          <a:latin typeface="Times New Roman"/>
                          <a:ea typeface="Calibri"/>
                          <a:cs typeface="Times New Roman"/>
                        </a:rPr>
                        <a:t>Развитие социально-значимых </a:t>
                      </a:r>
                      <a:r>
                        <a:rPr lang="ru-RU" sz="2000" b="1" dirty="0" smtClean="0">
                          <a:solidFill>
                            <a:schemeClr val="tx1">
                              <a:lumMod val="50000"/>
                            </a:schemeClr>
                          </a:solidFill>
                          <a:effectLst/>
                          <a:latin typeface="Times New Roman"/>
                          <a:ea typeface="Calibri"/>
                          <a:cs typeface="Times New Roman"/>
                        </a:rPr>
                        <a:t>отношений</a:t>
                      </a:r>
                    </a:p>
                    <a:p>
                      <a:pPr algn="ctr">
                        <a:lnSpc>
                          <a:spcPct val="115000"/>
                        </a:lnSpc>
                        <a:spcAft>
                          <a:spcPts val="0"/>
                        </a:spcAft>
                      </a:pPr>
                      <a:r>
                        <a:rPr lang="ru-RU" sz="2000" b="1" dirty="0" smtClean="0">
                          <a:solidFill>
                            <a:schemeClr val="tx1">
                              <a:lumMod val="50000"/>
                            </a:schemeClr>
                          </a:solidFill>
                          <a:effectLst/>
                          <a:latin typeface="Times New Roman"/>
                          <a:ea typeface="Calibri"/>
                          <a:cs typeface="Times New Roman"/>
                        </a:rPr>
                        <a:t>(2 уровень)</a:t>
                      </a:r>
                      <a:endParaRPr lang="ru-RU" sz="1600" b="1" dirty="0">
                        <a:solidFill>
                          <a:schemeClr val="tx1">
                            <a:lumMod val="5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solidFill>
                            <a:schemeClr val="tx1">
                              <a:lumMod val="50000"/>
                            </a:schemeClr>
                          </a:solidFill>
                          <a:effectLst/>
                          <a:latin typeface="Times New Roman"/>
                          <a:ea typeface="Calibri"/>
                          <a:cs typeface="Times New Roman"/>
                        </a:rPr>
                        <a:t>Приобретение школьниками опыта социально-значимых </a:t>
                      </a:r>
                      <a:r>
                        <a:rPr lang="ru-RU" sz="2000" b="1" dirty="0" smtClean="0">
                          <a:solidFill>
                            <a:schemeClr val="tx1">
                              <a:lumMod val="50000"/>
                            </a:schemeClr>
                          </a:solidFill>
                          <a:effectLst/>
                          <a:latin typeface="Times New Roman"/>
                          <a:ea typeface="Calibri"/>
                          <a:cs typeface="Times New Roman"/>
                        </a:rPr>
                        <a:t>действий</a:t>
                      </a:r>
                    </a:p>
                    <a:p>
                      <a:pPr algn="ctr">
                        <a:lnSpc>
                          <a:spcPct val="115000"/>
                        </a:lnSpc>
                        <a:spcAft>
                          <a:spcPts val="0"/>
                        </a:spcAft>
                      </a:pPr>
                      <a:r>
                        <a:rPr lang="ru-RU" sz="2000" b="1" dirty="0" smtClean="0">
                          <a:solidFill>
                            <a:schemeClr val="tx1">
                              <a:lumMod val="50000"/>
                            </a:schemeClr>
                          </a:solidFill>
                          <a:effectLst/>
                          <a:latin typeface="Times New Roman"/>
                          <a:ea typeface="Calibri"/>
                          <a:cs typeface="Times New Roman"/>
                        </a:rPr>
                        <a:t>(3 уровень)</a:t>
                      </a:r>
                      <a:endParaRPr lang="ru-RU" sz="1600" b="1" dirty="0">
                        <a:solidFill>
                          <a:schemeClr val="tx1">
                            <a:lumMod val="5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4023">
                <a:tc>
                  <a:txBody>
                    <a:bodyPr/>
                    <a:lstStyle/>
                    <a:p>
                      <a:pPr>
                        <a:lnSpc>
                          <a:spcPct val="115000"/>
                        </a:lnSpc>
                        <a:spcAft>
                          <a:spcPts val="0"/>
                        </a:spcAft>
                      </a:pPr>
                      <a:r>
                        <a:rPr lang="ru-RU" sz="2000" b="1">
                          <a:solidFill>
                            <a:schemeClr val="tx1">
                              <a:lumMod val="50000"/>
                            </a:schemeClr>
                          </a:solidFill>
                          <a:effectLst/>
                          <a:latin typeface="Times New Roman"/>
                          <a:ea typeface="Calibri"/>
                          <a:cs typeface="Times New Roman"/>
                        </a:rPr>
                        <a:t>Лекции и рассказы,</a:t>
                      </a:r>
                      <a:endParaRPr lang="ru-RU" sz="1600" b="1">
                        <a:solidFill>
                          <a:schemeClr val="tx1">
                            <a:lumMod val="50000"/>
                          </a:schemeClr>
                        </a:solidFill>
                        <a:effectLst/>
                        <a:latin typeface="Calibri"/>
                        <a:ea typeface="Calibri"/>
                        <a:cs typeface="Times New Roman"/>
                      </a:endParaRPr>
                    </a:p>
                    <a:p>
                      <a:pPr>
                        <a:lnSpc>
                          <a:spcPct val="115000"/>
                        </a:lnSpc>
                        <a:spcAft>
                          <a:spcPts val="0"/>
                        </a:spcAft>
                      </a:pPr>
                      <a:r>
                        <a:rPr lang="ru-RU" sz="2000" b="1">
                          <a:solidFill>
                            <a:schemeClr val="tx1">
                              <a:lumMod val="50000"/>
                            </a:schemeClr>
                          </a:solidFill>
                          <a:effectLst/>
                          <a:latin typeface="Times New Roman"/>
                          <a:ea typeface="Calibri"/>
                          <a:cs typeface="Times New Roman"/>
                        </a:rPr>
                        <a:t>развлекательные игры</a:t>
                      </a:r>
                      <a:endParaRPr lang="ru-RU" sz="1600" b="1">
                        <a:solidFill>
                          <a:schemeClr val="tx1">
                            <a:lumMod val="50000"/>
                          </a:schemeClr>
                        </a:solidFill>
                        <a:effectLst/>
                        <a:latin typeface="Calibri"/>
                        <a:ea typeface="Calibri"/>
                        <a:cs typeface="Times New Roman"/>
                      </a:endParaRPr>
                    </a:p>
                    <a:p>
                      <a:pPr>
                        <a:lnSpc>
                          <a:spcPct val="115000"/>
                        </a:lnSpc>
                        <a:spcAft>
                          <a:spcPts val="0"/>
                        </a:spcAft>
                      </a:pPr>
                      <a:r>
                        <a:rPr lang="ru-RU" sz="2000" b="1">
                          <a:solidFill>
                            <a:schemeClr val="tx1">
                              <a:lumMod val="50000"/>
                            </a:schemeClr>
                          </a:solidFill>
                          <a:effectLst/>
                          <a:latin typeface="Times New Roman"/>
                          <a:ea typeface="Calibri"/>
                          <a:cs typeface="Times New Roman"/>
                        </a:rPr>
                        <a:t>викторины,</a:t>
                      </a:r>
                      <a:endParaRPr lang="ru-RU" sz="1600" b="1">
                        <a:solidFill>
                          <a:schemeClr val="tx1">
                            <a:lumMod val="50000"/>
                          </a:schemeClr>
                        </a:solidFill>
                        <a:effectLst/>
                        <a:latin typeface="Calibri"/>
                        <a:ea typeface="Calibri"/>
                        <a:cs typeface="Times New Roman"/>
                      </a:endParaRPr>
                    </a:p>
                    <a:p>
                      <a:pPr>
                        <a:lnSpc>
                          <a:spcPct val="115000"/>
                        </a:lnSpc>
                        <a:spcAft>
                          <a:spcPts val="0"/>
                        </a:spcAft>
                      </a:pPr>
                      <a:r>
                        <a:rPr lang="ru-RU" sz="2000" b="1">
                          <a:solidFill>
                            <a:schemeClr val="tx1">
                              <a:lumMod val="50000"/>
                            </a:schemeClr>
                          </a:solidFill>
                          <a:effectLst/>
                          <a:latin typeface="Times New Roman"/>
                          <a:ea typeface="Calibri"/>
                          <a:cs typeface="Times New Roman"/>
                        </a:rPr>
                        <a:t>конкурсы,</a:t>
                      </a:r>
                      <a:endParaRPr lang="ru-RU" sz="1600" b="1">
                        <a:solidFill>
                          <a:schemeClr val="tx1">
                            <a:lumMod val="50000"/>
                          </a:schemeClr>
                        </a:solidFill>
                        <a:effectLst/>
                        <a:latin typeface="Calibri"/>
                        <a:ea typeface="Calibri"/>
                        <a:cs typeface="Times New Roman"/>
                      </a:endParaRPr>
                    </a:p>
                    <a:p>
                      <a:pPr>
                        <a:lnSpc>
                          <a:spcPct val="115000"/>
                        </a:lnSpc>
                        <a:spcAft>
                          <a:spcPts val="0"/>
                        </a:spcAft>
                      </a:pPr>
                      <a:r>
                        <a:rPr lang="ru-RU" sz="2000" b="1">
                          <a:solidFill>
                            <a:schemeClr val="tx1">
                              <a:lumMod val="50000"/>
                            </a:schemeClr>
                          </a:solidFill>
                          <a:effectLst/>
                          <a:latin typeface="Times New Roman"/>
                          <a:ea typeface="Calibri"/>
                          <a:cs typeface="Times New Roman"/>
                        </a:rPr>
                        <a:t>соревнования, праздники,</a:t>
                      </a:r>
                      <a:endParaRPr lang="ru-RU" sz="1600" b="1">
                        <a:solidFill>
                          <a:schemeClr val="tx1">
                            <a:lumMod val="50000"/>
                          </a:schemeClr>
                        </a:solidFill>
                        <a:effectLst/>
                        <a:latin typeface="Calibri"/>
                        <a:ea typeface="Calibri"/>
                        <a:cs typeface="Times New Roman"/>
                      </a:endParaRPr>
                    </a:p>
                    <a:p>
                      <a:pPr>
                        <a:lnSpc>
                          <a:spcPct val="115000"/>
                        </a:lnSpc>
                        <a:spcAft>
                          <a:spcPts val="0"/>
                        </a:spcAft>
                      </a:pPr>
                      <a:r>
                        <a:rPr lang="ru-RU" sz="2000" b="1">
                          <a:solidFill>
                            <a:schemeClr val="tx1">
                              <a:lumMod val="50000"/>
                            </a:schemeClr>
                          </a:solidFill>
                          <a:effectLst/>
                          <a:latin typeface="Times New Roman"/>
                          <a:ea typeface="Calibri"/>
                          <a:cs typeface="Times New Roman"/>
                        </a:rPr>
                        <a:t>театрализации, культпоходы, экскурсии.</a:t>
                      </a:r>
                      <a:endParaRPr lang="ru-RU" sz="1600" b="1">
                        <a:solidFill>
                          <a:schemeClr val="tx1">
                            <a:lumMod val="5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b="1" dirty="0">
                          <a:solidFill>
                            <a:schemeClr val="tx1">
                              <a:lumMod val="50000"/>
                            </a:schemeClr>
                          </a:solidFill>
                          <a:effectLst/>
                          <a:latin typeface="Times New Roman"/>
                          <a:ea typeface="Calibri"/>
                          <a:cs typeface="Times New Roman"/>
                        </a:rPr>
                        <a:t>Беседы, дискуссии, дебаты, ролевые деловые игры, слеты, сборы, исследовательские проекты, школьные киноклубы и самодеятельные театры.</a:t>
                      </a:r>
                      <a:endParaRPr lang="ru-RU" sz="1600" b="1" dirty="0">
                        <a:solidFill>
                          <a:schemeClr val="tx1">
                            <a:lumMod val="5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b="1" dirty="0">
                          <a:solidFill>
                            <a:schemeClr val="tx1">
                              <a:lumMod val="50000"/>
                            </a:schemeClr>
                          </a:solidFill>
                          <a:effectLst/>
                          <a:latin typeface="Times New Roman"/>
                          <a:ea typeface="Calibri"/>
                          <a:cs typeface="Times New Roman"/>
                        </a:rPr>
                        <a:t>Поисковые природоохранные, фольклорные экспедиции.</a:t>
                      </a:r>
                      <a:endParaRPr lang="ru-RU" sz="1600" b="1" dirty="0">
                        <a:solidFill>
                          <a:schemeClr val="tx1">
                            <a:lumMod val="50000"/>
                          </a:schemeClr>
                        </a:solidFill>
                        <a:effectLst/>
                        <a:latin typeface="Calibri"/>
                        <a:ea typeface="Calibri"/>
                        <a:cs typeface="Times New Roman"/>
                      </a:endParaRPr>
                    </a:p>
                    <a:p>
                      <a:pPr>
                        <a:lnSpc>
                          <a:spcPct val="115000"/>
                        </a:lnSpc>
                        <a:spcAft>
                          <a:spcPts val="0"/>
                        </a:spcAft>
                      </a:pPr>
                      <a:r>
                        <a:rPr lang="ru-RU" sz="2000" b="1" dirty="0">
                          <a:solidFill>
                            <a:schemeClr val="tx1">
                              <a:lumMod val="50000"/>
                            </a:schemeClr>
                          </a:solidFill>
                          <a:effectLst/>
                          <a:latin typeface="Times New Roman"/>
                          <a:ea typeface="Calibri"/>
                          <a:cs typeface="Times New Roman"/>
                        </a:rPr>
                        <a:t>Социально-ориентированные трудовые, экологические, гражданско-патриотические, волонтерские и другие акции.</a:t>
                      </a:r>
                      <a:endParaRPr lang="ru-RU" sz="1600" b="1" dirty="0">
                        <a:solidFill>
                          <a:schemeClr val="tx1">
                            <a:lumMod val="5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47311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9672" y="5949280"/>
            <a:ext cx="6984776" cy="908719"/>
          </a:xfrm>
        </p:spPr>
        <p:txBody>
          <a:bodyPr/>
          <a:lstStyle/>
          <a:p>
            <a:endParaRPr lang="ru-RU" dirty="0"/>
          </a:p>
        </p:txBody>
      </p:sp>
      <p:sp>
        <p:nvSpPr>
          <p:cNvPr id="3" name="Подзаголовок 2"/>
          <p:cNvSpPr>
            <a:spLocks noGrp="1"/>
          </p:cNvSpPr>
          <p:nvPr>
            <p:ph type="subTitle" idx="1"/>
          </p:nvPr>
        </p:nvSpPr>
        <p:spPr/>
        <p:txBody>
          <a:bodyPr>
            <a:noAutofit/>
          </a:bodyPr>
          <a:lstStyle/>
          <a:p>
            <a:pPr algn="ctr"/>
            <a:r>
              <a:rPr lang="ru-RU" sz="2800" b="1" dirty="0" smtClean="0">
                <a:solidFill>
                  <a:schemeClr val="accent1"/>
                </a:solidFill>
                <a:effectLst>
                  <a:outerShdw blurRad="38100" dist="38100" dir="2700000" algn="tl">
                    <a:srgbClr val="000000">
                      <a:alpha val="43137"/>
                    </a:srgbClr>
                  </a:outerShdw>
                </a:effectLst>
              </a:rPr>
              <a:t>Спортивно-оздоровительная деятельность</a:t>
            </a:r>
            <a:endParaRPr lang="ru-RU" sz="2800" b="1" dirty="0">
              <a:solidFill>
                <a:schemeClr val="accent1"/>
              </a:solidFill>
              <a:effectLst>
                <a:outerShdw blurRad="38100" dist="38100" dir="2700000" algn="tl">
                  <a:srgbClr val="000000">
                    <a:alpha val="43137"/>
                  </a:srgbClr>
                </a:outerShdw>
              </a:effectLst>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238387506"/>
              </p:ext>
            </p:extLst>
          </p:nvPr>
        </p:nvGraphicFramePr>
        <p:xfrm>
          <a:off x="899592" y="1124744"/>
          <a:ext cx="7992888" cy="5472609"/>
        </p:xfrm>
        <a:graphic>
          <a:graphicData uri="http://schemas.openxmlformats.org/drawingml/2006/table">
            <a:tbl>
              <a:tblPr firstRow="1" firstCol="1" bandRow="1"/>
              <a:tblGrid>
                <a:gridCol w="1905874"/>
                <a:gridCol w="2044396"/>
                <a:gridCol w="1998222"/>
                <a:gridCol w="2044396"/>
              </a:tblGrid>
              <a:tr h="2360634">
                <a:tc>
                  <a:txBody>
                    <a:bodyPr/>
                    <a:lstStyle/>
                    <a:p>
                      <a:pPr algn="ctr" fontAlgn="base">
                        <a:lnSpc>
                          <a:spcPct val="115000"/>
                        </a:lnSpc>
                        <a:spcAft>
                          <a:spcPts val="0"/>
                        </a:spcAft>
                      </a:pPr>
                      <a:r>
                        <a:rPr lang="ru-RU" sz="1600" b="1" kern="1200" dirty="0">
                          <a:solidFill>
                            <a:schemeClr val="tx1">
                              <a:lumMod val="50000"/>
                            </a:schemeClr>
                          </a:solidFill>
                          <a:effectLst/>
                          <a:latin typeface="Times New Roman"/>
                          <a:ea typeface="+mn-ea"/>
                          <a:cs typeface="Times New Roman"/>
                        </a:rPr>
                        <a:t>Воспитательные результаты </a:t>
                      </a:r>
                      <a:endParaRPr lang="ru-RU" sz="1100" b="1" dirty="0">
                        <a:solidFill>
                          <a:schemeClr val="tx1">
                            <a:lumMod val="5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ru-RU" sz="1600" b="1" kern="1200" dirty="0">
                          <a:solidFill>
                            <a:schemeClr val="tx1">
                              <a:lumMod val="50000"/>
                            </a:schemeClr>
                          </a:solidFill>
                          <a:effectLst/>
                          <a:latin typeface="Times New Roman"/>
                          <a:ea typeface="+mn-ea"/>
                          <a:cs typeface="Times New Roman"/>
                        </a:rPr>
                        <a:t>Приобретение школьником  социальных знаний</a:t>
                      </a:r>
                      <a:endParaRPr lang="ru-RU" sz="1100" b="1" dirty="0">
                        <a:solidFill>
                          <a:schemeClr val="tx1">
                            <a:lumMod val="50000"/>
                          </a:schemeClr>
                        </a:solidFill>
                        <a:effectLst/>
                        <a:latin typeface="Calibri"/>
                        <a:ea typeface="Calibri"/>
                        <a:cs typeface="Times New Roman"/>
                      </a:endParaRPr>
                    </a:p>
                    <a:p>
                      <a:pPr algn="ctr">
                        <a:lnSpc>
                          <a:spcPct val="115000"/>
                        </a:lnSpc>
                        <a:spcAft>
                          <a:spcPts val="0"/>
                        </a:spcAft>
                      </a:pPr>
                      <a:r>
                        <a:rPr lang="ru-RU" sz="1600" b="1" kern="1200" dirty="0">
                          <a:solidFill>
                            <a:schemeClr val="tx1">
                              <a:lumMod val="50000"/>
                            </a:schemeClr>
                          </a:solidFill>
                          <a:effectLst/>
                          <a:latin typeface="Times New Roman"/>
                          <a:ea typeface="+mn-ea"/>
                          <a:cs typeface="Times New Roman"/>
                        </a:rPr>
                        <a:t>(1 уровень)</a:t>
                      </a:r>
                      <a:endParaRPr lang="ru-RU" sz="1100" b="1" dirty="0">
                        <a:solidFill>
                          <a:schemeClr val="tx1">
                            <a:lumMod val="5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ru-RU" sz="1600" b="1" kern="1200" dirty="0">
                          <a:solidFill>
                            <a:schemeClr val="tx1">
                              <a:lumMod val="50000"/>
                            </a:schemeClr>
                          </a:solidFill>
                          <a:effectLst/>
                          <a:latin typeface="Times New Roman"/>
                          <a:ea typeface="+mn-ea"/>
                          <a:cs typeface="Times New Roman"/>
                        </a:rPr>
                        <a:t>Формирование ценностного отношения к социальной реальности</a:t>
                      </a:r>
                      <a:endParaRPr lang="ru-RU" sz="1100" b="1" dirty="0">
                        <a:solidFill>
                          <a:schemeClr val="tx1">
                            <a:lumMod val="50000"/>
                          </a:schemeClr>
                        </a:solidFill>
                        <a:effectLst/>
                        <a:latin typeface="Calibri"/>
                        <a:ea typeface="Calibri"/>
                        <a:cs typeface="Times New Roman"/>
                      </a:endParaRPr>
                    </a:p>
                    <a:p>
                      <a:pPr algn="ctr">
                        <a:lnSpc>
                          <a:spcPct val="115000"/>
                        </a:lnSpc>
                        <a:spcAft>
                          <a:spcPts val="0"/>
                        </a:spcAft>
                      </a:pPr>
                      <a:r>
                        <a:rPr lang="ru-RU" sz="1600" b="1" kern="1200" dirty="0">
                          <a:solidFill>
                            <a:schemeClr val="tx1">
                              <a:lumMod val="50000"/>
                            </a:schemeClr>
                          </a:solidFill>
                          <a:effectLst/>
                          <a:latin typeface="Times New Roman"/>
                          <a:ea typeface="+mn-ea"/>
                          <a:cs typeface="Times New Roman"/>
                        </a:rPr>
                        <a:t>(2 уровень)</a:t>
                      </a:r>
                      <a:endParaRPr lang="ru-RU" sz="1100" b="1" dirty="0">
                        <a:solidFill>
                          <a:schemeClr val="tx1">
                            <a:lumMod val="5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ru-RU" sz="1600" b="1" kern="1200" dirty="0">
                          <a:solidFill>
                            <a:schemeClr val="tx1">
                              <a:lumMod val="50000"/>
                            </a:schemeClr>
                          </a:solidFill>
                          <a:effectLst/>
                          <a:latin typeface="Times New Roman"/>
                          <a:ea typeface="+mn-ea"/>
                          <a:cs typeface="Times New Roman"/>
                        </a:rPr>
                        <a:t>Получение опыта самостоятельного общественного действия</a:t>
                      </a:r>
                      <a:endParaRPr lang="ru-RU" sz="1100" b="1" dirty="0">
                        <a:solidFill>
                          <a:schemeClr val="tx1">
                            <a:lumMod val="50000"/>
                          </a:schemeClr>
                        </a:solidFill>
                        <a:effectLst/>
                        <a:latin typeface="Calibri"/>
                        <a:ea typeface="Calibri"/>
                        <a:cs typeface="Times New Roman"/>
                      </a:endParaRPr>
                    </a:p>
                    <a:p>
                      <a:pPr algn="ctr">
                        <a:lnSpc>
                          <a:spcPct val="115000"/>
                        </a:lnSpc>
                        <a:spcAft>
                          <a:spcPts val="0"/>
                        </a:spcAft>
                      </a:pPr>
                      <a:r>
                        <a:rPr lang="ru-RU" sz="1600" b="1" kern="1200" dirty="0">
                          <a:solidFill>
                            <a:schemeClr val="tx1">
                              <a:lumMod val="50000"/>
                            </a:schemeClr>
                          </a:solidFill>
                          <a:effectLst/>
                          <a:latin typeface="Times New Roman"/>
                          <a:ea typeface="+mn-ea"/>
                          <a:cs typeface="Times New Roman"/>
                        </a:rPr>
                        <a:t>(3 уровень)</a:t>
                      </a:r>
                      <a:endParaRPr lang="ru-RU" sz="1100" b="1" dirty="0">
                        <a:solidFill>
                          <a:schemeClr val="tx1">
                            <a:lumMod val="5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3100">
                <a:tc rowSpan="3">
                  <a:txBody>
                    <a:bodyPr/>
                    <a:lstStyle/>
                    <a:p>
                      <a:pPr fontAlgn="base">
                        <a:spcAft>
                          <a:spcPts val="0"/>
                        </a:spcAft>
                      </a:pPr>
                      <a:r>
                        <a:rPr lang="ru-RU" sz="1600" b="1" kern="1200">
                          <a:solidFill>
                            <a:schemeClr val="tx1">
                              <a:lumMod val="50000"/>
                            </a:schemeClr>
                          </a:solidFill>
                          <a:effectLst/>
                          <a:latin typeface="Calibri"/>
                          <a:ea typeface="+mn-ea"/>
                          <a:cs typeface="Times New Roman"/>
                        </a:rPr>
                        <a:t>Формы внеурочной деятельности</a:t>
                      </a:r>
                      <a:endParaRPr lang="ru-RU" sz="1100" b="1">
                        <a:solidFill>
                          <a:schemeClr val="tx1">
                            <a:lumMod val="50000"/>
                          </a:schemeClr>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ru-RU" sz="1100" b="1" dirty="0">
                          <a:solidFill>
                            <a:schemeClr val="tx1">
                              <a:lumMod val="50000"/>
                            </a:schemeClr>
                          </a:solidFill>
                          <a:effectLst/>
                          <a:latin typeface="Calibri"/>
                          <a:ea typeface="Calibri"/>
                          <a:cs typeface="Times New Roman"/>
                        </a:rPr>
                        <a:t> </a:t>
                      </a:r>
                      <a:r>
                        <a:rPr kumimoji="0" lang="ru-RU" sz="1600" b="1" i="0" u="none" strike="noStrike" kern="1200" cap="none" spc="0" normalizeH="0" baseline="0" noProof="0" dirty="0" smtClean="0">
                          <a:ln>
                            <a:noFill/>
                          </a:ln>
                          <a:solidFill>
                            <a:srgbClr val="4D5B6B">
                              <a:lumMod val="50000"/>
                            </a:srgbClr>
                          </a:solidFill>
                          <a:effectLst/>
                          <a:uLnTx/>
                          <a:uFillTx/>
                          <a:latin typeface="+mn-lt"/>
                          <a:ea typeface="+mn-ea"/>
                          <a:cs typeface="Times New Roman"/>
                        </a:rPr>
                        <a:t>Занятия спортивных секций, участие в оздоровительных процедурах</a:t>
                      </a:r>
                      <a:endParaRPr kumimoji="0" lang="ru-RU" sz="1100" b="1" i="0" u="none" strike="noStrike" kern="1200" cap="none" spc="0" normalizeH="0" baseline="0" noProof="0" dirty="0" smtClean="0">
                        <a:ln>
                          <a:noFill/>
                        </a:ln>
                        <a:solidFill>
                          <a:srgbClr val="4D5B6B">
                            <a:lumMod val="50000"/>
                          </a:srgbClr>
                        </a:solidFill>
                        <a:effectLst/>
                        <a:uLnTx/>
                        <a:uFillTx/>
                        <a:latin typeface="+mn-lt"/>
                        <a:ea typeface="Times New Roman"/>
                        <a:cs typeface="Times New Roman"/>
                      </a:endParaRPr>
                    </a:p>
                    <a:p>
                      <a:pPr>
                        <a:lnSpc>
                          <a:spcPct val="115000"/>
                        </a:lnSpc>
                        <a:spcAft>
                          <a:spcPts val="0"/>
                        </a:spcAft>
                      </a:pPr>
                      <a:endParaRPr lang="ru-RU" sz="1100" b="1" dirty="0">
                        <a:solidFill>
                          <a:schemeClr val="tx1">
                            <a:lumMod val="5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a:spcAft>
                          <a:spcPts val="0"/>
                        </a:spcAft>
                      </a:pPr>
                      <a:endParaRPr lang="ru-RU" sz="1100" b="1" dirty="0">
                        <a:solidFill>
                          <a:schemeClr val="tx1">
                            <a:lumMod val="50000"/>
                          </a:schemeClr>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dirty="0">
                          <a:solidFill>
                            <a:schemeClr val="tx1">
                              <a:lumMod val="50000"/>
                            </a:schemeClr>
                          </a:solidFill>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1550">
                <a:tc vMerge="1">
                  <a:txBody>
                    <a:bodyPr/>
                    <a:lstStyle/>
                    <a:p>
                      <a:endParaRPr lang="ru-RU"/>
                    </a:p>
                  </a:txBody>
                  <a:tcPr/>
                </a:tc>
                <a:tc gridSpan="2">
                  <a:txBody>
                    <a:bodyPr/>
                    <a:lstStyle/>
                    <a:p>
                      <a:pPr algn="r" fontAlgn="base">
                        <a:spcAft>
                          <a:spcPts val="0"/>
                        </a:spcAft>
                        <a:tabLst>
                          <a:tab pos="227330" algn="l"/>
                        </a:tabLst>
                      </a:pPr>
                      <a:r>
                        <a:rPr lang="ru-RU" sz="1600" b="1" kern="1200" dirty="0">
                          <a:solidFill>
                            <a:schemeClr val="tx1">
                              <a:lumMod val="50000"/>
                            </a:schemeClr>
                          </a:solidFill>
                          <a:effectLst/>
                          <a:latin typeface="Calibri"/>
                          <a:ea typeface="+mn-ea"/>
                          <a:cs typeface="Times New Roman"/>
                        </a:rPr>
                        <a:t>Школьные спортивные </a:t>
                      </a:r>
                      <a:endParaRPr lang="ru-RU" sz="1100" b="1" dirty="0">
                        <a:solidFill>
                          <a:schemeClr val="tx1">
                            <a:lumMod val="50000"/>
                          </a:schemeClr>
                        </a:solidFill>
                        <a:effectLst/>
                        <a:latin typeface="Calibri"/>
                        <a:ea typeface="Times New Roman"/>
                        <a:cs typeface="Times New Roman"/>
                      </a:endParaRPr>
                    </a:p>
                    <a:p>
                      <a:pPr algn="r" fontAlgn="base">
                        <a:spcAft>
                          <a:spcPts val="0"/>
                        </a:spcAft>
                        <a:tabLst>
                          <a:tab pos="227330" algn="l"/>
                        </a:tabLst>
                      </a:pPr>
                      <a:r>
                        <a:rPr lang="ru-RU" sz="1600" b="1" kern="1200" dirty="0">
                          <a:solidFill>
                            <a:schemeClr val="tx1">
                              <a:lumMod val="50000"/>
                            </a:schemeClr>
                          </a:solidFill>
                          <a:effectLst/>
                          <a:latin typeface="Calibri"/>
                          <a:ea typeface="+mn-ea"/>
                          <a:cs typeface="Times New Roman"/>
                        </a:rPr>
                        <a:t>турниры и оздоровительные акции</a:t>
                      </a:r>
                      <a:endParaRPr lang="ru-RU" sz="1100" b="1" dirty="0">
                        <a:solidFill>
                          <a:schemeClr val="tx1">
                            <a:lumMod val="50000"/>
                          </a:schemeClr>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nSpc>
                          <a:spcPct val="115000"/>
                        </a:lnSpc>
                        <a:spcAft>
                          <a:spcPts val="0"/>
                        </a:spcAft>
                      </a:pPr>
                      <a:r>
                        <a:rPr lang="ru-RU" sz="1100" b="1" dirty="0">
                          <a:solidFill>
                            <a:schemeClr val="tx1">
                              <a:lumMod val="50000"/>
                            </a:schemeClr>
                          </a:solidFill>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7325">
                <a:tc vMerge="1">
                  <a:txBody>
                    <a:bodyPr/>
                    <a:lstStyle/>
                    <a:p>
                      <a:endParaRPr lang="ru-RU"/>
                    </a:p>
                  </a:txBody>
                  <a:tcPr/>
                </a:tc>
                <a:tc>
                  <a:txBody>
                    <a:bodyPr/>
                    <a:lstStyle/>
                    <a:p>
                      <a:pPr>
                        <a:lnSpc>
                          <a:spcPct val="115000"/>
                        </a:lnSpc>
                        <a:spcAft>
                          <a:spcPts val="0"/>
                        </a:spcAft>
                      </a:pPr>
                      <a:r>
                        <a:rPr lang="ru-RU" sz="1100" b="1" dirty="0">
                          <a:solidFill>
                            <a:schemeClr val="tx1">
                              <a:lumMod val="50000"/>
                            </a:schemeClr>
                          </a:solidFill>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fontAlgn="base">
                        <a:spcAft>
                          <a:spcPts val="0"/>
                        </a:spcAft>
                      </a:pPr>
                      <a:r>
                        <a:rPr lang="ru-RU" sz="1600" b="1" kern="1200" dirty="0">
                          <a:solidFill>
                            <a:schemeClr val="tx1">
                              <a:lumMod val="50000"/>
                            </a:schemeClr>
                          </a:solidFill>
                          <a:effectLst/>
                          <a:latin typeface="Calibri"/>
                          <a:ea typeface="+mn-ea"/>
                          <a:cs typeface="Times New Roman"/>
                        </a:rPr>
                        <a:t>Спортивные и оздоровительные </a:t>
                      </a:r>
                      <a:endParaRPr lang="ru-RU" sz="1100" b="1" dirty="0">
                        <a:solidFill>
                          <a:schemeClr val="tx1">
                            <a:lumMod val="50000"/>
                          </a:schemeClr>
                        </a:solidFill>
                        <a:effectLst/>
                        <a:latin typeface="Calibri"/>
                        <a:ea typeface="Times New Roman"/>
                        <a:cs typeface="Times New Roman"/>
                      </a:endParaRPr>
                    </a:p>
                    <a:p>
                      <a:pPr algn="r" fontAlgn="base">
                        <a:spcAft>
                          <a:spcPts val="0"/>
                        </a:spcAft>
                      </a:pPr>
                      <a:r>
                        <a:rPr lang="ru-RU" sz="1600" b="1" kern="1200" dirty="0">
                          <a:solidFill>
                            <a:schemeClr val="tx1">
                              <a:lumMod val="50000"/>
                            </a:schemeClr>
                          </a:solidFill>
                          <a:effectLst/>
                          <a:latin typeface="Calibri"/>
                          <a:ea typeface="+mn-ea"/>
                          <a:cs typeface="Times New Roman"/>
                        </a:rPr>
                        <a:t>проекты школьников </a:t>
                      </a:r>
                      <a:endParaRPr lang="ru-RU" sz="1100" b="1" dirty="0">
                        <a:solidFill>
                          <a:schemeClr val="tx1">
                            <a:lumMod val="50000"/>
                          </a:schemeClr>
                        </a:solidFill>
                        <a:effectLst/>
                        <a:latin typeface="Calibri"/>
                        <a:ea typeface="Times New Roman"/>
                        <a:cs typeface="Times New Roman"/>
                      </a:endParaRPr>
                    </a:p>
                    <a:p>
                      <a:pPr algn="r" fontAlgn="base">
                        <a:spcAft>
                          <a:spcPts val="0"/>
                        </a:spcAft>
                      </a:pPr>
                      <a:r>
                        <a:rPr lang="ru-RU" sz="1600" b="1" kern="1200" dirty="0">
                          <a:solidFill>
                            <a:schemeClr val="tx1">
                              <a:lumMod val="50000"/>
                            </a:schemeClr>
                          </a:solidFill>
                          <a:effectLst/>
                          <a:latin typeface="Calibri"/>
                          <a:ea typeface="+mn-ea"/>
                          <a:cs typeface="Times New Roman"/>
                        </a:rPr>
                        <a:t>в окружающем школу социуме</a:t>
                      </a:r>
                      <a:endParaRPr lang="ru-RU" sz="1100" b="1" dirty="0">
                        <a:solidFill>
                          <a:schemeClr val="tx1">
                            <a:lumMod val="50000"/>
                          </a:schemeClr>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12581208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1124744"/>
            <a:ext cx="7552541" cy="5276057"/>
          </a:xfrm>
        </p:spPr>
        <p:txBody>
          <a:bodyPr/>
          <a:lstStyle/>
          <a:p>
            <a:endParaRPr lang="ru-RU" sz="1200" dirty="0"/>
          </a:p>
        </p:txBody>
      </p:sp>
      <p:sp>
        <p:nvSpPr>
          <p:cNvPr id="3" name="Подзаголовок 2"/>
          <p:cNvSpPr>
            <a:spLocks noGrp="1"/>
          </p:cNvSpPr>
          <p:nvPr>
            <p:ph type="subTitle" idx="1"/>
          </p:nvPr>
        </p:nvSpPr>
        <p:spPr/>
        <p:txBody>
          <a:bodyPr>
            <a:normAutofit fontScale="40000" lnSpcReduction="20000"/>
          </a:bodyPr>
          <a:lstStyle/>
          <a:p>
            <a:pPr algn="ctr">
              <a:spcAft>
                <a:spcPts val="0"/>
              </a:spcAft>
            </a:pPr>
            <a:r>
              <a:rPr lang="ru-RU" sz="2900" b="1" dirty="0">
                <a:solidFill>
                  <a:schemeClr val="accent1"/>
                </a:solidFill>
                <a:effectLst>
                  <a:outerShdw blurRad="38100" dist="38100" dir="2700000" algn="tl">
                    <a:srgbClr val="000000">
                      <a:alpha val="43137"/>
                    </a:srgbClr>
                  </a:outerShdw>
                </a:effectLst>
                <a:latin typeface="Times New Roman"/>
                <a:ea typeface="Calibri"/>
                <a:cs typeface="Times New Roman"/>
              </a:rPr>
              <a:t>АНКЕТА</a:t>
            </a:r>
            <a:endParaRPr lang="ru-RU" sz="2300" b="1" dirty="0">
              <a:solidFill>
                <a:schemeClr val="accent1"/>
              </a:solidFill>
              <a:effectLst>
                <a:outerShdw blurRad="38100" dist="38100" dir="2700000" algn="tl">
                  <a:srgbClr val="000000">
                    <a:alpha val="43137"/>
                  </a:srgbClr>
                </a:outerShdw>
              </a:effectLst>
              <a:ea typeface="Calibri"/>
              <a:cs typeface="Times New Roman"/>
            </a:endParaRPr>
          </a:p>
          <a:p>
            <a:pPr algn="ctr">
              <a:spcAft>
                <a:spcPts val="0"/>
              </a:spcAft>
            </a:pPr>
            <a:r>
              <a:rPr lang="ru-RU" sz="2900" b="1" dirty="0">
                <a:solidFill>
                  <a:schemeClr val="accent1"/>
                </a:solidFill>
                <a:effectLst>
                  <a:outerShdw blurRad="38100" dist="38100" dir="2700000" algn="tl">
                    <a:srgbClr val="000000">
                      <a:alpha val="43137"/>
                    </a:srgbClr>
                  </a:outerShdw>
                </a:effectLst>
                <a:latin typeface="Times New Roman"/>
                <a:ea typeface="Calibri"/>
                <a:cs typeface="Times New Roman"/>
              </a:rPr>
              <a:t>ДЛЯ ИЗУЧЕНИЯ ЗАПРОСОВ И ОБРАЗОВАТЕЛЬНЫХ ПОТРЕБНОСТЕЙ</a:t>
            </a:r>
            <a:endParaRPr lang="ru-RU" sz="2300" b="1" dirty="0">
              <a:solidFill>
                <a:schemeClr val="accent1"/>
              </a:solidFill>
              <a:effectLst>
                <a:outerShdw blurRad="38100" dist="38100" dir="2700000" algn="tl">
                  <a:srgbClr val="000000">
                    <a:alpha val="43137"/>
                  </a:srgbClr>
                </a:outerShdw>
              </a:effectLst>
              <a:ea typeface="Calibri"/>
              <a:cs typeface="Times New Roman"/>
            </a:endParaRPr>
          </a:p>
          <a:p>
            <a:pPr algn="ctr">
              <a:spcAft>
                <a:spcPts val="0"/>
              </a:spcAft>
            </a:pPr>
            <a:r>
              <a:rPr lang="ru-RU" sz="2900" b="1" dirty="0">
                <a:solidFill>
                  <a:schemeClr val="accent1"/>
                </a:solidFill>
                <a:effectLst>
                  <a:outerShdw blurRad="38100" dist="38100" dir="2700000" algn="tl">
                    <a:srgbClr val="000000">
                      <a:alpha val="43137"/>
                    </a:srgbClr>
                  </a:outerShdw>
                </a:effectLst>
                <a:latin typeface="Times New Roman"/>
                <a:ea typeface="Calibri"/>
                <a:cs typeface="Times New Roman"/>
              </a:rPr>
              <a:t>РОДИТЕЛЕЙ ОБУЧАЮЩИХСЯ НА УРОВНЕ ОСНОВНОГО ОБЩЕГО</a:t>
            </a:r>
            <a:endParaRPr lang="ru-RU" sz="2300" b="1" dirty="0">
              <a:solidFill>
                <a:schemeClr val="accent1"/>
              </a:solidFill>
              <a:effectLst>
                <a:outerShdw blurRad="38100" dist="38100" dir="2700000" algn="tl">
                  <a:srgbClr val="000000">
                    <a:alpha val="43137"/>
                  </a:srgbClr>
                </a:outerShdw>
              </a:effectLst>
              <a:ea typeface="Calibri"/>
              <a:cs typeface="Times New Roman"/>
            </a:endParaRPr>
          </a:p>
          <a:p>
            <a:pPr algn="ctr">
              <a:spcAft>
                <a:spcPts val="0"/>
              </a:spcAft>
            </a:pPr>
            <a:r>
              <a:rPr lang="ru-RU" sz="2900" b="1" dirty="0">
                <a:solidFill>
                  <a:schemeClr val="accent1"/>
                </a:solidFill>
                <a:effectLst>
                  <a:outerShdw blurRad="38100" dist="38100" dir="2700000" algn="tl">
                    <a:srgbClr val="000000">
                      <a:alpha val="43137"/>
                    </a:srgbClr>
                  </a:outerShdw>
                </a:effectLst>
                <a:latin typeface="Times New Roman"/>
                <a:ea typeface="Calibri"/>
                <a:cs typeface="Times New Roman"/>
              </a:rPr>
              <a:t>ОБРАЗОВАНИЯ</a:t>
            </a:r>
            <a:endParaRPr lang="ru-RU" sz="2300" b="1" dirty="0">
              <a:solidFill>
                <a:schemeClr val="accent1"/>
              </a:solidFill>
              <a:effectLst>
                <a:outerShdw blurRad="38100" dist="38100" dir="2700000" algn="tl">
                  <a:srgbClr val="000000">
                    <a:alpha val="43137"/>
                  </a:srgbClr>
                </a:outerShdw>
              </a:effectLst>
              <a:ea typeface="Calibri"/>
              <a:cs typeface="Times New Roman"/>
            </a:endParaRPr>
          </a:p>
          <a:p>
            <a:endParaRPr lang="ru-RU" dirty="0"/>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1025352"/>
            <a:ext cx="8136904"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7002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6152" y="1267485"/>
            <a:ext cx="7235981" cy="4681795"/>
          </a:xfrm>
        </p:spPr>
        <p:txBody>
          <a:bodyPr/>
          <a:lstStyle/>
          <a:p>
            <a:pPr>
              <a:spcAft>
                <a:spcPts val="0"/>
              </a:spcAft>
            </a:pPr>
            <a:r>
              <a:rPr lang="ru-RU" sz="1800" dirty="0">
                <a:solidFill>
                  <a:schemeClr val="tx1">
                    <a:lumMod val="50000"/>
                  </a:schemeClr>
                </a:solidFill>
                <a:effectLst/>
                <a:latin typeface="Times New Roman"/>
                <a:ea typeface="Times New Roman"/>
              </a:rPr>
              <a:t>1.В  школе я лучше всего успеваю  </a:t>
            </a:r>
            <a:r>
              <a:rPr lang="ru-RU" sz="1800" dirty="0" smtClean="0">
                <a:solidFill>
                  <a:schemeClr val="tx1">
                    <a:lumMod val="50000"/>
                  </a:schemeClr>
                </a:solidFill>
                <a:effectLst/>
                <a:latin typeface="Times New Roman"/>
                <a:ea typeface="Times New Roman"/>
              </a:rPr>
              <a:t>по предметам:__________________________________________________</a:t>
            </a:r>
            <a:r>
              <a:rPr lang="ru-RU" sz="1600" dirty="0">
                <a:solidFill>
                  <a:schemeClr val="tx1">
                    <a:lumMod val="50000"/>
                  </a:schemeClr>
                </a:solidFill>
                <a:effectLst/>
                <a:latin typeface="Times New Roman"/>
                <a:ea typeface="Times New Roman"/>
              </a:rPr>
              <a:t/>
            </a:r>
            <a:br>
              <a:rPr lang="ru-RU" sz="1600" dirty="0">
                <a:solidFill>
                  <a:schemeClr val="tx1">
                    <a:lumMod val="50000"/>
                  </a:schemeClr>
                </a:solidFill>
                <a:effectLst/>
                <a:latin typeface="Times New Roman"/>
                <a:ea typeface="Times New Roman"/>
              </a:rPr>
            </a:br>
            <a:r>
              <a:rPr lang="ru-RU" sz="1800" dirty="0">
                <a:solidFill>
                  <a:schemeClr val="tx1">
                    <a:lumMod val="50000"/>
                  </a:schemeClr>
                </a:solidFill>
                <a:effectLst/>
                <a:latin typeface="Times New Roman"/>
                <a:ea typeface="Times New Roman"/>
              </a:rPr>
              <a:t>2. При переходе в следующий класс  у меня возникли трудности с </a:t>
            </a:r>
            <a:r>
              <a:rPr lang="ru-RU" sz="1600" dirty="0">
                <a:solidFill>
                  <a:schemeClr val="tx1">
                    <a:lumMod val="50000"/>
                  </a:schemeClr>
                </a:solidFill>
                <a:effectLst/>
                <a:latin typeface="Times New Roman"/>
                <a:ea typeface="Times New Roman"/>
              </a:rPr>
              <a:t/>
            </a:r>
            <a:br>
              <a:rPr lang="ru-RU" sz="1600" dirty="0">
                <a:solidFill>
                  <a:schemeClr val="tx1">
                    <a:lumMod val="50000"/>
                  </a:schemeClr>
                </a:solidFill>
                <a:effectLst/>
                <a:latin typeface="Times New Roman"/>
                <a:ea typeface="Times New Roman"/>
              </a:rPr>
            </a:br>
            <a:r>
              <a:rPr lang="ru-RU" sz="1800" dirty="0">
                <a:solidFill>
                  <a:schemeClr val="tx1">
                    <a:lumMod val="50000"/>
                  </a:schemeClr>
                </a:solidFill>
                <a:effectLst/>
                <a:latin typeface="Times New Roman"/>
                <a:ea typeface="Times New Roman"/>
              </a:rPr>
              <a:t>предметами</a:t>
            </a:r>
            <a:r>
              <a:rPr lang="ru-RU" sz="1800" dirty="0" smtClean="0">
                <a:solidFill>
                  <a:schemeClr val="tx1">
                    <a:lumMod val="50000"/>
                  </a:schemeClr>
                </a:solidFill>
                <a:effectLst/>
                <a:latin typeface="Times New Roman"/>
                <a:ea typeface="Times New Roman"/>
              </a:rPr>
              <a:t>:__________________________________________________</a:t>
            </a:r>
            <a:r>
              <a:rPr lang="ru-RU" sz="1600" dirty="0">
                <a:solidFill>
                  <a:schemeClr val="tx1">
                    <a:lumMod val="50000"/>
                  </a:schemeClr>
                </a:solidFill>
                <a:effectLst/>
                <a:latin typeface="Times New Roman"/>
                <a:ea typeface="Times New Roman"/>
              </a:rPr>
              <a:t/>
            </a:r>
            <a:br>
              <a:rPr lang="ru-RU" sz="1600" dirty="0">
                <a:solidFill>
                  <a:schemeClr val="tx1">
                    <a:lumMod val="50000"/>
                  </a:schemeClr>
                </a:solidFill>
                <a:effectLst/>
                <a:latin typeface="Times New Roman"/>
                <a:ea typeface="Times New Roman"/>
              </a:rPr>
            </a:br>
            <a:r>
              <a:rPr lang="ru-RU" sz="1800" dirty="0">
                <a:solidFill>
                  <a:schemeClr val="tx1">
                    <a:lumMod val="50000"/>
                  </a:schemeClr>
                </a:solidFill>
                <a:effectLst/>
                <a:latin typeface="Times New Roman"/>
                <a:ea typeface="Times New Roman"/>
              </a:rPr>
              <a:t>3.Я хотел(а) бы заниматься в объединениях</a:t>
            </a:r>
            <a:r>
              <a:rPr lang="ru-RU" sz="1800" dirty="0" smtClean="0">
                <a:solidFill>
                  <a:schemeClr val="tx1">
                    <a:lumMod val="50000"/>
                  </a:schemeClr>
                </a:solidFill>
                <a:effectLst/>
                <a:latin typeface="Times New Roman"/>
                <a:ea typeface="Times New Roman"/>
              </a:rPr>
              <a:t>:________________________________________________</a:t>
            </a:r>
            <a:r>
              <a:rPr lang="ru-RU" sz="1600" dirty="0">
                <a:solidFill>
                  <a:schemeClr val="tx1">
                    <a:lumMod val="50000"/>
                  </a:schemeClr>
                </a:solidFill>
                <a:effectLst/>
                <a:latin typeface="Times New Roman"/>
                <a:ea typeface="Times New Roman"/>
              </a:rPr>
              <a:t/>
            </a:r>
            <a:br>
              <a:rPr lang="ru-RU" sz="1600" dirty="0">
                <a:solidFill>
                  <a:schemeClr val="tx1">
                    <a:lumMod val="50000"/>
                  </a:schemeClr>
                </a:solidFill>
                <a:effectLst/>
                <a:latin typeface="Times New Roman"/>
                <a:ea typeface="Times New Roman"/>
              </a:rPr>
            </a:br>
            <a:r>
              <a:rPr lang="ru-RU" sz="1800" dirty="0">
                <a:solidFill>
                  <a:schemeClr val="tx1">
                    <a:lumMod val="50000"/>
                  </a:schemeClr>
                </a:solidFill>
                <a:effectLst/>
                <a:latin typeface="Times New Roman"/>
                <a:ea typeface="Times New Roman"/>
              </a:rPr>
              <a:t>4. Особенно мне нравится заниматься</a:t>
            </a:r>
            <a:r>
              <a:rPr lang="ru-RU" sz="1800" dirty="0" smtClean="0">
                <a:solidFill>
                  <a:schemeClr val="tx1">
                    <a:lumMod val="50000"/>
                  </a:schemeClr>
                </a:solidFill>
                <a:effectLst/>
                <a:latin typeface="Times New Roman"/>
                <a:ea typeface="Times New Roman"/>
              </a:rPr>
              <a:t>:__________________________________________________</a:t>
            </a:r>
            <a:r>
              <a:rPr lang="ru-RU" sz="1600" dirty="0">
                <a:solidFill>
                  <a:schemeClr val="tx1">
                    <a:lumMod val="50000"/>
                  </a:schemeClr>
                </a:solidFill>
                <a:effectLst/>
                <a:latin typeface="Times New Roman"/>
                <a:ea typeface="Times New Roman"/>
              </a:rPr>
              <a:t/>
            </a:r>
            <a:br>
              <a:rPr lang="ru-RU" sz="1600" dirty="0">
                <a:solidFill>
                  <a:schemeClr val="tx1">
                    <a:lumMod val="50000"/>
                  </a:schemeClr>
                </a:solidFill>
                <a:effectLst/>
                <a:latin typeface="Times New Roman"/>
                <a:ea typeface="Times New Roman"/>
              </a:rPr>
            </a:br>
            <a:r>
              <a:rPr lang="ru-RU" sz="1800" dirty="0">
                <a:solidFill>
                  <a:schemeClr val="tx1">
                    <a:lumMod val="50000"/>
                  </a:schemeClr>
                </a:solidFill>
                <a:effectLst/>
                <a:latin typeface="Times New Roman"/>
                <a:ea typeface="Times New Roman"/>
              </a:rPr>
              <a:t>5. Я люблю читать книги, журналы про</a:t>
            </a:r>
            <a:r>
              <a:rPr lang="ru-RU" sz="1800" dirty="0" smtClean="0">
                <a:solidFill>
                  <a:schemeClr val="tx1">
                    <a:lumMod val="50000"/>
                  </a:schemeClr>
                </a:solidFill>
                <a:effectLst/>
                <a:latin typeface="Times New Roman"/>
                <a:ea typeface="Times New Roman"/>
              </a:rPr>
              <a:t>:________________________</a:t>
            </a:r>
            <a:r>
              <a:rPr lang="ru-RU" sz="1600" dirty="0">
                <a:solidFill>
                  <a:schemeClr val="tx1">
                    <a:lumMod val="50000"/>
                  </a:schemeClr>
                </a:solidFill>
                <a:effectLst/>
                <a:latin typeface="Times New Roman"/>
                <a:ea typeface="Times New Roman"/>
              </a:rPr>
              <a:t/>
            </a:r>
            <a:br>
              <a:rPr lang="ru-RU" sz="1600" dirty="0">
                <a:solidFill>
                  <a:schemeClr val="tx1">
                    <a:lumMod val="50000"/>
                  </a:schemeClr>
                </a:solidFill>
                <a:effectLst/>
                <a:latin typeface="Times New Roman"/>
                <a:ea typeface="Times New Roman"/>
              </a:rPr>
            </a:br>
            <a:r>
              <a:rPr lang="ru-RU" sz="1800" dirty="0">
                <a:solidFill>
                  <a:schemeClr val="tx1">
                    <a:lumMod val="50000"/>
                  </a:schemeClr>
                </a:solidFill>
                <a:effectLst/>
                <a:latin typeface="Times New Roman"/>
                <a:ea typeface="Times New Roman"/>
              </a:rPr>
              <a:t>6. Я люблю смотреть фильмы про</a:t>
            </a:r>
            <a:r>
              <a:rPr lang="ru-RU" sz="1800" dirty="0" smtClean="0">
                <a:solidFill>
                  <a:schemeClr val="tx1">
                    <a:lumMod val="50000"/>
                  </a:schemeClr>
                </a:solidFill>
                <a:effectLst/>
                <a:latin typeface="Times New Roman"/>
                <a:ea typeface="Times New Roman"/>
              </a:rPr>
              <a:t>:_____________________________</a:t>
            </a:r>
            <a:r>
              <a:rPr lang="ru-RU" sz="1600" dirty="0">
                <a:solidFill>
                  <a:schemeClr val="tx1">
                    <a:lumMod val="50000"/>
                  </a:schemeClr>
                </a:solidFill>
                <a:effectLst/>
                <a:latin typeface="Times New Roman"/>
                <a:ea typeface="Times New Roman"/>
              </a:rPr>
              <a:t/>
            </a:r>
            <a:br>
              <a:rPr lang="ru-RU" sz="1600" dirty="0">
                <a:solidFill>
                  <a:schemeClr val="tx1">
                    <a:lumMod val="50000"/>
                  </a:schemeClr>
                </a:solidFill>
                <a:effectLst/>
                <a:latin typeface="Times New Roman"/>
                <a:ea typeface="Times New Roman"/>
              </a:rPr>
            </a:br>
            <a:r>
              <a:rPr lang="ru-RU" sz="1800" dirty="0">
                <a:solidFill>
                  <a:schemeClr val="tx1">
                    <a:lumMod val="50000"/>
                  </a:schemeClr>
                </a:solidFill>
                <a:effectLst/>
                <a:latin typeface="Times New Roman"/>
                <a:ea typeface="Times New Roman"/>
              </a:rPr>
              <a:t>7. Мне нравится наблюдать </a:t>
            </a:r>
            <a:r>
              <a:rPr lang="ru-RU" sz="1800" dirty="0" smtClean="0">
                <a:solidFill>
                  <a:schemeClr val="tx1">
                    <a:lumMod val="50000"/>
                  </a:schemeClr>
                </a:solidFill>
                <a:effectLst/>
                <a:latin typeface="Times New Roman"/>
                <a:ea typeface="Times New Roman"/>
              </a:rPr>
              <a:t>за работой:_____________________________________________________</a:t>
            </a:r>
            <a:r>
              <a:rPr lang="ru-RU" sz="1600" dirty="0">
                <a:solidFill>
                  <a:schemeClr val="tx1">
                    <a:lumMod val="50000"/>
                  </a:schemeClr>
                </a:solidFill>
                <a:effectLst/>
                <a:latin typeface="Times New Roman"/>
                <a:ea typeface="Times New Roman"/>
              </a:rPr>
              <a:t/>
            </a:r>
            <a:br>
              <a:rPr lang="ru-RU" sz="1600" dirty="0">
                <a:solidFill>
                  <a:schemeClr val="tx1">
                    <a:lumMod val="50000"/>
                  </a:schemeClr>
                </a:solidFill>
                <a:effectLst/>
                <a:latin typeface="Times New Roman"/>
                <a:ea typeface="Times New Roman"/>
              </a:rPr>
            </a:br>
            <a:r>
              <a:rPr lang="ru-RU" sz="1800" dirty="0">
                <a:solidFill>
                  <a:schemeClr val="tx1">
                    <a:lumMod val="50000"/>
                  </a:schemeClr>
                </a:solidFill>
                <a:effectLst/>
                <a:latin typeface="Times New Roman"/>
                <a:ea typeface="Times New Roman"/>
              </a:rPr>
              <a:t>8. Я хотел(а) бы, чтобы мои родители были по профессии</a:t>
            </a:r>
            <a:r>
              <a:rPr lang="ru-RU" sz="1800" dirty="0" smtClean="0">
                <a:solidFill>
                  <a:schemeClr val="tx1">
                    <a:lumMod val="50000"/>
                  </a:schemeClr>
                </a:solidFill>
                <a:effectLst/>
                <a:latin typeface="Times New Roman"/>
                <a:ea typeface="Times New Roman"/>
              </a:rPr>
              <a:t>:___________________________________________________</a:t>
            </a:r>
            <a:r>
              <a:rPr lang="ru-RU" sz="1200" dirty="0">
                <a:solidFill>
                  <a:schemeClr val="tx1">
                    <a:lumMod val="50000"/>
                  </a:schemeClr>
                </a:solidFill>
                <a:effectLst/>
                <a:latin typeface="Times New Roman"/>
                <a:ea typeface="Times New Roman"/>
              </a:rPr>
              <a:t/>
            </a:r>
            <a:br>
              <a:rPr lang="ru-RU" sz="1200" dirty="0">
                <a:solidFill>
                  <a:schemeClr val="tx1">
                    <a:lumMod val="50000"/>
                  </a:schemeClr>
                </a:solidFill>
                <a:effectLst/>
                <a:latin typeface="Times New Roman"/>
                <a:ea typeface="Times New Roman"/>
              </a:rPr>
            </a:br>
            <a:r>
              <a:rPr lang="ru-RU" sz="1400" dirty="0">
                <a:solidFill>
                  <a:schemeClr val="tx1">
                    <a:lumMod val="50000"/>
                  </a:schemeClr>
                </a:solidFill>
                <a:effectLst/>
                <a:latin typeface="Times New Roman"/>
                <a:ea typeface="Times New Roman"/>
              </a:rPr>
              <a:t> </a:t>
            </a:r>
            <a:r>
              <a:rPr lang="ru-RU" sz="1200" dirty="0">
                <a:effectLst/>
                <a:latin typeface="Times New Roman"/>
                <a:ea typeface="Times New Roman"/>
              </a:rPr>
              <a:t/>
            </a:r>
            <a:br>
              <a:rPr lang="ru-RU" sz="1200" dirty="0">
                <a:effectLst/>
                <a:latin typeface="Times New Roman"/>
                <a:ea typeface="Times New Roman"/>
              </a:rPr>
            </a:br>
            <a:endParaRPr lang="ru-RU" sz="1400" dirty="0"/>
          </a:p>
        </p:txBody>
      </p:sp>
      <p:sp>
        <p:nvSpPr>
          <p:cNvPr id="3" name="Подзаголовок 2"/>
          <p:cNvSpPr>
            <a:spLocks noGrp="1"/>
          </p:cNvSpPr>
          <p:nvPr>
            <p:ph type="subTitle" idx="1"/>
          </p:nvPr>
        </p:nvSpPr>
        <p:spPr>
          <a:xfrm>
            <a:off x="1216151" y="201702"/>
            <a:ext cx="6189583" cy="1067058"/>
          </a:xfrm>
        </p:spPr>
        <p:txBody>
          <a:bodyPr>
            <a:normAutofit fontScale="92500" lnSpcReduction="10000"/>
          </a:bodyPr>
          <a:lstStyle/>
          <a:p>
            <a:pPr algn="ctr">
              <a:spcAft>
                <a:spcPts val="0"/>
              </a:spcAft>
            </a:pPr>
            <a:r>
              <a:rPr lang="ru-RU" b="1" dirty="0">
                <a:solidFill>
                  <a:schemeClr val="accent1"/>
                </a:solidFill>
                <a:latin typeface="Times New Roman"/>
                <a:ea typeface="Times New Roman"/>
              </a:rPr>
              <a:t>АНКЕТА </a:t>
            </a:r>
            <a:endParaRPr lang="ru-RU" b="1" dirty="0" smtClean="0">
              <a:solidFill>
                <a:schemeClr val="accent1"/>
              </a:solidFill>
              <a:latin typeface="Times New Roman"/>
              <a:ea typeface="Times New Roman"/>
            </a:endParaRPr>
          </a:p>
          <a:p>
            <a:pPr algn="ctr">
              <a:spcAft>
                <a:spcPts val="0"/>
              </a:spcAft>
            </a:pPr>
            <a:r>
              <a:rPr lang="ru-RU" b="1" dirty="0" smtClean="0">
                <a:solidFill>
                  <a:schemeClr val="accent1"/>
                </a:solidFill>
                <a:latin typeface="Times New Roman"/>
                <a:ea typeface="Times New Roman"/>
              </a:rPr>
              <a:t>ПО </a:t>
            </a:r>
            <a:r>
              <a:rPr lang="ru-RU" b="1" dirty="0">
                <a:solidFill>
                  <a:schemeClr val="accent1"/>
                </a:solidFill>
                <a:latin typeface="Times New Roman"/>
                <a:ea typeface="Times New Roman"/>
              </a:rPr>
              <a:t>ВЫЯВЛЕНИЮ ИНТЕРЕСОВ У УЧАЩИХСЯ</a:t>
            </a:r>
            <a:endParaRPr lang="ru-RU" sz="2000" dirty="0">
              <a:solidFill>
                <a:schemeClr val="accent1"/>
              </a:solidFill>
              <a:latin typeface="Times New Roman"/>
              <a:ea typeface="Times New Roman"/>
            </a:endParaRPr>
          </a:p>
          <a:p>
            <a:endParaRPr lang="ru-RU" dirty="0"/>
          </a:p>
        </p:txBody>
      </p:sp>
    </p:spTree>
    <p:extLst>
      <p:ext uri="{BB962C8B-B14F-4D97-AF65-F5344CB8AC3E}">
        <p14:creationId xmlns:p14="http://schemas.microsoft.com/office/powerpoint/2010/main" val="9552028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TM01859868[[fn=Термический]]</Template>
  <TotalTime>2247</TotalTime>
  <Words>1906</Words>
  <Application>Microsoft Office PowerPoint</Application>
  <PresentationFormat>Экран (4:3)</PresentationFormat>
  <Paragraphs>407</Paragraphs>
  <Slides>19</Slides>
  <Notes>19</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Thermal</vt:lpstr>
      <vt:lpstr>  Заместитель директора по воспитательной работе  Курочкина Н.В. г. Альметьевск</vt:lpstr>
      <vt:lpstr>Федеральный закон от 29.12.2012 №2012 №273 – ФЗ «Об образовании в Российской федерации»  Приказ Министерства образования и науки Российской Федерации от 17.12.2010 №1897 «Об утверждении и введении в действие федерального государственного стандарта основного общего образования»  Письмо ДОО минобрнауки России от 12.05.2011 №03 – 296 «Об организации внеурочной деятельности при введении федерального государственного стандарта общего образования»  Примерная основная образовательная программа основного общего образования 9одобрена решением федерального учебно-методического объединения по общему образованию, Протокол  8 апреля 2015 г.  № 1/15) </vt:lpstr>
      <vt:lpstr> - соответствие возрастным особенностям обучающихся;  - преемственность с технологиями учебной деятельности;  - опора на традиции и положительный опыт организации внеурочной деятельности;  - опора на ценности воспитательной системы школы;  - свободный выбор на основе личных интересов и склонностей ребенка. </vt:lpstr>
      <vt:lpstr>  - Духовно-нравственное  - Спортивно-оздоровительное  - Социальное  - Общеинтеллектуальное  - Общекультурное  </vt:lpstr>
      <vt:lpstr>Познавательная Трудовая деятельность Игровая деятельность Досугово-развлекательная Проблемно-ценностное общение Художественное творчество Социальное творчество Спортивно-оздоровительная деятельность Туристско-краеведческая деятельность</vt:lpstr>
      <vt:lpstr>Презентация PowerPoint</vt:lpstr>
      <vt:lpstr>Презентация PowerPoint</vt:lpstr>
      <vt:lpstr>Презентация PowerPoint</vt:lpstr>
      <vt:lpstr>1.В  школе я лучше всего успеваю  по предметам:__________________________________________________ 2. При переходе в следующий класс  у меня возникли трудности с  предметами:__________________________________________________ 3.Я хотел(а) бы заниматься в объединениях:________________________________________________ 4. Особенно мне нравится заниматься:__________________________________________________ 5. Я люблю читать книги, журналы про:________________________ 6. Я люблю смотреть фильмы про:_____________________________ 7. Мне нравится наблюдать за работой:_____________________________________________________ 8. Я хотел(а) бы, чтобы мои родители были по профессии:___________________________________________________   </vt:lpstr>
      <vt:lpstr>Презентация PowerPoint</vt:lpstr>
      <vt:lpstr>1. Анализ общего состояния  ВД 2. Эффективность ВД 3. Продуктивность ВД 4. Удовлетворенность участников деятельности ее организацией и результатами.</vt:lpstr>
      <vt:lpstr>Презентация PowerPoint</vt:lpstr>
      <vt:lpstr>       1. Эффективность результатов воспитания  2.Эффективность воспитательной деятельности педагогов  3. Эффективность управления воспитательным процессом</vt:lpstr>
      <vt:lpstr>Презентация PowerPoint</vt:lpstr>
      <vt:lpstr>Презентация PowerPoint</vt:lpstr>
      <vt:lpstr>Авторы: П. В. Степанов, И. В. Степанова. «Оценка качества и анализ воспитания в основной и средней школе» Пособие для учителей общеобразовательных организаций, Москва «Просвещение» 2014.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Учительская</dc:creator>
  <cp:lastModifiedBy>Учительская</cp:lastModifiedBy>
  <cp:revision>143</cp:revision>
  <cp:lastPrinted>2016-11-24T08:44:21Z</cp:lastPrinted>
  <dcterms:created xsi:type="dcterms:W3CDTF">2016-11-21T09:00:38Z</dcterms:created>
  <dcterms:modified xsi:type="dcterms:W3CDTF">2016-11-24T10:20:43Z</dcterms:modified>
</cp:coreProperties>
</file>