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7" r:id="rId4"/>
    <p:sldId id="340" r:id="rId5"/>
    <p:sldId id="285" r:id="rId6"/>
    <p:sldId id="276" r:id="rId7"/>
    <p:sldId id="273" r:id="rId8"/>
    <p:sldId id="264" r:id="rId9"/>
    <p:sldId id="341" r:id="rId10"/>
    <p:sldId id="342" r:id="rId11"/>
    <p:sldId id="343" r:id="rId12"/>
    <p:sldId id="344" r:id="rId13"/>
    <p:sldId id="346" r:id="rId14"/>
    <p:sldId id="347" r:id="rId15"/>
    <p:sldId id="348" r:id="rId16"/>
    <p:sldId id="349" r:id="rId17"/>
    <p:sldId id="33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C35EA4"/>
          </p15:clr>
        </p15:guide>
        <p15:guide id="2" orient="horz" pos="2260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278" y="-90"/>
      </p:cViewPr>
      <p:guideLst>
        <p:guide orient="horz" pos="2160"/>
        <p:guide orient="horz" pos="22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29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3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282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73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6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76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25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91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5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330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6EEC-F817-4381-95E7-283CBEB4008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50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A6EEC-F817-4381-95E7-283CBEB4008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03125-FCE5-4D2B-8023-6F9E077BFE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0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41944" y="5750923"/>
            <a:ext cx="9144000" cy="110707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22778"/>
            <a:ext cx="9144000" cy="157734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0"/>
            <a:ext cx="9144000" cy="1246079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44" y="-2"/>
            <a:ext cx="1189741" cy="1246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95701" y="253479"/>
            <a:ext cx="65640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5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«ЛИЦЕЙ № 11» Г. РОССОШИ </a:t>
            </a: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015445"/>
            <a:ext cx="9144000" cy="842555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232012" y="2470245"/>
            <a:ext cx="8707271" cy="1637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навыка смыслового чтения – важнейшая составляющая </a:t>
            </a:r>
          </a:p>
          <a:p>
            <a:pPr marL="342892" indent="-342892" algn="ctr">
              <a:lnSpc>
                <a:spcPct val="107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читательской компетентности учащихся</a:t>
            </a:r>
            <a:endParaRPr 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13194" y="6114197"/>
            <a:ext cx="4121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Дубровских Татьяна Николаевна,</a:t>
            </a:r>
          </a:p>
          <a:p>
            <a:pPr algn="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начальных классов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68750"/>
            <a:ext cx="9144000" cy="132192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68753"/>
            <a:ext cx="9144000" cy="1013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29" y="121187"/>
            <a:ext cx="947568" cy="960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6722" y="0"/>
            <a:ext cx="7618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Приёмы формирования навыка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смыслового чтения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2042" y="2367496"/>
            <a:ext cx="7642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Докладчик              Респондент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3271234" y="2929208"/>
            <a:ext cx="326586" cy="48519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541762" y="2938182"/>
            <a:ext cx="343884" cy="485193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1586232" y="1563187"/>
            <a:ext cx="6264696" cy="631800"/>
            <a:chOff x="0" y="26899"/>
            <a:chExt cx="8352928" cy="8424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0" y="26899"/>
              <a:ext cx="8352928" cy="842400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4"/>
            <p:cNvSpPr txBox="1"/>
            <p:nvPr/>
          </p:nvSpPr>
          <p:spPr>
            <a:xfrm>
              <a:off x="41123" y="68022"/>
              <a:ext cx="8270682" cy="760154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Чтение в парах – обобщение в парах</a:t>
              </a:r>
              <a:endParaRPr lang="ru-RU" sz="2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6" t="5872" b="10244"/>
          <a:stretch/>
        </p:blipFill>
        <p:spPr bwMode="auto">
          <a:xfrm>
            <a:off x="2347415" y="3548418"/>
            <a:ext cx="4572000" cy="319357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8860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68750"/>
            <a:ext cx="9144000" cy="132192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68753"/>
            <a:ext cx="9144000" cy="1013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29" y="121187"/>
            <a:ext cx="947568" cy="960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6722" y="0"/>
            <a:ext cx="7618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Приёмы формирования навыка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смыслового чтения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937246"/>
              </p:ext>
            </p:extLst>
          </p:nvPr>
        </p:nvGraphicFramePr>
        <p:xfrm>
          <a:off x="1044054" y="2947272"/>
          <a:ext cx="7055892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481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7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Знакомая информация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+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Новая информация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 думал (думала) иначе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28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Это меня заинтересовало (удивило), хочу узнать больше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Прямоугольник с двумя скругленными соседними углами 7"/>
          <p:cNvSpPr/>
          <p:nvPr/>
        </p:nvSpPr>
        <p:spPr>
          <a:xfrm flipH="1">
            <a:off x="0" y="5759355"/>
            <a:ext cx="9144000" cy="109864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ик с двумя скругленными соседними углами 8"/>
          <p:cNvSpPr/>
          <p:nvPr/>
        </p:nvSpPr>
        <p:spPr>
          <a:xfrm>
            <a:off x="0" y="6032311"/>
            <a:ext cx="9144000" cy="82569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10" name="Группа 9"/>
          <p:cNvGrpSpPr/>
          <p:nvPr/>
        </p:nvGrpSpPr>
        <p:grpSpPr>
          <a:xfrm>
            <a:off x="1532111" y="1787284"/>
            <a:ext cx="6264696" cy="631800"/>
            <a:chOff x="0" y="26899"/>
            <a:chExt cx="8352928" cy="8424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26899"/>
              <a:ext cx="8352928" cy="842400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Скругленный прямоугольник 4"/>
            <p:cNvSpPr txBox="1"/>
            <p:nvPr/>
          </p:nvSpPr>
          <p:spPr>
            <a:xfrm>
              <a:off x="41123" y="68022"/>
              <a:ext cx="8270682" cy="760154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Чтение с пометами или ИНСЕРТ</a:t>
              </a:r>
              <a:endParaRPr lang="ru-RU" sz="2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0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68750"/>
            <a:ext cx="9144000" cy="116762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68753"/>
            <a:ext cx="9144000" cy="1013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29" y="121187"/>
            <a:ext cx="947568" cy="960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6722" y="0"/>
            <a:ext cx="7618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Приёмы формирования навыка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смыслового чтения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2739562" y="1390678"/>
            <a:ext cx="3554570" cy="631800"/>
            <a:chOff x="0" y="26899"/>
            <a:chExt cx="8352928" cy="8424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6899"/>
              <a:ext cx="8352928" cy="842400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41123" y="68022"/>
              <a:ext cx="8270682" cy="760154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Зигзаг </a:t>
              </a:r>
              <a:endParaRPr lang="ru-RU" sz="2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263822" y="2601528"/>
            <a:ext cx="103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ласс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57062" y="5713921"/>
            <a:ext cx="1030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ласс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425" t="21291" r="62355" b="12262"/>
          <a:stretch/>
        </p:blipFill>
        <p:spPr bwMode="auto">
          <a:xfrm>
            <a:off x="2884868" y="2280284"/>
            <a:ext cx="3239876" cy="42235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0929" y="3745604"/>
            <a:ext cx="293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первичные группы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4744" y="4653564"/>
            <a:ext cx="2934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кспертные группы 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580326" y="2730321"/>
            <a:ext cx="1437306" cy="1378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580326" y="4207269"/>
            <a:ext cx="1918953" cy="44629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4056845" y="4619556"/>
            <a:ext cx="1442434" cy="155603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0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68750"/>
            <a:ext cx="9144000" cy="132192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68753"/>
            <a:ext cx="9144000" cy="1013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29" y="121187"/>
            <a:ext cx="947568" cy="960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6722" y="0"/>
            <a:ext cx="7618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Приёмы формирования навыка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смыслового чтения</a:t>
            </a:r>
          </a:p>
        </p:txBody>
      </p:sp>
      <p:grpSp>
        <p:nvGrpSpPr>
          <p:cNvPr id="3" name="Группа 6"/>
          <p:cNvGrpSpPr/>
          <p:nvPr/>
        </p:nvGrpSpPr>
        <p:grpSpPr>
          <a:xfrm>
            <a:off x="2566563" y="1755814"/>
            <a:ext cx="4799105" cy="631800"/>
            <a:chOff x="0" y="26899"/>
            <a:chExt cx="8352928" cy="8424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6899"/>
              <a:ext cx="8352928" cy="842400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41123" y="68022"/>
              <a:ext cx="8270682" cy="760154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Лови ошибку </a:t>
              </a:r>
              <a:endParaRPr lang="ru-RU" sz="2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8" name="Picture 2" descr="https://365psd.com/images/istock/previews/1028/102807939-boy-catching-a-butterfly.jpg"/>
          <p:cNvPicPr>
            <a:picLocks noChangeAspect="1" noChangeArrowheads="1"/>
          </p:cNvPicPr>
          <p:nvPr/>
        </p:nvPicPr>
        <p:blipFill>
          <a:blip r:embed="rId3" cstate="print"/>
          <a:srcRect r="28358"/>
          <a:stretch>
            <a:fillRect/>
          </a:stretch>
        </p:blipFill>
        <p:spPr bwMode="auto">
          <a:xfrm>
            <a:off x="425858" y="3100943"/>
            <a:ext cx="2140705" cy="2786546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807596" y="2889142"/>
            <a:ext cx="60915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А.С. Пушкин -  величайший  поэт серебряного века русской литературы (золотого)</a:t>
            </a:r>
          </a:p>
          <a:p>
            <a:pPr algn="just"/>
            <a:endParaRPr lang="ru-RU" sz="2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Налетела на меня пчела и ужалила 3 раза (пчела может ужалить только один раз, потом она умирает)</a:t>
            </a:r>
          </a:p>
          <a:p>
            <a:pPr algn="just"/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соседними углами 11"/>
          <p:cNvSpPr/>
          <p:nvPr/>
        </p:nvSpPr>
        <p:spPr>
          <a:xfrm flipH="1">
            <a:off x="0" y="6249590"/>
            <a:ext cx="9144000" cy="57240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0" y="6428096"/>
            <a:ext cx="9144000" cy="394161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8860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соседними углами 11"/>
          <p:cNvSpPr/>
          <p:nvPr/>
        </p:nvSpPr>
        <p:spPr>
          <a:xfrm flipH="1">
            <a:off x="0" y="6249590"/>
            <a:ext cx="9144000" cy="57240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68750"/>
            <a:ext cx="9144000" cy="132192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68753"/>
            <a:ext cx="9144000" cy="1013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29" y="121187"/>
            <a:ext cx="947568" cy="960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6722" y="0"/>
            <a:ext cx="7618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Приёмы формирования навыка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смыслового чтения</a:t>
            </a:r>
          </a:p>
        </p:txBody>
      </p:sp>
      <p:grpSp>
        <p:nvGrpSpPr>
          <p:cNvPr id="3" name="Группа 6"/>
          <p:cNvGrpSpPr/>
          <p:nvPr/>
        </p:nvGrpSpPr>
        <p:grpSpPr>
          <a:xfrm>
            <a:off x="1560944" y="1726312"/>
            <a:ext cx="6264696" cy="631800"/>
            <a:chOff x="0" y="26899"/>
            <a:chExt cx="8352928" cy="8424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6899"/>
              <a:ext cx="8352928" cy="842400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41123" y="68022"/>
              <a:ext cx="8270682" cy="76015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Толстые и тонкие вопросы</a:t>
              </a:r>
              <a:endParaRPr lang="ru-RU" sz="2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89385"/>
              </p:ext>
            </p:extLst>
          </p:nvPr>
        </p:nvGraphicFramePr>
        <p:xfrm>
          <a:off x="423081" y="2737032"/>
          <a:ext cx="8352430" cy="301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70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25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20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Тонкие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Толстые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0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Кто</a:t>
                      </a:r>
                      <a:r>
                        <a:rPr lang="ru-RU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...? Что...?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Дайте </a:t>
                      </a:r>
                      <a:r>
                        <a:rPr lang="ru-RU" sz="24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три объяснения: почему?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Когда...?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Объясните: почему...?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68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Как звали...?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Почему вы считаете...?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6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Было ли...?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чем различие...?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58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Согласны ли вы...?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Предположите: что будет, если...?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68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Верно ли...?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Что, если...?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0" y="6428096"/>
            <a:ext cx="9144000" cy="394161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8860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двумя скругленными соседними углами 11"/>
          <p:cNvSpPr/>
          <p:nvPr/>
        </p:nvSpPr>
        <p:spPr>
          <a:xfrm flipH="1">
            <a:off x="0" y="5977720"/>
            <a:ext cx="9144000" cy="84427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68750"/>
            <a:ext cx="9144000" cy="132192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68753"/>
            <a:ext cx="9144000" cy="1013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29" y="121187"/>
            <a:ext cx="947568" cy="960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6722" y="0"/>
            <a:ext cx="7618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Приёмы формирования навыка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смыслового чтения</a:t>
            </a:r>
          </a:p>
        </p:txBody>
      </p:sp>
      <p:grpSp>
        <p:nvGrpSpPr>
          <p:cNvPr id="3" name="Группа 6"/>
          <p:cNvGrpSpPr/>
          <p:nvPr/>
        </p:nvGrpSpPr>
        <p:grpSpPr>
          <a:xfrm>
            <a:off x="1534417" y="2024298"/>
            <a:ext cx="6264696" cy="631800"/>
            <a:chOff x="0" y="26899"/>
            <a:chExt cx="8352928" cy="8424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26899"/>
              <a:ext cx="8352928" cy="842400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41123" y="68022"/>
              <a:ext cx="8270682" cy="760155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Знаю – хочу узнать - узнал</a:t>
              </a:r>
              <a:endParaRPr lang="ru-RU" sz="2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Прямоугольник с двумя скругленными соседними углами 10"/>
          <p:cNvSpPr/>
          <p:nvPr/>
        </p:nvSpPr>
        <p:spPr>
          <a:xfrm>
            <a:off x="0" y="6237028"/>
            <a:ext cx="9144000" cy="585230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627570"/>
              </p:ext>
            </p:extLst>
          </p:nvPr>
        </p:nvGraphicFramePr>
        <p:xfrm>
          <a:off x="402608" y="3398597"/>
          <a:ext cx="8338783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594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997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795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Знаю 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Хочу узнать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Узнал 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в паре: что я знаю о теме урока? </a:t>
                      </a:r>
                      <a:endParaRPr lang="ru-RU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Формулирование целей </a:t>
                      </a:r>
                      <a:endParaRPr lang="ru-RU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Соотношение старой и новой информации </a:t>
                      </a:r>
                      <a:endParaRPr lang="ru-RU" sz="3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0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с двумя скругленными соседними углами 9"/>
          <p:cNvSpPr/>
          <p:nvPr/>
        </p:nvSpPr>
        <p:spPr>
          <a:xfrm flipH="1">
            <a:off x="0" y="6193124"/>
            <a:ext cx="9144000" cy="67085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0"/>
            <a:ext cx="9144000" cy="157734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0"/>
            <a:ext cx="9144000" cy="1246079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944" y="-2"/>
            <a:ext cx="1189741" cy="12460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495701" y="253479"/>
            <a:ext cx="65640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5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«ЛИЦЕЙ № 11» Г. РОССОШИ </a:t>
            </a: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445416"/>
            <a:ext cx="9144000" cy="418563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8" name="Прямоугольник 7"/>
          <p:cNvSpPr/>
          <p:nvPr/>
        </p:nvSpPr>
        <p:spPr>
          <a:xfrm>
            <a:off x="218364" y="1705970"/>
            <a:ext cx="8707271" cy="2366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2" indent="-342892" algn="ctr">
              <a:lnSpc>
                <a:spcPct val="107000"/>
              </a:lnSpc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 задача –показать, где и как необходимо применить полученные знания, тем самым повышая интерес учащихся к учебе, вывести учеников на уровень понимания и осмысления, а всё это начинается именно со смыслового чтения</a:t>
            </a:r>
            <a:endParaRPr lang="ru-RU" sz="28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C:\Users\Notik-2\Desktop\IMG_20181116_12182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37" b="12885"/>
          <a:stretch/>
        </p:blipFill>
        <p:spPr bwMode="auto">
          <a:xfrm>
            <a:off x="2309811" y="4194829"/>
            <a:ext cx="4524375" cy="1875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185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5950424"/>
            <a:ext cx="9144000" cy="913556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103317"/>
            <a:ext cx="9144000" cy="1375031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52029"/>
            <a:ext cx="9144000" cy="1013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29" y="156916"/>
            <a:ext cx="947568" cy="960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217344"/>
            <a:ext cx="9144000" cy="640656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0" name="TextBox 19"/>
          <p:cNvSpPr txBox="1"/>
          <p:nvPr/>
        </p:nvSpPr>
        <p:spPr>
          <a:xfrm>
            <a:off x="1662719" y="3050754"/>
            <a:ext cx="65236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95701" y="253479"/>
            <a:ext cx="656408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</a:p>
          <a:p>
            <a:pPr algn="ctr"/>
            <a:r>
              <a:rPr lang="ru-RU" sz="15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«ЛИЦЕЙ № 11» Г. РОССОШИ </a:t>
            </a:r>
          </a:p>
        </p:txBody>
      </p:sp>
    </p:spTree>
    <p:extLst>
      <p:ext uri="{BB962C8B-B14F-4D97-AF65-F5344CB8AC3E}">
        <p14:creationId xmlns:p14="http://schemas.microsoft.com/office/powerpoint/2010/main" val="8397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97632"/>
            <a:ext cx="9144000" cy="126714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32267"/>
            <a:ext cx="9144000" cy="1013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224" y="97631"/>
            <a:ext cx="947568" cy="960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1" descr="Oox7_o8GQk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101" y="1312202"/>
            <a:ext cx="5545798" cy="5545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871989" y="209599"/>
            <a:ext cx="5628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чтения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94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6111455"/>
            <a:ext cx="9144000" cy="74654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134253"/>
            <a:ext cx="9144000" cy="12168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55072"/>
            <a:ext cx="9144000" cy="1013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202" y="108672"/>
            <a:ext cx="947568" cy="960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315527"/>
            <a:ext cx="9144000" cy="542473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313899" y="2132800"/>
            <a:ext cx="84752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максимально точно и полно понять содержание текста, уловить все детали и практически осмыслить извлеченную информацию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49650" y="216248"/>
            <a:ext cx="7369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смыслового чтения: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6111455"/>
            <a:ext cx="9144000" cy="74654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134253"/>
            <a:ext cx="9144000" cy="121681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55072"/>
            <a:ext cx="9144000" cy="1013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202" y="108672"/>
            <a:ext cx="947568" cy="960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315527"/>
            <a:ext cx="9144000" cy="542473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7" name="Прямоугольник 6"/>
          <p:cNvSpPr/>
          <p:nvPr/>
        </p:nvSpPr>
        <p:spPr>
          <a:xfrm>
            <a:off x="1511349" y="1925494"/>
            <a:ext cx="847525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Кто не умеет читать – </a:t>
            </a:r>
          </a:p>
          <a:p>
            <a:pPr algn="ctr"/>
            <a:r>
              <a:rPr lang="ru-RU" sz="4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тот не умеет мыслить</a:t>
            </a:r>
          </a:p>
          <a:p>
            <a:pPr>
              <a:lnSpc>
                <a:spcPct val="200000"/>
              </a:lnSpc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36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3600" b="1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showbizdaily.ru/wp-content/uploads/2013/09/%D1%81%D1%83%D1%85%D0%BE%D0%BC%D0%BB%D0%B8%D0%BD%D1%81%D0%BA%D0%B8%D0%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2" y="1925494"/>
            <a:ext cx="2770294" cy="3866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1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96278"/>
            <a:ext cx="9144000" cy="1278333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28435" y="37562"/>
            <a:ext cx="9144000" cy="1013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526" y="64361"/>
            <a:ext cx="947568" cy="960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258002"/>
            <a:ext cx="914399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этап. Работа с текстом до чтения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Антиципация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Постановка  цели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pPr algn="ctr"/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 этап. Работа с текстом во время чтения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Первичное чтение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Перечитывание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текста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текста</a:t>
            </a:r>
          </a:p>
          <a:p>
            <a:pPr marL="342900" indent="-342900" algn="ctr"/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u="sng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 этап. Работа с текстом после чтения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Концептуальная беседа по тексту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Знакомство с писателем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заглавием, иллюстрациями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Творческие задания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1529" y="185146"/>
            <a:ext cx="7505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смыслового чтения</a:t>
            </a:r>
          </a:p>
        </p:txBody>
      </p:sp>
    </p:spTree>
    <p:extLst>
      <p:ext uri="{BB962C8B-B14F-4D97-AF65-F5344CB8AC3E}">
        <p14:creationId xmlns:p14="http://schemas.microsoft.com/office/powerpoint/2010/main" val="116312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44524"/>
            <a:ext cx="9144000" cy="1347548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-3" y="41797"/>
            <a:ext cx="9144000" cy="1013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350" dirty="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29" y="80622"/>
            <a:ext cx="947568" cy="960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822" y="1594808"/>
            <a:ext cx="844760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2000" b="1" u="sng" dirty="0" smtClean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Расчленение текста на главное и второстепенное.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Обнаружение ключевых слов.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Составление таблиц, опорных схем и др.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Проверка по опорным схемам точности изложения материала.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Формулировка вопросов по тексту.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Сравнение с текстом - оригиналом и корректировка.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4240" y="-39482"/>
            <a:ext cx="81750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Алгоритм действий по формированию навыка смыслового чтения</a:t>
            </a:r>
            <a:endParaRPr lang="ru-RU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15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6188326"/>
            <a:ext cx="9144000" cy="636815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102169"/>
            <a:ext cx="9144000" cy="123283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25833"/>
            <a:ext cx="9144000" cy="1013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32" y="81802"/>
            <a:ext cx="947568" cy="960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96227" y="1607964"/>
            <a:ext cx="8743057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1100" b="1" u="sng" dirty="0" smtClean="0">
              <a:solidFill>
                <a:srgbClr val="993366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 чтения</a:t>
            </a: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Темп чтения</a:t>
            </a: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Правильность чтения</a:t>
            </a: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Выразительность чтения</a:t>
            </a:r>
          </a:p>
          <a:p>
            <a:pPr lvl="0" algn="ctr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Осмысленность чтения</a:t>
            </a: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414448"/>
            <a:ext cx="9144000" cy="397012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/>
          <p:cNvSpPr txBox="1"/>
          <p:nvPr/>
        </p:nvSpPr>
        <p:spPr>
          <a:xfrm>
            <a:off x="1064526" y="0"/>
            <a:ext cx="77792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сформированности навыка </a:t>
            </a:r>
          </a:p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техники чтения</a:t>
            </a:r>
          </a:p>
        </p:txBody>
      </p:sp>
    </p:spTree>
    <p:extLst>
      <p:ext uri="{BB962C8B-B14F-4D97-AF65-F5344CB8AC3E}">
        <p14:creationId xmlns:p14="http://schemas.microsoft.com/office/powerpoint/2010/main" val="5816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с двумя скругленными соседними углами 31"/>
          <p:cNvSpPr/>
          <p:nvPr/>
        </p:nvSpPr>
        <p:spPr>
          <a:xfrm flipH="1">
            <a:off x="0" y="6040191"/>
            <a:ext cx="9144000" cy="817809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0"/>
            <a:ext cx="9144000" cy="1013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6" y="87605"/>
            <a:ext cx="947568" cy="960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39216" y="1606405"/>
            <a:ext cx="8559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ru-RU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>
          <a:xfrm>
            <a:off x="0" y="6281287"/>
            <a:ext cx="9144000" cy="576713"/>
          </a:xfrm>
          <a:prstGeom prst="round2Same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" name="TextBox 1"/>
          <p:cNvSpPr txBox="1"/>
          <p:nvPr/>
        </p:nvSpPr>
        <p:spPr>
          <a:xfrm>
            <a:off x="1259252" y="0"/>
            <a:ext cx="7884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маленьких наших читателей мыслить и чувствовать во время чтения</a:t>
            </a:r>
          </a:p>
          <a:p>
            <a:pPr algn="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Д. И. Тихомиров </a:t>
            </a:r>
            <a:endParaRPr lang="ru-RU" sz="30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\\Win-server\e\фото\2017-2018\Семинар НАЧАЛКА 16.11.17\IMG_775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89" b="24000"/>
          <a:stretch/>
        </p:blipFill>
        <p:spPr bwMode="auto">
          <a:xfrm>
            <a:off x="301626" y="2162344"/>
            <a:ext cx="3431540" cy="33839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\\Win-server\e\фото\2017-2018\Семинар НАЧАЛКА 16.11.17\IMG_775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6"/>
          <a:stretch/>
        </p:blipFill>
        <p:spPr bwMode="auto">
          <a:xfrm>
            <a:off x="4071813" y="2162344"/>
            <a:ext cx="4926843" cy="3357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86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 flipH="1">
            <a:off x="0" y="68750"/>
            <a:ext cx="9144000" cy="1321927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10800000">
            <a:off x="0" y="68753"/>
            <a:ext cx="9144000" cy="1013720"/>
          </a:xfrm>
          <a:prstGeom prst="round2Same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19" name="Рисунок 18" descr="http://lyceum11r.ucoz.ru/icons/gl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929" y="121187"/>
            <a:ext cx="947568" cy="960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6722" y="0"/>
            <a:ext cx="76187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Приёмы формирования навыка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смыслового чтения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591492" y="3367444"/>
            <a:ext cx="249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задаём вопросы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57957" y="4996262"/>
            <a:ext cx="3234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корректируем ответы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0929" y="3316083"/>
            <a:ext cx="33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передаём следующему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55526" y="2195703"/>
            <a:ext cx="294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читаем по абзацам</a:t>
            </a:r>
            <a:endParaRPr lang="ru-RU" sz="2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546076" y="1474097"/>
            <a:ext cx="4051848" cy="631800"/>
            <a:chOff x="0" y="26899"/>
            <a:chExt cx="8352928" cy="84240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0" y="26899"/>
              <a:ext cx="8352928" cy="842400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Скругленный прямоугольник 4"/>
            <p:cNvSpPr txBox="1"/>
            <p:nvPr/>
          </p:nvSpPr>
          <p:spPr>
            <a:xfrm>
              <a:off x="41123" y="68022"/>
              <a:ext cx="8270682" cy="760154"/>
            </a:xfrm>
            <a:prstGeom prst="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algn="ctr" defTabSz="120012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b="1" dirty="0" smtClean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Чтение «в кружок»</a:t>
              </a:r>
              <a:endParaRPr lang="ru-RU" sz="27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7" name="Рисунок 26" descr="C:\Users\Notik-2\Desktop\IMG_20181116_1303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0"/>
          <a:stretch/>
        </p:blipFill>
        <p:spPr bwMode="auto">
          <a:xfrm>
            <a:off x="5493938" y="4288665"/>
            <a:ext cx="3525662" cy="2569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60" y="2533724"/>
            <a:ext cx="2602249" cy="260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</TotalTime>
  <Words>433</Words>
  <Application>Microsoft Office PowerPoint</Application>
  <PresentationFormat>Экран (4:3)</PresentationFormat>
  <Paragraphs>112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Notik-2</cp:lastModifiedBy>
  <cp:revision>69</cp:revision>
  <dcterms:created xsi:type="dcterms:W3CDTF">2018-10-29T17:28:40Z</dcterms:created>
  <dcterms:modified xsi:type="dcterms:W3CDTF">2018-11-16T12:40:57Z</dcterms:modified>
</cp:coreProperties>
</file>