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3" r:id="rId2"/>
    <p:sldId id="299" r:id="rId3"/>
    <p:sldId id="300" r:id="rId4"/>
    <p:sldId id="301" r:id="rId5"/>
    <p:sldId id="302" r:id="rId6"/>
    <p:sldId id="305" r:id="rId7"/>
    <p:sldId id="306" r:id="rId8"/>
  </p:sldIdLst>
  <p:sldSz cx="10693400" cy="756126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96888" indent="-39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95363" indent="-80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492250" indent="-120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9907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635"/>
    <a:srgbClr val="0B5B97"/>
    <a:srgbClr val="EEEEEE"/>
    <a:srgbClr val="00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2" autoAdjust="0"/>
    <p:restoredTop sz="88604" autoAdjust="0"/>
  </p:normalViewPr>
  <p:slideViewPr>
    <p:cSldViewPr>
      <p:cViewPr>
        <p:scale>
          <a:sx n="100" d="100"/>
          <a:sy n="100" d="100"/>
        </p:scale>
        <p:origin x="-1500" y="-240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26B85C-8DFC-4FA5-B0FA-7BC83611E0D2}" type="datetimeFigureOut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B71DB8-63A5-4E51-8EE1-4B2B5A07A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8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05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4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8428" y="0"/>
            <a:ext cx="7632848" cy="972319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156" y="1260352"/>
            <a:ext cx="9793088" cy="18001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>
                <a:solidFill>
                  <a:srgbClr val="0B5B97"/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020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560840" cy="936898"/>
          </a:xfrm>
        </p:spPr>
        <p:txBody>
          <a:bodyPr/>
          <a:lstStyle>
            <a:lvl1pPr algn="l">
              <a:defRPr sz="2200"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473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 rot="16200000">
            <a:off x="6264699" y="-3366271"/>
            <a:ext cx="972319" cy="7704857"/>
          </a:xfrm>
        </p:spPr>
        <p:txBody>
          <a:bodyPr vert="eaVert"/>
          <a:lstStyle>
            <a:lvl1pPr algn="l"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2394372" y="-827881"/>
            <a:ext cx="5904656" cy="9937104"/>
          </a:xfrm>
        </p:spPr>
        <p:txBody>
          <a:bodyPr vert="eaVert"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11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988" y="1332359"/>
            <a:ext cx="9623425" cy="5616624"/>
          </a:xfrm>
        </p:spPr>
        <p:txBody>
          <a:bodyPr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82204" y="301493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D93635"/>
                </a:solidFill>
              </a:rPr>
              <a:t>ГПРО 2018-2025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6" y="246130"/>
            <a:ext cx="678178" cy="4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1260351"/>
            <a:ext cx="9089390" cy="4968552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02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6202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149" y="1188343"/>
            <a:ext cx="4824536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90716" y="1188343"/>
            <a:ext cx="4835889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602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704856" cy="972320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1893711"/>
            <a:ext cx="4724775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188343"/>
            <a:ext cx="4726632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1893711"/>
            <a:ext cx="4726632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97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4678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186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3" name="TextBox 2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4" name="Рисунок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714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-1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3" y="1332357"/>
            <a:ext cx="5977907" cy="5688633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332358"/>
            <a:ext cx="3518055" cy="568863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744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015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152" y="5436815"/>
            <a:ext cx="9865096" cy="1656184"/>
          </a:xfrm>
        </p:spPr>
        <p:txBody>
          <a:bodyPr/>
          <a:lstStyle>
            <a:lvl1pPr marL="0" indent="0">
              <a:buNone/>
              <a:defRPr sz="1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549071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635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988" y="2844800"/>
            <a:ext cx="9623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ЗАГОЛОВОК</a:t>
            </a:r>
            <a:endParaRPr lang="uk-UA" alt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988" y="3781425"/>
            <a:ext cx="96234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Информационно-консультационные услуги</a:t>
            </a:r>
          </a:p>
          <a:p>
            <a:pPr lvl="0"/>
            <a:r>
              <a:rPr lang="ru-RU" altLang="ru-RU" dirty="0"/>
              <a:t>в сфере производства </a:t>
            </a:r>
            <a:r>
              <a:rPr lang="ru-RU" altLang="ru-RU" dirty="0" err="1"/>
              <a:t>пеноматериалов</a:t>
            </a:r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1925" y="6445250"/>
            <a:ext cx="6878638" cy="965200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rgbClr val="0B5B97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Контактный телефон: +7(499)322-23-63</a:t>
            </a:r>
          </a:p>
          <a:p>
            <a:pPr>
              <a:defRPr/>
            </a:pPr>
            <a:r>
              <a:rPr lang="en-US"/>
              <a:t>E-mail</a:t>
            </a:r>
            <a:r>
              <a:rPr lang="ru-RU"/>
              <a:t>: </a:t>
            </a:r>
            <a:r>
              <a:rPr lang="en-US"/>
              <a:t>info@almira.moscow</a:t>
            </a:r>
            <a:endParaRPr lang="ru-RU"/>
          </a:p>
          <a:p>
            <a:pPr>
              <a:defRPr/>
            </a:pPr>
            <a:r>
              <a:rPr lang="ru-RU"/>
              <a:t>Адрес: 129090, г. Москва,</a:t>
            </a:r>
          </a:p>
          <a:p>
            <a:pPr>
              <a:defRPr/>
            </a:pPr>
            <a:r>
              <a:rPr lang="ru-RU"/>
              <a:t>ул. Каланчевская, д. 32, пом. II</a:t>
            </a:r>
          </a:p>
          <a:p>
            <a:pPr>
              <a:defRPr/>
            </a:pPr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 b="1" kern="1200">
          <a:solidFill>
            <a:srgbClr val="0B5B97"/>
          </a:solidFill>
          <a:latin typeface="BlackGroteskC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B5B97"/>
          </a:solidFill>
          <a:latin typeface="Calibri" pitchFamily="34" charset="0"/>
          <a:ea typeface="+mn-ea"/>
          <a:cs typeface="+mn-cs"/>
        </a:defRPr>
      </a:lvl1pPr>
      <a:lvl2pPr marL="496888" indent="-3968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2pPr>
      <a:lvl3pPr marL="996950" indent="-8255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3pPr>
      <a:lvl4pPr marL="1493838" indent="-12223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4pPr>
      <a:lvl5pPr marL="1992313" indent="-163513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132559"/>
            <a:ext cx="10693400" cy="4428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80804" y="831299"/>
            <a:ext cx="8262240" cy="20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0077BB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5pPr>
            <a:lvl6pPr marL="49784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6pPr>
            <a:lvl7pPr marL="99569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7pPr>
            <a:lvl8pPr marL="149353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8pPr>
            <a:lvl9pPr marL="199138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dirty="0" smtClean="0"/>
              <a:t>«ОТ ГРАМОТНОГО ЧИТАТЕЛЯ – </a:t>
            </a:r>
            <a:endParaRPr lang="en-US" sz="3600" dirty="0" smtClean="0"/>
          </a:p>
          <a:p>
            <a:r>
              <a:rPr lang="ru-RU" sz="3600" dirty="0" smtClean="0"/>
              <a:t>К КОМПЕТЕНТНОМУ ИССЛЕДОВАТЕЛЮ»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460752" y="3972682"/>
            <a:ext cx="70255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бюджетное общеобразовательное учреждение города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Мурманска «Гимназия № 8»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183039, г. Мурманска, ул. Академика Книповича, 35/2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gymn8@inbox.ru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 (8152) 44-15-34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 (8152) 44-64-11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0" y="4068663"/>
            <a:ext cx="450156" cy="2141489"/>
            <a:chOff x="0" y="4068663"/>
            <a:chExt cx="878068" cy="2141489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0" y="4068663"/>
              <a:ext cx="878068" cy="323675"/>
              <a:chOff x="0" y="4140671"/>
              <a:chExt cx="1098228" cy="43204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0" y="4806772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Равнобедренный треугольник 23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0" y="5361579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Равнобедренный треугольник 26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0" y="5886477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Равнобедренный треугольник 29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5" name="Group 77"/>
          <p:cNvGrpSpPr/>
          <p:nvPr/>
        </p:nvGrpSpPr>
        <p:grpSpPr>
          <a:xfrm>
            <a:off x="773759" y="4168246"/>
            <a:ext cx="292658" cy="224092"/>
            <a:chOff x="5552261" y="1554043"/>
            <a:chExt cx="363359" cy="278229"/>
          </a:xfrm>
          <a:solidFill>
            <a:schemeClr val="bg1">
              <a:lumMod val="85000"/>
            </a:schemeClr>
          </a:solidFill>
        </p:grpSpPr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5552261" y="1715997"/>
              <a:ext cx="363359" cy="116275"/>
            </a:xfrm>
            <a:custGeom>
              <a:avLst/>
              <a:gdLst/>
              <a:ahLst/>
              <a:cxnLst>
                <a:cxn ang="0">
                  <a:pos x="211" y="31"/>
                </a:cxn>
                <a:cxn ang="0">
                  <a:pos x="140" y="31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2" y="102"/>
                </a:cxn>
                <a:cxn ang="0">
                  <a:pos x="4" y="107"/>
                </a:cxn>
                <a:cxn ang="0">
                  <a:pos x="9" y="111"/>
                </a:cxn>
                <a:cxn ang="0">
                  <a:pos x="17" y="112"/>
                </a:cxn>
                <a:cxn ang="0">
                  <a:pos x="334" y="112"/>
                </a:cxn>
                <a:cxn ang="0">
                  <a:pos x="334" y="112"/>
                </a:cxn>
                <a:cxn ang="0">
                  <a:pos x="341" y="111"/>
                </a:cxn>
                <a:cxn ang="0">
                  <a:pos x="347" y="107"/>
                </a:cxn>
                <a:cxn ang="0">
                  <a:pos x="350" y="102"/>
                </a:cxn>
                <a:cxn ang="0">
                  <a:pos x="350" y="96"/>
                </a:cxn>
                <a:cxn ang="0">
                  <a:pos x="350" y="0"/>
                </a:cxn>
                <a:cxn ang="0">
                  <a:pos x="211" y="0"/>
                </a:cxn>
                <a:cxn ang="0">
                  <a:pos x="211" y="31"/>
                </a:cxn>
              </a:cxnLst>
              <a:rect l="0" t="0" r="r" b="b"/>
              <a:pathLst>
                <a:path w="350" h="112">
                  <a:moveTo>
                    <a:pt x="211" y="31"/>
                  </a:moveTo>
                  <a:lnTo>
                    <a:pt x="140" y="31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2"/>
                  </a:lnTo>
                  <a:lnTo>
                    <a:pt x="4" y="107"/>
                  </a:lnTo>
                  <a:lnTo>
                    <a:pt x="9" y="111"/>
                  </a:lnTo>
                  <a:lnTo>
                    <a:pt x="17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41" y="111"/>
                  </a:lnTo>
                  <a:lnTo>
                    <a:pt x="347" y="107"/>
                  </a:lnTo>
                  <a:lnTo>
                    <a:pt x="350" y="102"/>
                  </a:lnTo>
                  <a:lnTo>
                    <a:pt x="350" y="96"/>
                  </a:lnTo>
                  <a:lnTo>
                    <a:pt x="350" y="0"/>
                  </a:lnTo>
                  <a:lnTo>
                    <a:pt x="211" y="0"/>
                  </a:lnTo>
                  <a:lnTo>
                    <a:pt x="211" y="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7" name="Freeform 97"/>
            <p:cNvSpPr>
              <a:spLocks noEditPoints="1"/>
            </p:cNvSpPr>
            <p:nvPr/>
          </p:nvSpPr>
          <p:spPr bwMode="auto">
            <a:xfrm>
              <a:off x="5552261" y="1554043"/>
              <a:ext cx="363359" cy="137038"/>
            </a:xfrm>
            <a:custGeom>
              <a:avLst/>
              <a:gdLst/>
              <a:ahLst/>
              <a:cxnLst>
                <a:cxn ang="0">
                  <a:pos x="334" y="42"/>
                </a:cxn>
                <a:cxn ang="0">
                  <a:pos x="225" y="42"/>
                </a:cxn>
                <a:cxn ang="0">
                  <a:pos x="225" y="42"/>
                </a:cxn>
                <a:cxn ang="0">
                  <a:pos x="225" y="5"/>
                </a:cxn>
                <a:cxn ang="0">
                  <a:pos x="225" y="5"/>
                </a:cxn>
                <a:cxn ang="0">
                  <a:pos x="225" y="2"/>
                </a:cxn>
                <a:cxn ang="0">
                  <a:pos x="223" y="0"/>
                </a:cxn>
                <a:cxn ang="0">
                  <a:pos x="222" y="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18" y="2"/>
                </a:cxn>
                <a:cxn ang="0">
                  <a:pos x="116" y="4"/>
                </a:cxn>
                <a:cxn ang="0">
                  <a:pos x="115" y="5"/>
                </a:cxn>
                <a:cxn ang="0">
                  <a:pos x="115" y="5"/>
                </a:cxn>
                <a:cxn ang="0">
                  <a:pos x="115" y="42"/>
                </a:cxn>
                <a:cxn ang="0">
                  <a:pos x="17" y="42"/>
                </a:cxn>
                <a:cxn ang="0">
                  <a:pos x="17" y="42"/>
                </a:cxn>
                <a:cxn ang="0">
                  <a:pos x="9" y="42"/>
                </a:cxn>
                <a:cxn ang="0">
                  <a:pos x="4" y="45"/>
                </a:cxn>
                <a:cxn ang="0">
                  <a:pos x="2" y="51"/>
                </a:cxn>
                <a:cxn ang="0">
                  <a:pos x="0" y="58"/>
                </a:cxn>
                <a:cxn ang="0">
                  <a:pos x="0" y="130"/>
                </a:cxn>
                <a:cxn ang="0">
                  <a:pos x="350" y="130"/>
                </a:cxn>
                <a:cxn ang="0">
                  <a:pos x="350" y="58"/>
                </a:cxn>
                <a:cxn ang="0">
                  <a:pos x="350" y="58"/>
                </a:cxn>
                <a:cxn ang="0">
                  <a:pos x="350" y="51"/>
                </a:cxn>
                <a:cxn ang="0">
                  <a:pos x="347" y="45"/>
                </a:cxn>
                <a:cxn ang="0">
                  <a:pos x="341" y="42"/>
                </a:cxn>
                <a:cxn ang="0">
                  <a:pos x="334" y="42"/>
                </a:cxn>
                <a:cxn ang="0">
                  <a:pos x="334" y="42"/>
                </a:cxn>
                <a:cxn ang="0">
                  <a:pos x="133" y="42"/>
                </a:cxn>
                <a:cxn ang="0">
                  <a:pos x="133" y="13"/>
                </a:cxn>
                <a:cxn ang="0">
                  <a:pos x="209" y="13"/>
                </a:cxn>
                <a:cxn ang="0">
                  <a:pos x="209" y="42"/>
                </a:cxn>
                <a:cxn ang="0">
                  <a:pos x="133" y="42"/>
                </a:cxn>
              </a:cxnLst>
              <a:rect l="0" t="0" r="r" b="b"/>
              <a:pathLst>
                <a:path w="350" h="130">
                  <a:moveTo>
                    <a:pt x="334" y="42"/>
                  </a:moveTo>
                  <a:lnTo>
                    <a:pt x="225" y="42"/>
                  </a:lnTo>
                  <a:lnTo>
                    <a:pt x="225" y="42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5" y="2"/>
                  </a:lnTo>
                  <a:lnTo>
                    <a:pt x="223" y="0"/>
                  </a:lnTo>
                  <a:lnTo>
                    <a:pt x="222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18" y="2"/>
                  </a:lnTo>
                  <a:lnTo>
                    <a:pt x="116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5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9" y="42"/>
                  </a:lnTo>
                  <a:lnTo>
                    <a:pt x="4" y="45"/>
                  </a:lnTo>
                  <a:lnTo>
                    <a:pt x="2" y="51"/>
                  </a:lnTo>
                  <a:lnTo>
                    <a:pt x="0" y="58"/>
                  </a:lnTo>
                  <a:lnTo>
                    <a:pt x="0" y="130"/>
                  </a:lnTo>
                  <a:lnTo>
                    <a:pt x="350" y="130"/>
                  </a:lnTo>
                  <a:lnTo>
                    <a:pt x="350" y="58"/>
                  </a:lnTo>
                  <a:lnTo>
                    <a:pt x="350" y="58"/>
                  </a:lnTo>
                  <a:lnTo>
                    <a:pt x="350" y="51"/>
                  </a:lnTo>
                  <a:lnTo>
                    <a:pt x="347" y="45"/>
                  </a:lnTo>
                  <a:lnTo>
                    <a:pt x="341" y="42"/>
                  </a:lnTo>
                  <a:lnTo>
                    <a:pt x="334" y="42"/>
                  </a:lnTo>
                  <a:lnTo>
                    <a:pt x="334" y="42"/>
                  </a:lnTo>
                  <a:close/>
                  <a:moveTo>
                    <a:pt x="133" y="42"/>
                  </a:moveTo>
                  <a:lnTo>
                    <a:pt x="133" y="13"/>
                  </a:lnTo>
                  <a:lnTo>
                    <a:pt x="209" y="13"/>
                  </a:lnTo>
                  <a:lnTo>
                    <a:pt x="209" y="42"/>
                  </a:lnTo>
                  <a:lnTo>
                    <a:pt x="133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8" name="Rectangle 98"/>
            <p:cNvSpPr>
              <a:spLocks noChangeArrowheads="1"/>
            </p:cNvSpPr>
            <p:nvPr/>
          </p:nvSpPr>
          <p:spPr bwMode="auto">
            <a:xfrm>
              <a:off x="5710062" y="1715997"/>
              <a:ext cx="45679" cy="186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34" name="Freeform 107"/>
          <p:cNvSpPr>
            <a:spLocks noEditPoints="1"/>
          </p:cNvSpPr>
          <p:nvPr/>
        </p:nvSpPr>
        <p:spPr bwMode="auto">
          <a:xfrm>
            <a:off x="710223" y="4799674"/>
            <a:ext cx="380587" cy="327170"/>
          </a:xfrm>
          <a:custGeom>
            <a:avLst/>
            <a:gdLst/>
            <a:ahLst/>
            <a:cxnLst>
              <a:cxn ang="0">
                <a:pos x="337" y="165"/>
              </a:cxn>
              <a:cxn ang="0">
                <a:pos x="170" y="0"/>
              </a:cxn>
              <a:cxn ang="0">
                <a:pos x="5" y="165"/>
              </a:cxn>
              <a:cxn ang="0">
                <a:pos x="5" y="165"/>
              </a:cxn>
              <a:cxn ang="0">
                <a:pos x="0" y="172"/>
              </a:cxn>
              <a:cxn ang="0">
                <a:pos x="0" y="181"/>
              </a:cxn>
              <a:cxn ang="0">
                <a:pos x="0" y="189"/>
              </a:cxn>
              <a:cxn ang="0">
                <a:pos x="5" y="196"/>
              </a:cxn>
              <a:cxn ang="0">
                <a:pos x="5" y="196"/>
              </a:cxn>
              <a:cxn ang="0">
                <a:pos x="13" y="201"/>
              </a:cxn>
              <a:cxn ang="0">
                <a:pos x="20" y="201"/>
              </a:cxn>
              <a:cxn ang="0">
                <a:pos x="29" y="201"/>
              </a:cxn>
              <a:cxn ang="0">
                <a:pos x="36" y="196"/>
              </a:cxn>
              <a:cxn ang="0">
                <a:pos x="42" y="189"/>
              </a:cxn>
              <a:cxn ang="0">
                <a:pos x="42" y="294"/>
              </a:cxn>
              <a:cxn ang="0">
                <a:pos x="301" y="294"/>
              </a:cxn>
              <a:cxn ang="0">
                <a:pos x="301" y="189"/>
              </a:cxn>
              <a:cxn ang="0">
                <a:pos x="306" y="196"/>
              </a:cxn>
              <a:cxn ang="0">
                <a:pos x="306" y="196"/>
              </a:cxn>
              <a:cxn ang="0">
                <a:pos x="314" y="201"/>
              </a:cxn>
              <a:cxn ang="0">
                <a:pos x="321" y="201"/>
              </a:cxn>
              <a:cxn ang="0">
                <a:pos x="321" y="201"/>
              </a:cxn>
              <a:cxn ang="0">
                <a:pos x="330" y="201"/>
              </a:cxn>
              <a:cxn ang="0">
                <a:pos x="337" y="196"/>
              </a:cxn>
              <a:cxn ang="0">
                <a:pos x="337" y="196"/>
              </a:cxn>
              <a:cxn ang="0">
                <a:pos x="341" y="189"/>
              </a:cxn>
              <a:cxn ang="0">
                <a:pos x="343" y="181"/>
              </a:cxn>
              <a:cxn ang="0">
                <a:pos x="341" y="172"/>
              </a:cxn>
              <a:cxn ang="0">
                <a:pos x="337" y="165"/>
              </a:cxn>
              <a:cxn ang="0">
                <a:pos x="337" y="165"/>
              </a:cxn>
              <a:cxn ang="0">
                <a:pos x="279" y="272"/>
              </a:cxn>
              <a:cxn ang="0">
                <a:pos x="214" y="272"/>
              </a:cxn>
              <a:cxn ang="0">
                <a:pos x="214" y="187"/>
              </a:cxn>
              <a:cxn ang="0">
                <a:pos x="129" y="187"/>
              </a:cxn>
              <a:cxn ang="0">
                <a:pos x="129" y="272"/>
              </a:cxn>
              <a:cxn ang="0">
                <a:pos x="63" y="272"/>
              </a:cxn>
              <a:cxn ang="0">
                <a:pos x="63" y="169"/>
              </a:cxn>
              <a:cxn ang="0">
                <a:pos x="170" y="60"/>
              </a:cxn>
              <a:cxn ang="0">
                <a:pos x="279" y="169"/>
              </a:cxn>
              <a:cxn ang="0">
                <a:pos x="279" y="272"/>
              </a:cxn>
            </a:cxnLst>
            <a:rect l="0" t="0" r="r" b="b"/>
            <a:pathLst>
              <a:path w="343" h="294">
                <a:moveTo>
                  <a:pt x="337" y="165"/>
                </a:moveTo>
                <a:lnTo>
                  <a:pt x="170" y="0"/>
                </a:lnTo>
                <a:lnTo>
                  <a:pt x="5" y="165"/>
                </a:lnTo>
                <a:lnTo>
                  <a:pt x="5" y="165"/>
                </a:lnTo>
                <a:lnTo>
                  <a:pt x="0" y="172"/>
                </a:lnTo>
                <a:lnTo>
                  <a:pt x="0" y="181"/>
                </a:lnTo>
                <a:lnTo>
                  <a:pt x="0" y="189"/>
                </a:lnTo>
                <a:lnTo>
                  <a:pt x="5" y="196"/>
                </a:lnTo>
                <a:lnTo>
                  <a:pt x="5" y="196"/>
                </a:lnTo>
                <a:lnTo>
                  <a:pt x="13" y="201"/>
                </a:lnTo>
                <a:lnTo>
                  <a:pt x="20" y="201"/>
                </a:lnTo>
                <a:lnTo>
                  <a:pt x="29" y="201"/>
                </a:lnTo>
                <a:lnTo>
                  <a:pt x="36" y="196"/>
                </a:lnTo>
                <a:lnTo>
                  <a:pt x="42" y="189"/>
                </a:lnTo>
                <a:lnTo>
                  <a:pt x="42" y="294"/>
                </a:lnTo>
                <a:lnTo>
                  <a:pt x="301" y="294"/>
                </a:lnTo>
                <a:lnTo>
                  <a:pt x="301" y="189"/>
                </a:lnTo>
                <a:lnTo>
                  <a:pt x="306" y="196"/>
                </a:lnTo>
                <a:lnTo>
                  <a:pt x="306" y="196"/>
                </a:lnTo>
                <a:lnTo>
                  <a:pt x="314" y="201"/>
                </a:lnTo>
                <a:lnTo>
                  <a:pt x="321" y="201"/>
                </a:lnTo>
                <a:lnTo>
                  <a:pt x="321" y="201"/>
                </a:lnTo>
                <a:lnTo>
                  <a:pt x="330" y="201"/>
                </a:lnTo>
                <a:lnTo>
                  <a:pt x="337" y="196"/>
                </a:lnTo>
                <a:lnTo>
                  <a:pt x="337" y="196"/>
                </a:lnTo>
                <a:lnTo>
                  <a:pt x="341" y="189"/>
                </a:lnTo>
                <a:lnTo>
                  <a:pt x="343" y="181"/>
                </a:lnTo>
                <a:lnTo>
                  <a:pt x="341" y="172"/>
                </a:lnTo>
                <a:lnTo>
                  <a:pt x="337" y="165"/>
                </a:lnTo>
                <a:lnTo>
                  <a:pt x="337" y="165"/>
                </a:lnTo>
                <a:close/>
                <a:moveTo>
                  <a:pt x="279" y="272"/>
                </a:moveTo>
                <a:lnTo>
                  <a:pt x="214" y="272"/>
                </a:lnTo>
                <a:lnTo>
                  <a:pt x="214" y="187"/>
                </a:lnTo>
                <a:lnTo>
                  <a:pt x="129" y="187"/>
                </a:lnTo>
                <a:lnTo>
                  <a:pt x="129" y="272"/>
                </a:lnTo>
                <a:lnTo>
                  <a:pt x="63" y="272"/>
                </a:lnTo>
                <a:lnTo>
                  <a:pt x="63" y="169"/>
                </a:lnTo>
                <a:lnTo>
                  <a:pt x="170" y="60"/>
                </a:lnTo>
                <a:lnTo>
                  <a:pt x="279" y="169"/>
                </a:lnTo>
                <a:lnTo>
                  <a:pt x="279" y="2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752430" y="5886477"/>
            <a:ext cx="296172" cy="296172"/>
          </a:xfrm>
          <a:custGeom>
            <a:avLst/>
            <a:gdLst/>
            <a:ahLst/>
            <a:cxnLst>
              <a:cxn ang="0">
                <a:pos x="253" y="201"/>
              </a:cxn>
              <a:cxn ang="0">
                <a:pos x="250" y="212"/>
              </a:cxn>
              <a:cxn ang="0">
                <a:pos x="214" y="246"/>
              </a:cxn>
              <a:cxn ang="0">
                <a:pos x="208" y="252"/>
              </a:cxn>
              <a:cxn ang="0">
                <a:pos x="201" y="254"/>
              </a:cxn>
              <a:cxn ang="0">
                <a:pos x="199" y="254"/>
              </a:cxn>
              <a:cxn ang="0">
                <a:pos x="195" y="254"/>
              </a:cxn>
              <a:cxn ang="0">
                <a:pos x="179" y="252"/>
              </a:cxn>
              <a:cxn ang="0">
                <a:pos x="150" y="245"/>
              </a:cxn>
              <a:cxn ang="0">
                <a:pos x="134" y="236"/>
              </a:cxn>
              <a:cxn ang="0">
                <a:pos x="114" y="223"/>
              </a:cxn>
              <a:cxn ang="0">
                <a:pos x="69" y="187"/>
              </a:cxn>
              <a:cxn ang="0">
                <a:pos x="52" y="169"/>
              </a:cxn>
              <a:cxn ang="0">
                <a:pos x="38" y="150"/>
              </a:cxn>
              <a:cxn ang="0">
                <a:pos x="18" y="120"/>
              </a:cxn>
              <a:cxn ang="0">
                <a:pos x="11" y="105"/>
              </a:cxn>
              <a:cxn ang="0">
                <a:pos x="7" y="92"/>
              </a:cxn>
              <a:cxn ang="0">
                <a:pos x="1" y="72"/>
              </a:cxn>
              <a:cxn ang="0">
                <a:pos x="0" y="60"/>
              </a:cxn>
              <a:cxn ang="0">
                <a:pos x="1" y="54"/>
              </a:cxn>
              <a:cxn ang="0">
                <a:pos x="3" y="47"/>
              </a:cxn>
              <a:cxn ang="0">
                <a:pos x="43" y="5"/>
              </a:cxn>
              <a:cxn ang="0">
                <a:pos x="47" y="2"/>
              </a:cxn>
              <a:cxn ang="0">
                <a:pos x="52" y="0"/>
              </a:cxn>
              <a:cxn ang="0">
                <a:pos x="58" y="4"/>
              </a:cxn>
              <a:cxn ang="0">
                <a:pos x="63" y="7"/>
              </a:cxn>
              <a:cxn ang="0">
                <a:pos x="92" y="62"/>
              </a:cxn>
              <a:cxn ang="0">
                <a:pos x="92" y="72"/>
              </a:cxn>
              <a:cxn ang="0">
                <a:pos x="90" y="76"/>
              </a:cxn>
              <a:cxn ang="0">
                <a:pos x="76" y="94"/>
              </a:cxn>
              <a:cxn ang="0">
                <a:pos x="74" y="96"/>
              </a:cxn>
              <a:cxn ang="0">
                <a:pos x="74" y="98"/>
              </a:cxn>
              <a:cxn ang="0">
                <a:pos x="79" y="110"/>
              </a:cxn>
              <a:cxn ang="0">
                <a:pos x="88" y="125"/>
              </a:cxn>
              <a:cxn ang="0">
                <a:pos x="96" y="136"/>
              </a:cxn>
              <a:cxn ang="0">
                <a:pos x="108" y="147"/>
              </a:cxn>
              <a:cxn ang="0">
                <a:pos x="128" y="167"/>
              </a:cxn>
              <a:cxn ang="0">
                <a:pos x="145" y="176"/>
              </a:cxn>
              <a:cxn ang="0">
                <a:pos x="154" y="181"/>
              </a:cxn>
              <a:cxn ang="0">
                <a:pos x="157" y="181"/>
              </a:cxn>
              <a:cxn ang="0">
                <a:pos x="159" y="181"/>
              </a:cxn>
              <a:cxn ang="0">
                <a:pos x="177" y="165"/>
              </a:cxn>
              <a:cxn ang="0">
                <a:pos x="181" y="161"/>
              </a:cxn>
              <a:cxn ang="0">
                <a:pos x="188" y="159"/>
              </a:cxn>
              <a:cxn ang="0">
                <a:pos x="195" y="161"/>
              </a:cxn>
              <a:cxn ang="0">
                <a:pos x="248" y="192"/>
              </a:cxn>
              <a:cxn ang="0">
                <a:pos x="253" y="201"/>
              </a:cxn>
            </a:cxnLst>
            <a:rect l="0" t="0" r="r" b="b"/>
            <a:pathLst>
              <a:path w="253" h="254">
                <a:moveTo>
                  <a:pt x="253" y="201"/>
                </a:moveTo>
                <a:lnTo>
                  <a:pt x="253" y="201"/>
                </a:lnTo>
                <a:lnTo>
                  <a:pt x="253" y="207"/>
                </a:lnTo>
                <a:lnTo>
                  <a:pt x="250" y="212"/>
                </a:lnTo>
                <a:lnTo>
                  <a:pt x="214" y="246"/>
                </a:lnTo>
                <a:lnTo>
                  <a:pt x="214" y="246"/>
                </a:lnTo>
                <a:lnTo>
                  <a:pt x="208" y="252"/>
                </a:lnTo>
                <a:lnTo>
                  <a:pt x="208" y="252"/>
                </a:lnTo>
                <a:lnTo>
                  <a:pt x="201" y="254"/>
                </a:lnTo>
                <a:lnTo>
                  <a:pt x="201" y="254"/>
                </a:lnTo>
                <a:lnTo>
                  <a:pt x="199" y="254"/>
                </a:lnTo>
                <a:lnTo>
                  <a:pt x="199" y="254"/>
                </a:lnTo>
                <a:lnTo>
                  <a:pt x="195" y="254"/>
                </a:lnTo>
                <a:lnTo>
                  <a:pt x="195" y="254"/>
                </a:lnTo>
                <a:lnTo>
                  <a:pt x="179" y="252"/>
                </a:lnTo>
                <a:lnTo>
                  <a:pt x="179" y="252"/>
                </a:lnTo>
                <a:lnTo>
                  <a:pt x="166" y="250"/>
                </a:lnTo>
                <a:lnTo>
                  <a:pt x="150" y="245"/>
                </a:lnTo>
                <a:lnTo>
                  <a:pt x="150" y="245"/>
                </a:lnTo>
                <a:lnTo>
                  <a:pt x="134" y="236"/>
                </a:lnTo>
                <a:lnTo>
                  <a:pt x="114" y="223"/>
                </a:lnTo>
                <a:lnTo>
                  <a:pt x="114" y="223"/>
                </a:lnTo>
                <a:lnTo>
                  <a:pt x="92" y="207"/>
                </a:lnTo>
                <a:lnTo>
                  <a:pt x="69" y="187"/>
                </a:lnTo>
                <a:lnTo>
                  <a:pt x="69" y="187"/>
                </a:lnTo>
                <a:lnTo>
                  <a:pt x="52" y="169"/>
                </a:lnTo>
                <a:lnTo>
                  <a:pt x="38" y="150"/>
                </a:lnTo>
                <a:lnTo>
                  <a:pt x="38" y="150"/>
                </a:lnTo>
                <a:lnTo>
                  <a:pt x="27" y="134"/>
                </a:lnTo>
                <a:lnTo>
                  <a:pt x="18" y="120"/>
                </a:lnTo>
                <a:lnTo>
                  <a:pt x="18" y="120"/>
                </a:lnTo>
                <a:lnTo>
                  <a:pt x="11" y="105"/>
                </a:lnTo>
                <a:lnTo>
                  <a:pt x="7" y="92"/>
                </a:lnTo>
                <a:lnTo>
                  <a:pt x="7" y="92"/>
                </a:lnTo>
                <a:lnTo>
                  <a:pt x="1" y="72"/>
                </a:lnTo>
                <a:lnTo>
                  <a:pt x="1" y="72"/>
                </a:lnTo>
                <a:lnTo>
                  <a:pt x="0" y="60"/>
                </a:lnTo>
                <a:lnTo>
                  <a:pt x="0" y="60"/>
                </a:lnTo>
                <a:lnTo>
                  <a:pt x="1" y="54"/>
                </a:lnTo>
                <a:lnTo>
                  <a:pt x="1" y="54"/>
                </a:lnTo>
                <a:lnTo>
                  <a:pt x="3" y="47"/>
                </a:lnTo>
                <a:lnTo>
                  <a:pt x="3" y="47"/>
                </a:lnTo>
                <a:lnTo>
                  <a:pt x="7" y="40"/>
                </a:lnTo>
                <a:lnTo>
                  <a:pt x="43" y="5"/>
                </a:lnTo>
                <a:lnTo>
                  <a:pt x="43" y="5"/>
                </a:lnTo>
                <a:lnTo>
                  <a:pt x="47" y="2"/>
                </a:lnTo>
                <a:lnTo>
                  <a:pt x="52" y="0"/>
                </a:lnTo>
                <a:lnTo>
                  <a:pt x="52" y="0"/>
                </a:lnTo>
                <a:lnTo>
                  <a:pt x="56" y="2"/>
                </a:lnTo>
                <a:lnTo>
                  <a:pt x="58" y="4"/>
                </a:lnTo>
                <a:lnTo>
                  <a:pt x="58" y="4"/>
                </a:lnTo>
                <a:lnTo>
                  <a:pt x="63" y="7"/>
                </a:lnTo>
                <a:lnTo>
                  <a:pt x="92" y="62"/>
                </a:lnTo>
                <a:lnTo>
                  <a:pt x="92" y="62"/>
                </a:lnTo>
                <a:lnTo>
                  <a:pt x="92" y="67"/>
                </a:lnTo>
                <a:lnTo>
                  <a:pt x="92" y="72"/>
                </a:lnTo>
                <a:lnTo>
                  <a:pt x="92" y="72"/>
                </a:lnTo>
                <a:lnTo>
                  <a:pt x="90" y="76"/>
                </a:lnTo>
                <a:lnTo>
                  <a:pt x="88" y="80"/>
                </a:lnTo>
                <a:lnTo>
                  <a:pt x="76" y="94"/>
                </a:lnTo>
                <a:lnTo>
                  <a:pt x="76" y="94"/>
                </a:lnTo>
                <a:lnTo>
                  <a:pt x="74" y="96"/>
                </a:lnTo>
                <a:lnTo>
                  <a:pt x="74" y="96"/>
                </a:lnTo>
                <a:lnTo>
                  <a:pt x="74" y="98"/>
                </a:lnTo>
                <a:lnTo>
                  <a:pt x="74" y="98"/>
                </a:lnTo>
                <a:lnTo>
                  <a:pt x="79" y="110"/>
                </a:lnTo>
                <a:lnTo>
                  <a:pt x="79" y="110"/>
                </a:lnTo>
                <a:lnTo>
                  <a:pt x="88" y="125"/>
                </a:lnTo>
                <a:lnTo>
                  <a:pt x="88" y="125"/>
                </a:lnTo>
                <a:lnTo>
                  <a:pt x="96" y="136"/>
                </a:lnTo>
                <a:lnTo>
                  <a:pt x="108" y="147"/>
                </a:lnTo>
                <a:lnTo>
                  <a:pt x="108" y="147"/>
                </a:lnTo>
                <a:lnTo>
                  <a:pt x="119" y="158"/>
                </a:lnTo>
                <a:lnTo>
                  <a:pt x="128" y="167"/>
                </a:lnTo>
                <a:lnTo>
                  <a:pt x="128" y="167"/>
                </a:lnTo>
                <a:lnTo>
                  <a:pt x="145" y="176"/>
                </a:lnTo>
                <a:lnTo>
                  <a:pt x="145" y="176"/>
                </a:lnTo>
                <a:lnTo>
                  <a:pt x="154" y="181"/>
                </a:lnTo>
                <a:lnTo>
                  <a:pt x="157" y="181"/>
                </a:lnTo>
                <a:lnTo>
                  <a:pt x="157" y="181"/>
                </a:lnTo>
                <a:lnTo>
                  <a:pt x="159" y="181"/>
                </a:lnTo>
                <a:lnTo>
                  <a:pt x="159" y="181"/>
                </a:lnTo>
                <a:lnTo>
                  <a:pt x="161" y="179"/>
                </a:lnTo>
                <a:lnTo>
                  <a:pt x="177" y="165"/>
                </a:lnTo>
                <a:lnTo>
                  <a:pt x="177" y="165"/>
                </a:lnTo>
                <a:lnTo>
                  <a:pt x="181" y="161"/>
                </a:lnTo>
                <a:lnTo>
                  <a:pt x="188" y="159"/>
                </a:lnTo>
                <a:lnTo>
                  <a:pt x="188" y="159"/>
                </a:lnTo>
                <a:lnTo>
                  <a:pt x="195" y="161"/>
                </a:lnTo>
                <a:lnTo>
                  <a:pt x="195" y="161"/>
                </a:lnTo>
                <a:lnTo>
                  <a:pt x="248" y="192"/>
                </a:lnTo>
                <a:lnTo>
                  <a:pt x="248" y="192"/>
                </a:lnTo>
                <a:lnTo>
                  <a:pt x="252" y="196"/>
                </a:lnTo>
                <a:lnTo>
                  <a:pt x="253" y="201"/>
                </a:lnTo>
                <a:lnTo>
                  <a:pt x="253" y="2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3" name="Freeform 106"/>
          <p:cNvSpPr>
            <a:spLocks noEditPoints="1"/>
          </p:cNvSpPr>
          <p:nvPr/>
        </p:nvSpPr>
        <p:spPr bwMode="auto">
          <a:xfrm>
            <a:off x="739391" y="5444623"/>
            <a:ext cx="322250" cy="239812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34" y="0"/>
              </a:cxn>
              <a:cxn ang="0">
                <a:pos x="18" y="7"/>
              </a:cxn>
              <a:cxn ang="0">
                <a:pos x="7" y="18"/>
              </a:cxn>
              <a:cxn ang="0">
                <a:pos x="0" y="33"/>
              </a:cxn>
              <a:cxn ang="0">
                <a:pos x="0" y="214"/>
              </a:cxn>
              <a:cxn ang="0">
                <a:pos x="0" y="221"/>
              </a:cxn>
              <a:cxn ang="0">
                <a:pos x="7" y="237"/>
              </a:cxn>
              <a:cxn ang="0">
                <a:pos x="18" y="248"/>
              </a:cxn>
              <a:cxn ang="0">
                <a:pos x="34" y="256"/>
              </a:cxn>
              <a:cxn ang="0">
                <a:pos x="299" y="256"/>
              </a:cxn>
              <a:cxn ang="0">
                <a:pos x="308" y="256"/>
              </a:cxn>
              <a:cxn ang="0">
                <a:pos x="322" y="248"/>
              </a:cxn>
              <a:cxn ang="0">
                <a:pos x="335" y="237"/>
              </a:cxn>
              <a:cxn ang="0">
                <a:pos x="340" y="221"/>
              </a:cxn>
              <a:cxn ang="0">
                <a:pos x="342" y="42"/>
              </a:cxn>
              <a:cxn ang="0">
                <a:pos x="340" y="33"/>
              </a:cxn>
              <a:cxn ang="0">
                <a:pos x="335" y="18"/>
              </a:cxn>
              <a:cxn ang="0">
                <a:pos x="322" y="7"/>
              </a:cxn>
              <a:cxn ang="0">
                <a:pos x="308" y="0"/>
              </a:cxn>
              <a:cxn ang="0">
                <a:pos x="299" y="0"/>
              </a:cxn>
              <a:cxn ang="0">
                <a:pos x="319" y="36"/>
              </a:cxn>
              <a:cxn ang="0">
                <a:pos x="320" y="42"/>
              </a:cxn>
              <a:cxn ang="0">
                <a:pos x="320" y="214"/>
              </a:cxn>
              <a:cxn ang="0">
                <a:pos x="228" y="114"/>
              </a:cxn>
              <a:cxn ang="0">
                <a:pos x="299" y="20"/>
              </a:cxn>
              <a:cxn ang="0">
                <a:pos x="170" y="134"/>
              </a:cxn>
              <a:cxn ang="0">
                <a:pos x="38" y="22"/>
              </a:cxn>
              <a:cxn ang="0">
                <a:pos x="299" y="20"/>
              </a:cxn>
              <a:cxn ang="0">
                <a:pos x="21" y="218"/>
              </a:cxn>
              <a:cxn ang="0">
                <a:pos x="21" y="42"/>
              </a:cxn>
              <a:cxn ang="0">
                <a:pos x="21" y="36"/>
              </a:cxn>
              <a:cxn ang="0">
                <a:pos x="21" y="218"/>
              </a:cxn>
              <a:cxn ang="0">
                <a:pos x="41" y="234"/>
              </a:cxn>
              <a:cxn ang="0">
                <a:pos x="128" y="127"/>
              </a:cxn>
              <a:cxn ang="0">
                <a:pos x="163" y="158"/>
              </a:cxn>
              <a:cxn ang="0">
                <a:pos x="170" y="160"/>
              </a:cxn>
              <a:cxn ang="0">
                <a:pos x="174" y="160"/>
              </a:cxn>
              <a:cxn ang="0">
                <a:pos x="212" y="127"/>
              </a:cxn>
              <a:cxn ang="0">
                <a:pos x="306" y="234"/>
              </a:cxn>
              <a:cxn ang="0">
                <a:pos x="41" y="234"/>
              </a:cxn>
            </a:cxnLst>
            <a:rect l="0" t="0" r="r" b="b"/>
            <a:pathLst>
              <a:path w="342" h="256">
                <a:moveTo>
                  <a:pt x="299" y="0"/>
                </a:moveTo>
                <a:lnTo>
                  <a:pt x="41" y="0"/>
                </a:lnTo>
                <a:lnTo>
                  <a:pt x="41" y="0"/>
                </a:lnTo>
                <a:lnTo>
                  <a:pt x="34" y="0"/>
                </a:lnTo>
                <a:lnTo>
                  <a:pt x="25" y="2"/>
                </a:lnTo>
                <a:lnTo>
                  <a:pt x="18" y="7"/>
                </a:lnTo>
                <a:lnTo>
                  <a:pt x="12" y="11"/>
                </a:lnTo>
                <a:lnTo>
                  <a:pt x="7" y="18"/>
                </a:lnTo>
                <a:lnTo>
                  <a:pt x="3" y="25"/>
                </a:lnTo>
                <a:lnTo>
                  <a:pt x="0" y="33"/>
                </a:lnTo>
                <a:lnTo>
                  <a:pt x="0" y="42"/>
                </a:lnTo>
                <a:lnTo>
                  <a:pt x="0" y="214"/>
                </a:lnTo>
                <a:lnTo>
                  <a:pt x="0" y="214"/>
                </a:lnTo>
                <a:lnTo>
                  <a:pt x="0" y="221"/>
                </a:lnTo>
                <a:lnTo>
                  <a:pt x="3" y="230"/>
                </a:lnTo>
                <a:lnTo>
                  <a:pt x="7" y="237"/>
                </a:lnTo>
                <a:lnTo>
                  <a:pt x="12" y="243"/>
                </a:lnTo>
                <a:lnTo>
                  <a:pt x="18" y="248"/>
                </a:lnTo>
                <a:lnTo>
                  <a:pt x="25" y="252"/>
                </a:lnTo>
                <a:lnTo>
                  <a:pt x="34" y="256"/>
                </a:lnTo>
                <a:lnTo>
                  <a:pt x="41" y="256"/>
                </a:lnTo>
                <a:lnTo>
                  <a:pt x="299" y="256"/>
                </a:lnTo>
                <a:lnTo>
                  <a:pt x="299" y="256"/>
                </a:lnTo>
                <a:lnTo>
                  <a:pt x="308" y="256"/>
                </a:lnTo>
                <a:lnTo>
                  <a:pt x="315" y="252"/>
                </a:lnTo>
                <a:lnTo>
                  <a:pt x="322" y="248"/>
                </a:lnTo>
                <a:lnTo>
                  <a:pt x="330" y="243"/>
                </a:lnTo>
                <a:lnTo>
                  <a:pt x="335" y="237"/>
                </a:lnTo>
                <a:lnTo>
                  <a:pt x="339" y="230"/>
                </a:lnTo>
                <a:lnTo>
                  <a:pt x="340" y="221"/>
                </a:lnTo>
                <a:lnTo>
                  <a:pt x="342" y="214"/>
                </a:lnTo>
                <a:lnTo>
                  <a:pt x="342" y="42"/>
                </a:lnTo>
                <a:lnTo>
                  <a:pt x="342" y="42"/>
                </a:lnTo>
                <a:lnTo>
                  <a:pt x="340" y="33"/>
                </a:lnTo>
                <a:lnTo>
                  <a:pt x="339" y="25"/>
                </a:lnTo>
                <a:lnTo>
                  <a:pt x="335" y="18"/>
                </a:lnTo>
                <a:lnTo>
                  <a:pt x="330" y="11"/>
                </a:lnTo>
                <a:lnTo>
                  <a:pt x="322" y="7"/>
                </a:lnTo>
                <a:lnTo>
                  <a:pt x="315" y="2"/>
                </a:lnTo>
                <a:lnTo>
                  <a:pt x="308" y="0"/>
                </a:lnTo>
                <a:lnTo>
                  <a:pt x="299" y="0"/>
                </a:lnTo>
                <a:lnTo>
                  <a:pt x="299" y="0"/>
                </a:lnTo>
                <a:close/>
                <a:moveTo>
                  <a:pt x="228" y="114"/>
                </a:moveTo>
                <a:lnTo>
                  <a:pt x="319" y="36"/>
                </a:lnTo>
                <a:lnTo>
                  <a:pt x="319" y="36"/>
                </a:lnTo>
                <a:lnTo>
                  <a:pt x="320" y="42"/>
                </a:lnTo>
                <a:lnTo>
                  <a:pt x="320" y="214"/>
                </a:lnTo>
                <a:lnTo>
                  <a:pt x="320" y="214"/>
                </a:lnTo>
                <a:lnTo>
                  <a:pt x="320" y="218"/>
                </a:lnTo>
                <a:lnTo>
                  <a:pt x="228" y="114"/>
                </a:lnTo>
                <a:close/>
                <a:moveTo>
                  <a:pt x="299" y="20"/>
                </a:moveTo>
                <a:lnTo>
                  <a:pt x="299" y="20"/>
                </a:lnTo>
                <a:lnTo>
                  <a:pt x="302" y="22"/>
                </a:lnTo>
                <a:lnTo>
                  <a:pt x="170" y="134"/>
                </a:lnTo>
                <a:lnTo>
                  <a:pt x="38" y="22"/>
                </a:lnTo>
                <a:lnTo>
                  <a:pt x="38" y="22"/>
                </a:lnTo>
                <a:lnTo>
                  <a:pt x="41" y="20"/>
                </a:lnTo>
                <a:lnTo>
                  <a:pt x="299" y="20"/>
                </a:lnTo>
                <a:close/>
                <a:moveTo>
                  <a:pt x="21" y="218"/>
                </a:moveTo>
                <a:lnTo>
                  <a:pt x="21" y="218"/>
                </a:lnTo>
                <a:lnTo>
                  <a:pt x="21" y="214"/>
                </a:lnTo>
                <a:lnTo>
                  <a:pt x="21" y="42"/>
                </a:lnTo>
                <a:lnTo>
                  <a:pt x="21" y="42"/>
                </a:lnTo>
                <a:lnTo>
                  <a:pt x="21" y="36"/>
                </a:lnTo>
                <a:lnTo>
                  <a:pt x="112" y="114"/>
                </a:lnTo>
                <a:lnTo>
                  <a:pt x="21" y="218"/>
                </a:lnTo>
                <a:close/>
                <a:moveTo>
                  <a:pt x="41" y="234"/>
                </a:moveTo>
                <a:lnTo>
                  <a:pt x="41" y="234"/>
                </a:lnTo>
                <a:lnTo>
                  <a:pt x="36" y="234"/>
                </a:lnTo>
                <a:lnTo>
                  <a:pt x="128" y="127"/>
                </a:lnTo>
                <a:lnTo>
                  <a:pt x="163" y="158"/>
                </a:lnTo>
                <a:lnTo>
                  <a:pt x="163" y="158"/>
                </a:lnTo>
                <a:lnTo>
                  <a:pt x="166" y="160"/>
                </a:lnTo>
                <a:lnTo>
                  <a:pt x="170" y="160"/>
                </a:lnTo>
                <a:lnTo>
                  <a:pt x="170" y="160"/>
                </a:lnTo>
                <a:lnTo>
                  <a:pt x="174" y="160"/>
                </a:lnTo>
                <a:lnTo>
                  <a:pt x="177" y="158"/>
                </a:lnTo>
                <a:lnTo>
                  <a:pt x="212" y="127"/>
                </a:lnTo>
                <a:lnTo>
                  <a:pt x="306" y="234"/>
                </a:lnTo>
                <a:lnTo>
                  <a:pt x="306" y="234"/>
                </a:lnTo>
                <a:lnTo>
                  <a:pt x="299" y="234"/>
                </a:lnTo>
                <a:lnTo>
                  <a:pt x="41" y="23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03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4294967295"/>
          </p:nvPr>
        </p:nvSpPr>
        <p:spPr>
          <a:xfrm>
            <a:off x="3402484" y="1260351"/>
            <a:ext cx="7128792" cy="525658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8000" dirty="0" smtClean="0"/>
              <a:t>	</a:t>
            </a:r>
            <a:r>
              <a:rPr lang="ru-RU" sz="8000" dirty="0" smtClean="0"/>
              <a:t>С </a:t>
            </a:r>
            <a:r>
              <a:rPr lang="ru-RU" sz="8000" dirty="0" smtClean="0"/>
              <a:t>2018 года в МБОУ г. Мурманска «Гимназия № 8» </a:t>
            </a:r>
          </a:p>
          <a:p>
            <a:pPr algn="just"/>
            <a:r>
              <a:rPr lang="ru-RU" sz="8000" dirty="0" smtClean="0"/>
              <a:t>реализуется инновационный проект «От </a:t>
            </a:r>
            <a:r>
              <a:rPr lang="ru-RU" sz="8000" dirty="0" smtClean="0"/>
              <a:t>грамотного</a:t>
            </a:r>
          </a:p>
          <a:p>
            <a:pPr algn="just"/>
            <a:r>
              <a:rPr lang="ru-RU" sz="8000" dirty="0" smtClean="0"/>
              <a:t>читателя – к компетентному исследователю»,</a:t>
            </a:r>
          </a:p>
          <a:p>
            <a:pPr algn="just"/>
            <a:r>
              <a:rPr lang="ru-RU" sz="8000" dirty="0" smtClean="0"/>
              <a:t>направленный </a:t>
            </a:r>
            <a:r>
              <a:rPr lang="ru-RU" sz="8000" dirty="0" smtClean="0"/>
              <a:t>на повышение статуса чтения,</a:t>
            </a:r>
          </a:p>
          <a:p>
            <a:pPr algn="just"/>
            <a:r>
              <a:rPr lang="ru-RU" sz="8000" dirty="0" smtClean="0"/>
              <a:t>формирование у учащихся навыков функционального</a:t>
            </a:r>
          </a:p>
          <a:p>
            <a:pPr algn="just"/>
            <a:r>
              <a:rPr lang="ru-RU" sz="8000" dirty="0" smtClean="0"/>
              <a:t>чтения, высоких гражданских и духовно-нравственных</a:t>
            </a:r>
          </a:p>
          <a:p>
            <a:pPr algn="just"/>
            <a:r>
              <a:rPr lang="ru-RU" sz="8000" dirty="0" smtClean="0"/>
              <a:t>ориентиров, популяризацию семейного чтения, в </a:t>
            </a:r>
            <a:r>
              <a:rPr lang="ru-RU" sz="8000" dirty="0" err="1" smtClean="0"/>
              <a:t>т.ч</a:t>
            </a:r>
            <a:r>
              <a:rPr lang="ru-RU" sz="8000" dirty="0" smtClean="0"/>
              <a:t>. на</a:t>
            </a:r>
          </a:p>
          <a:p>
            <a:pPr algn="just"/>
            <a:r>
              <a:rPr lang="ru-RU" sz="8000" dirty="0" smtClean="0"/>
              <a:t>базе гимназического информационно-библиотечного</a:t>
            </a:r>
          </a:p>
          <a:p>
            <a:pPr algn="just"/>
            <a:r>
              <a:rPr lang="ru-RU" sz="8000" dirty="0" smtClean="0"/>
              <a:t>центра, развитие общей культурной и читательской</a:t>
            </a:r>
          </a:p>
          <a:p>
            <a:pPr algn="just"/>
            <a:r>
              <a:rPr lang="ru-RU" sz="8000" dirty="0" smtClean="0"/>
              <a:t>компетентности целевых групп проекта.</a:t>
            </a:r>
          </a:p>
          <a:p>
            <a:pPr algn="just"/>
            <a:r>
              <a:rPr lang="en-US" sz="8000" dirty="0" smtClean="0"/>
              <a:t>	</a:t>
            </a:r>
            <a:r>
              <a:rPr lang="ru-RU" sz="8000" dirty="0" smtClean="0"/>
              <a:t>Инновационный </a:t>
            </a:r>
            <a:r>
              <a:rPr lang="ru-RU" sz="8000" dirty="0" smtClean="0"/>
              <a:t>проект включает в себя 5 тематических</a:t>
            </a:r>
          </a:p>
          <a:p>
            <a:pPr algn="just"/>
            <a:r>
              <a:rPr lang="ru-RU" sz="8000" dirty="0" smtClean="0"/>
              <a:t>модулей:</a:t>
            </a:r>
          </a:p>
          <a:p>
            <a:pPr algn="just"/>
            <a:r>
              <a:rPr lang="ru-RU" sz="8000" dirty="0" smtClean="0"/>
              <a:t>Модуль 1. «Искусство быть читателем».</a:t>
            </a:r>
          </a:p>
          <a:p>
            <a:pPr algn="just"/>
            <a:r>
              <a:rPr lang="ru-RU" sz="8000" dirty="0" smtClean="0"/>
              <a:t>Модуль 2. «Семью сплотить сумеет мудрость книг». </a:t>
            </a:r>
          </a:p>
          <a:p>
            <a:pPr algn="just"/>
            <a:r>
              <a:rPr lang="ru-RU" sz="8000" dirty="0" smtClean="0"/>
              <a:t>Модуль 3. «От обучения чтению – к чтению для обучения».</a:t>
            </a:r>
          </a:p>
          <a:p>
            <a:pPr algn="just"/>
            <a:r>
              <a:rPr lang="ru-RU" sz="8000" dirty="0" smtClean="0"/>
              <a:t>Модуль 4. «Открываем мир профессий».</a:t>
            </a:r>
          </a:p>
          <a:p>
            <a:pPr algn="just"/>
            <a:r>
              <a:rPr lang="ru-RU" sz="8000" dirty="0" smtClean="0"/>
              <a:t>Модуль 5. «Библиотекарь – библиотекарю».</a:t>
            </a:r>
          </a:p>
          <a:p>
            <a:pPr algn="just"/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80792" y="2060848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99" y="1945493"/>
            <a:ext cx="1967640" cy="31830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80792" y="180231"/>
            <a:ext cx="5832648" cy="720080"/>
          </a:xfrm>
        </p:spPr>
        <p:txBody>
          <a:bodyPr/>
          <a:lstStyle/>
          <a:p>
            <a:r>
              <a:rPr lang="ru-RU" dirty="0"/>
              <a:t>СУТЬ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7985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559" y="108223"/>
            <a:ext cx="5832648" cy="720080"/>
          </a:xfrm>
        </p:spPr>
        <p:txBody>
          <a:bodyPr/>
          <a:lstStyle/>
          <a:p>
            <a:r>
              <a:rPr lang="ru-RU" dirty="0">
                <a:latin typeface="Myriad Pro" panose="020B0503030403020204" pitchFamily="34" charset="0"/>
              </a:rPr>
              <a:t>ЦЕЛИ И ЗАДАЧИ ПРОЕКТА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1602284" y="2005698"/>
            <a:ext cx="1836873" cy="1697283"/>
            <a:chOff x="1132866" y="1764408"/>
            <a:chExt cx="1836873" cy="1697283"/>
          </a:xfrm>
        </p:grpSpPr>
        <p:sp>
          <p:nvSpPr>
            <p:cNvPr id="9" name="Freeform 35"/>
            <p:cNvSpPr/>
            <p:nvPr/>
          </p:nvSpPr>
          <p:spPr>
            <a:xfrm rot="5400000">
              <a:off x="1202661" y="1694613"/>
              <a:ext cx="1697283" cy="1836873"/>
            </a:xfrm>
            <a:custGeom>
              <a:avLst/>
              <a:gdLst>
                <a:gd name="connsiteX0" fmla="*/ 0 w 1891278"/>
                <a:gd name="connsiteY0" fmla="*/ 0 h 1318766"/>
                <a:gd name="connsiteX1" fmla="*/ 1587500 w 1891278"/>
                <a:gd name="connsiteY1" fmla="*/ 0 h 1318766"/>
                <a:gd name="connsiteX2" fmla="*/ 1891278 w 1891278"/>
                <a:gd name="connsiteY2" fmla="*/ 659383 h 1318766"/>
                <a:gd name="connsiteX3" fmla="*/ 1587500 w 1891278"/>
                <a:gd name="connsiteY3" fmla="*/ 1318766 h 1318766"/>
                <a:gd name="connsiteX4" fmla="*/ 0 w 1891278"/>
                <a:gd name="connsiteY4" fmla="*/ 1318766 h 1318766"/>
                <a:gd name="connsiteX5" fmla="*/ 303778 w 1891278"/>
                <a:gd name="connsiteY5" fmla="*/ 659383 h 131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1278" h="1318766">
                  <a:moveTo>
                    <a:pt x="0" y="0"/>
                  </a:moveTo>
                  <a:lnTo>
                    <a:pt x="1587500" y="0"/>
                  </a:lnTo>
                  <a:lnTo>
                    <a:pt x="1891278" y="659383"/>
                  </a:lnTo>
                  <a:lnTo>
                    <a:pt x="1587500" y="1318766"/>
                  </a:lnTo>
                  <a:lnTo>
                    <a:pt x="0" y="1318766"/>
                  </a:lnTo>
                  <a:lnTo>
                    <a:pt x="303778" y="659383"/>
                  </a:lnTo>
                  <a:close/>
                </a:path>
              </a:pathLst>
            </a:custGeom>
            <a:ln>
              <a:noFill/>
            </a:ln>
            <a:effectLst>
              <a:outerShdw blurRad="266700" dist="38100" dir="2700000" algn="tl" rotWithShape="0">
                <a:schemeClr val="tx1">
                  <a:alpha val="48000"/>
                </a:schemeClr>
              </a:outerShdw>
            </a:effectLst>
            <a:scene3d>
              <a:camera prst="perspectiveAbove" fov="1800000">
                <a:rot lat="21000000" lon="0" rev="0"/>
              </a:camera>
              <a:lightRig rig="threePt" dir="t">
                <a:rot lat="0" lon="0" rev="2400000"/>
              </a:lightRig>
            </a:scene3d>
            <a:sp3d prstMaterial="matte">
              <a:bevelT w="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32382" y="2681730"/>
              <a:ext cx="12378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  <a:latin typeface="Myriad Pro" panose="020B0503030403020204" pitchFamily="34" charset="0"/>
                </a:rPr>
                <a:t>ЦЕЛИ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443785" y="3839727"/>
            <a:ext cx="4614883" cy="2801810"/>
            <a:chOff x="674563" y="3679109"/>
            <a:chExt cx="4561882" cy="2664296"/>
          </a:xfrm>
        </p:grpSpPr>
        <p:sp>
          <p:nvSpPr>
            <p:cNvPr id="10" name="Объект 2"/>
            <p:cNvSpPr txBox="1">
              <a:spLocks/>
            </p:cNvSpPr>
            <p:nvPr/>
          </p:nvSpPr>
          <p:spPr>
            <a:xfrm>
              <a:off x="1131989" y="3679109"/>
              <a:ext cx="4104456" cy="266429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2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1pPr>
              <a:lvl2pPr marL="54864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0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2pPr>
              <a:lvl3pPr marL="822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8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3pPr>
              <a:lvl4pPr marL="109728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6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4pPr>
              <a:lvl5pPr marL="138988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4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5pPr>
              <a:lvl6pPr marL="166420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965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587752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" indent="0" algn="just">
                <a:buClr>
                  <a:schemeClr val="tx2">
                    <a:lumMod val="60000"/>
                    <a:lumOff val="40000"/>
                  </a:schemeClr>
                </a:buClr>
                <a:buNone/>
              </a:pP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повышение статуса чтения, формирование у учащихся навыков </a:t>
              </a:r>
              <a:r>
                <a:rPr lang="ru-RU" sz="1600" dirty="0" smtClea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смыслового и функционального 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чтения, высоких гражданских и духовно-нравственных ориентиров, </a:t>
              </a:r>
              <a:r>
                <a:rPr lang="ru-RU" sz="1600" dirty="0" smtClea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популяризация 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семейного чтения, в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т.ч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на базе гимназического информационно-библиотечного центра, развитие общей культурной и исследовательской компетентности всех целевых групп проекта для достижения сверхзадачи: «От грамотного читателя – к компетентному исследователю». </a:t>
              </a:r>
            </a:p>
          </p:txBody>
        </p:sp>
        <p:sp>
          <p:nvSpPr>
            <p:cNvPr id="22" name="Shape 2540"/>
            <p:cNvSpPr/>
            <p:nvPr/>
          </p:nvSpPr>
          <p:spPr>
            <a:xfrm>
              <a:off x="674563" y="3924647"/>
              <a:ext cx="316693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26" name="Shape 2540"/>
            <p:cNvSpPr/>
            <p:nvPr/>
          </p:nvSpPr>
          <p:spPr>
            <a:xfrm>
              <a:off x="674563" y="4364038"/>
              <a:ext cx="316693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27" name="Shape 2540"/>
            <p:cNvSpPr/>
            <p:nvPr/>
          </p:nvSpPr>
          <p:spPr>
            <a:xfrm>
              <a:off x="674563" y="4852911"/>
              <a:ext cx="316693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551366" y="4000255"/>
            <a:ext cx="316693" cy="1244957"/>
            <a:chOff x="674563" y="3924647"/>
            <a:chExt cx="316693" cy="1244957"/>
          </a:xfrm>
        </p:grpSpPr>
        <p:sp>
          <p:nvSpPr>
            <p:cNvPr id="30" name="Shape 2540"/>
            <p:cNvSpPr/>
            <p:nvPr/>
          </p:nvSpPr>
          <p:spPr>
            <a:xfrm>
              <a:off x="674563" y="3924647"/>
              <a:ext cx="316693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31" name="Shape 2540"/>
            <p:cNvSpPr/>
            <p:nvPr/>
          </p:nvSpPr>
          <p:spPr>
            <a:xfrm>
              <a:off x="674563" y="4364038"/>
              <a:ext cx="316693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32" name="Shape 2540"/>
            <p:cNvSpPr/>
            <p:nvPr/>
          </p:nvSpPr>
          <p:spPr>
            <a:xfrm>
              <a:off x="674563" y="4852911"/>
              <a:ext cx="316693" cy="31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sp>
        <p:nvSpPr>
          <p:cNvPr id="33" name="Freeform 35"/>
          <p:cNvSpPr/>
          <p:nvPr/>
        </p:nvSpPr>
        <p:spPr>
          <a:xfrm rot="5400000">
            <a:off x="7082129" y="1929691"/>
            <a:ext cx="1697283" cy="1836873"/>
          </a:xfrm>
          <a:custGeom>
            <a:avLst/>
            <a:gdLst>
              <a:gd name="connsiteX0" fmla="*/ 0 w 1891278"/>
              <a:gd name="connsiteY0" fmla="*/ 0 h 1318766"/>
              <a:gd name="connsiteX1" fmla="*/ 1587500 w 1891278"/>
              <a:gd name="connsiteY1" fmla="*/ 0 h 1318766"/>
              <a:gd name="connsiteX2" fmla="*/ 1891278 w 1891278"/>
              <a:gd name="connsiteY2" fmla="*/ 659383 h 1318766"/>
              <a:gd name="connsiteX3" fmla="*/ 1587500 w 1891278"/>
              <a:gd name="connsiteY3" fmla="*/ 1318766 h 1318766"/>
              <a:gd name="connsiteX4" fmla="*/ 0 w 1891278"/>
              <a:gd name="connsiteY4" fmla="*/ 1318766 h 1318766"/>
              <a:gd name="connsiteX5" fmla="*/ 303778 w 1891278"/>
              <a:gd name="connsiteY5" fmla="*/ 659383 h 131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1278" h="1318766">
                <a:moveTo>
                  <a:pt x="0" y="0"/>
                </a:moveTo>
                <a:lnTo>
                  <a:pt x="1587500" y="0"/>
                </a:lnTo>
                <a:lnTo>
                  <a:pt x="1891278" y="659383"/>
                </a:lnTo>
                <a:lnTo>
                  <a:pt x="1587500" y="1318766"/>
                </a:lnTo>
                <a:lnTo>
                  <a:pt x="0" y="1318766"/>
                </a:lnTo>
                <a:lnTo>
                  <a:pt x="303778" y="659383"/>
                </a:lnTo>
                <a:close/>
              </a:path>
            </a:pathLst>
          </a:custGeom>
          <a:solidFill>
            <a:srgbClr val="D93635"/>
          </a:solidFill>
          <a:ln>
            <a:noFill/>
          </a:ln>
          <a:effectLst>
            <a:outerShdw blurRad="266700" dist="38100" dir="2700000" algn="tl" rotWithShape="0">
              <a:schemeClr val="tx1">
                <a:alpha val="48000"/>
              </a:schemeClr>
            </a:outerShdw>
          </a:effectLst>
          <a:scene3d>
            <a:camera prst="perspectiveAbove" fov="1800000">
              <a:rot lat="21000000" lon="0" rev="0"/>
            </a:camera>
            <a:lightRig rig="threePt" dir="t">
              <a:rot lat="0" lon="0" rev="2400000"/>
            </a:lightRig>
          </a:scene3d>
          <a:sp3d prstMaterial="matte">
            <a:bevelT w="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7057113" y="2799567"/>
            <a:ext cx="1792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yriad Pro" panose="020B0503030403020204" pitchFamily="34" charset="0"/>
              </a:rPr>
              <a:t>Задачи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7672274" y="2364854"/>
            <a:ext cx="482738" cy="558166"/>
            <a:chOff x="3793550" y="3206181"/>
            <a:chExt cx="319514" cy="369438"/>
          </a:xfrm>
          <a:solidFill>
            <a:schemeClr val="bg1"/>
          </a:solidFill>
        </p:grpSpPr>
        <p:sp>
          <p:nvSpPr>
            <p:cNvPr id="36" name="Freeform 47"/>
            <p:cNvSpPr>
              <a:spLocks noEditPoints="1"/>
            </p:cNvSpPr>
            <p:nvPr/>
          </p:nvSpPr>
          <p:spPr bwMode="auto">
            <a:xfrm>
              <a:off x="3859449" y="3206181"/>
              <a:ext cx="183721" cy="91860"/>
            </a:xfrm>
            <a:custGeom>
              <a:avLst/>
              <a:gdLst/>
              <a:ahLst/>
              <a:cxnLst>
                <a:cxn ang="0">
                  <a:pos x="58" y="14"/>
                </a:cxn>
                <a:cxn ang="0">
                  <a:pos x="44" y="14"/>
                </a:cxn>
                <a:cxn ang="0">
                  <a:pos x="29" y="0"/>
                </a:cxn>
                <a:cxn ang="0">
                  <a:pos x="15" y="14"/>
                </a:cxn>
                <a:cxn ang="0">
                  <a:pos x="0" y="14"/>
                </a:cxn>
                <a:cxn ang="0">
                  <a:pos x="0" y="29"/>
                </a:cxn>
                <a:cxn ang="0">
                  <a:pos x="58" y="29"/>
                </a:cxn>
                <a:cxn ang="0">
                  <a:pos x="58" y="14"/>
                </a:cxn>
                <a:cxn ang="0">
                  <a:pos x="29" y="22"/>
                </a:cxn>
                <a:cxn ang="0">
                  <a:pos x="22" y="14"/>
                </a:cxn>
                <a:cxn ang="0">
                  <a:pos x="29" y="7"/>
                </a:cxn>
                <a:cxn ang="0">
                  <a:pos x="37" y="14"/>
                </a:cxn>
                <a:cxn ang="0">
                  <a:pos x="29" y="22"/>
                </a:cxn>
              </a:cxnLst>
              <a:rect l="0" t="0" r="r" b="b"/>
              <a:pathLst>
                <a:path w="58" h="29">
                  <a:moveTo>
                    <a:pt x="58" y="14"/>
                  </a:moveTo>
                  <a:cubicBezTo>
                    <a:pt x="44" y="14"/>
                    <a:pt x="44" y="14"/>
                    <a:pt x="44" y="14"/>
                  </a:cubicBezTo>
                  <a:cubicBezTo>
                    <a:pt x="44" y="6"/>
                    <a:pt x="37" y="0"/>
                    <a:pt x="29" y="0"/>
                  </a:cubicBezTo>
                  <a:cubicBezTo>
                    <a:pt x="21" y="0"/>
                    <a:pt x="15" y="6"/>
                    <a:pt x="1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58" y="29"/>
                    <a:pt x="58" y="29"/>
                    <a:pt x="58" y="29"/>
                  </a:cubicBezTo>
                  <a:lnTo>
                    <a:pt x="58" y="14"/>
                  </a:lnTo>
                  <a:close/>
                  <a:moveTo>
                    <a:pt x="29" y="22"/>
                  </a:moveTo>
                  <a:cubicBezTo>
                    <a:pt x="25" y="22"/>
                    <a:pt x="22" y="18"/>
                    <a:pt x="22" y="14"/>
                  </a:cubicBezTo>
                  <a:cubicBezTo>
                    <a:pt x="22" y="10"/>
                    <a:pt x="25" y="7"/>
                    <a:pt x="29" y="7"/>
                  </a:cubicBezTo>
                  <a:cubicBezTo>
                    <a:pt x="33" y="7"/>
                    <a:pt x="37" y="10"/>
                    <a:pt x="37" y="14"/>
                  </a:cubicBezTo>
                  <a:cubicBezTo>
                    <a:pt x="37" y="18"/>
                    <a:pt x="33" y="22"/>
                    <a:pt x="29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37" name="Freeform 48"/>
            <p:cNvSpPr>
              <a:spLocks noEditPoints="1"/>
            </p:cNvSpPr>
            <p:nvPr/>
          </p:nvSpPr>
          <p:spPr bwMode="auto">
            <a:xfrm>
              <a:off x="3793550" y="3252111"/>
              <a:ext cx="319514" cy="323508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138" y="35"/>
                </a:cxn>
                <a:cxn ang="0">
                  <a:pos x="22" y="35"/>
                </a:cxn>
                <a:cxn ang="0">
                  <a:pos x="22" y="0"/>
                </a:cxn>
                <a:cxn ang="0">
                  <a:pos x="0" y="0"/>
                </a:cxn>
                <a:cxn ang="0">
                  <a:pos x="0" y="162"/>
                </a:cxn>
                <a:cxn ang="0">
                  <a:pos x="160" y="162"/>
                </a:cxn>
                <a:cxn ang="0">
                  <a:pos x="160" y="0"/>
                </a:cxn>
                <a:cxn ang="0">
                  <a:pos x="138" y="0"/>
                </a:cxn>
                <a:cxn ang="0">
                  <a:pos x="74" y="138"/>
                </a:cxn>
                <a:cxn ang="0">
                  <a:pos x="66" y="128"/>
                </a:cxn>
                <a:cxn ang="0">
                  <a:pos x="33" y="97"/>
                </a:cxn>
                <a:cxn ang="0">
                  <a:pos x="51" y="81"/>
                </a:cxn>
                <a:cxn ang="0">
                  <a:pos x="74" y="105"/>
                </a:cxn>
                <a:cxn ang="0">
                  <a:pos x="120" y="58"/>
                </a:cxn>
                <a:cxn ang="0">
                  <a:pos x="138" y="74"/>
                </a:cxn>
                <a:cxn ang="0">
                  <a:pos x="74" y="138"/>
                </a:cxn>
              </a:cxnLst>
              <a:rect l="0" t="0" r="r" b="b"/>
              <a:pathLst>
                <a:path w="160" h="162">
                  <a:moveTo>
                    <a:pt x="138" y="0"/>
                  </a:moveTo>
                  <a:lnTo>
                    <a:pt x="138" y="35"/>
                  </a:lnTo>
                  <a:lnTo>
                    <a:pt x="22" y="3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160" y="162"/>
                  </a:lnTo>
                  <a:lnTo>
                    <a:pt x="160" y="0"/>
                  </a:lnTo>
                  <a:lnTo>
                    <a:pt x="138" y="0"/>
                  </a:lnTo>
                  <a:close/>
                  <a:moveTo>
                    <a:pt x="74" y="138"/>
                  </a:moveTo>
                  <a:lnTo>
                    <a:pt x="66" y="128"/>
                  </a:lnTo>
                  <a:lnTo>
                    <a:pt x="33" y="97"/>
                  </a:lnTo>
                  <a:lnTo>
                    <a:pt x="51" y="81"/>
                  </a:lnTo>
                  <a:lnTo>
                    <a:pt x="74" y="105"/>
                  </a:lnTo>
                  <a:lnTo>
                    <a:pt x="120" y="58"/>
                  </a:lnTo>
                  <a:lnTo>
                    <a:pt x="138" y="74"/>
                  </a:lnTo>
                  <a:lnTo>
                    <a:pt x="74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  <p:sp>
        <p:nvSpPr>
          <p:cNvPr id="39" name="Freeform 50"/>
          <p:cNvSpPr>
            <a:spLocks noEditPoints="1"/>
          </p:cNvSpPr>
          <p:nvPr/>
        </p:nvSpPr>
        <p:spPr bwMode="auto">
          <a:xfrm>
            <a:off x="2225588" y="2407404"/>
            <a:ext cx="590261" cy="576996"/>
          </a:xfrm>
          <a:custGeom>
            <a:avLst/>
            <a:gdLst>
              <a:gd name="T0" fmla="*/ 282575 w 112"/>
              <a:gd name="T1" fmla="*/ 20273 h 109"/>
              <a:gd name="T2" fmla="*/ 262391 w 112"/>
              <a:gd name="T3" fmla="*/ 0 h 109"/>
              <a:gd name="T4" fmla="*/ 216977 w 112"/>
              <a:gd name="T5" fmla="*/ 53218 h 109"/>
              <a:gd name="T6" fmla="*/ 128673 w 112"/>
              <a:gd name="T7" fmla="*/ 17739 h 109"/>
              <a:gd name="T8" fmla="*/ 0 w 112"/>
              <a:gd name="T9" fmla="*/ 146982 h 109"/>
              <a:gd name="T10" fmla="*/ 128673 w 112"/>
              <a:gd name="T11" fmla="*/ 276225 h 109"/>
              <a:gd name="T12" fmla="*/ 257345 w 112"/>
              <a:gd name="T13" fmla="*/ 146982 h 109"/>
              <a:gd name="T14" fmla="*/ 237161 w 112"/>
              <a:gd name="T15" fmla="*/ 78559 h 109"/>
              <a:gd name="T16" fmla="*/ 282575 w 112"/>
              <a:gd name="T17" fmla="*/ 20273 h 109"/>
              <a:gd name="T18" fmla="*/ 239684 w 112"/>
              <a:gd name="T19" fmla="*/ 146982 h 109"/>
              <a:gd name="T20" fmla="*/ 128673 w 112"/>
              <a:gd name="T21" fmla="*/ 255952 h 109"/>
              <a:gd name="T22" fmla="*/ 20184 w 112"/>
              <a:gd name="T23" fmla="*/ 146982 h 109"/>
              <a:gd name="T24" fmla="*/ 128673 w 112"/>
              <a:gd name="T25" fmla="*/ 35478 h 109"/>
              <a:gd name="T26" fmla="*/ 204362 w 112"/>
              <a:gd name="T27" fmla="*/ 65889 h 109"/>
              <a:gd name="T28" fmla="*/ 126150 w 112"/>
              <a:gd name="T29" fmla="*/ 157119 h 109"/>
              <a:gd name="T30" fmla="*/ 65598 w 112"/>
              <a:gd name="T31" fmla="*/ 98833 h 109"/>
              <a:gd name="T32" fmla="*/ 45414 w 112"/>
              <a:gd name="T33" fmla="*/ 136845 h 109"/>
              <a:gd name="T34" fmla="*/ 108489 w 112"/>
              <a:gd name="T35" fmla="*/ 207802 h 109"/>
              <a:gd name="T36" fmla="*/ 121104 w 112"/>
              <a:gd name="T37" fmla="*/ 225542 h 109"/>
              <a:gd name="T38" fmla="*/ 136242 w 112"/>
              <a:gd name="T39" fmla="*/ 207802 h 109"/>
              <a:gd name="T40" fmla="*/ 224546 w 112"/>
              <a:gd name="T41" fmla="*/ 93764 h 109"/>
              <a:gd name="T42" fmla="*/ 239684 w 112"/>
              <a:gd name="T43" fmla="*/ 146982 h 1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12" h="109">
                <a:moveTo>
                  <a:pt x="112" y="8"/>
                </a:moveTo>
                <a:cubicBezTo>
                  <a:pt x="104" y="0"/>
                  <a:pt x="104" y="0"/>
                  <a:pt x="104" y="0"/>
                </a:cubicBezTo>
                <a:cubicBezTo>
                  <a:pt x="86" y="21"/>
                  <a:pt x="86" y="21"/>
                  <a:pt x="86" y="21"/>
                </a:cubicBezTo>
                <a:cubicBezTo>
                  <a:pt x="77" y="12"/>
                  <a:pt x="65" y="7"/>
                  <a:pt x="51" y="7"/>
                </a:cubicBezTo>
                <a:cubicBezTo>
                  <a:pt x="23" y="7"/>
                  <a:pt x="0" y="30"/>
                  <a:pt x="0" y="58"/>
                </a:cubicBezTo>
                <a:cubicBezTo>
                  <a:pt x="0" y="86"/>
                  <a:pt x="23" y="109"/>
                  <a:pt x="51" y="109"/>
                </a:cubicBezTo>
                <a:cubicBezTo>
                  <a:pt x="79" y="109"/>
                  <a:pt x="102" y="86"/>
                  <a:pt x="102" y="58"/>
                </a:cubicBezTo>
                <a:cubicBezTo>
                  <a:pt x="102" y="48"/>
                  <a:pt x="99" y="38"/>
                  <a:pt x="94" y="31"/>
                </a:cubicBezTo>
                <a:lnTo>
                  <a:pt x="112" y="8"/>
                </a:lnTo>
                <a:close/>
                <a:moveTo>
                  <a:pt x="95" y="58"/>
                </a:moveTo>
                <a:cubicBezTo>
                  <a:pt x="95" y="82"/>
                  <a:pt x="75" y="101"/>
                  <a:pt x="51" y="101"/>
                </a:cubicBezTo>
                <a:cubicBezTo>
                  <a:pt x="27" y="101"/>
                  <a:pt x="8" y="82"/>
                  <a:pt x="8" y="58"/>
                </a:cubicBezTo>
                <a:cubicBezTo>
                  <a:pt x="8" y="34"/>
                  <a:pt x="27" y="14"/>
                  <a:pt x="51" y="14"/>
                </a:cubicBezTo>
                <a:cubicBezTo>
                  <a:pt x="63" y="14"/>
                  <a:pt x="73" y="19"/>
                  <a:pt x="81" y="26"/>
                </a:cubicBezTo>
                <a:cubicBezTo>
                  <a:pt x="50" y="62"/>
                  <a:pt x="50" y="62"/>
                  <a:pt x="50" y="62"/>
                </a:cubicBezTo>
                <a:cubicBezTo>
                  <a:pt x="26" y="39"/>
                  <a:pt x="26" y="39"/>
                  <a:pt x="26" y="39"/>
                </a:cubicBezTo>
                <a:cubicBezTo>
                  <a:pt x="18" y="54"/>
                  <a:pt x="18" y="54"/>
                  <a:pt x="18" y="54"/>
                </a:cubicBezTo>
                <a:cubicBezTo>
                  <a:pt x="43" y="82"/>
                  <a:pt x="43" y="82"/>
                  <a:pt x="43" y="82"/>
                </a:cubicBezTo>
                <a:cubicBezTo>
                  <a:pt x="48" y="89"/>
                  <a:pt x="48" y="89"/>
                  <a:pt x="48" y="89"/>
                </a:cubicBezTo>
                <a:cubicBezTo>
                  <a:pt x="54" y="82"/>
                  <a:pt x="54" y="82"/>
                  <a:pt x="54" y="82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43"/>
                  <a:pt x="95" y="50"/>
                  <a:pt x="95" y="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66780" y="3780631"/>
            <a:ext cx="4392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Разработать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нормативное и организовать ресурсное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инновационного проекта.</a:t>
            </a:r>
          </a:p>
          <a:p>
            <a:pPr algn="just"/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Разработать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механизмы, обеспечивающие достижение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и устойчивое воспроизводство этих результатов в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 для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системной поддержки детского и юношеского чтения. </a:t>
            </a:r>
          </a:p>
          <a:p>
            <a:pPr algn="just"/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Разработать модель сетевого взаимодействия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реализации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инновационного проекта.</a:t>
            </a:r>
          </a:p>
          <a:p>
            <a:pPr algn="just"/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Обобщить итоги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реализации,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мероприятия по диссеминации опыта инновационной деятельности среди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 города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области, федерального округа. </a:t>
            </a:r>
          </a:p>
        </p:txBody>
      </p:sp>
    </p:spTree>
    <p:extLst>
      <p:ext uri="{BB962C8B-B14F-4D97-AF65-F5344CB8AC3E}">
        <p14:creationId xmlns:p14="http://schemas.microsoft.com/office/powerpoint/2010/main" val="34833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4088904" y="1692399"/>
            <a:ext cx="6154340" cy="432048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000" b="1" dirty="0"/>
              <a:t>Модуль 1. </a:t>
            </a:r>
            <a:r>
              <a:rPr lang="ru-RU" sz="2000" b="1" dirty="0" smtClean="0"/>
              <a:t>«Искусство </a:t>
            </a:r>
            <a:r>
              <a:rPr lang="ru-RU" sz="2000" b="1" dirty="0"/>
              <a:t>быть </a:t>
            </a:r>
            <a:r>
              <a:rPr lang="ru-RU" sz="2000" b="1" dirty="0" smtClean="0"/>
              <a:t>читателем».</a:t>
            </a:r>
            <a:endParaRPr lang="ru-RU" sz="2000" dirty="0"/>
          </a:p>
          <a:p>
            <a:pPr algn="l"/>
            <a:r>
              <a:rPr lang="ru-RU" sz="2000" b="1" dirty="0"/>
              <a:t>Целевые группы: </a:t>
            </a:r>
            <a:r>
              <a:rPr lang="ru-RU" sz="2000" dirty="0"/>
              <a:t>учащиеся гимназии, учащиеся других </a:t>
            </a:r>
            <a:r>
              <a:rPr lang="ru-RU" sz="2000" dirty="0" smtClean="0"/>
              <a:t>ОО</a:t>
            </a:r>
          </a:p>
          <a:p>
            <a:pPr algn="l"/>
            <a:r>
              <a:rPr lang="ru-RU" sz="2000" dirty="0" smtClean="0"/>
              <a:t>города и области</a:t>
            </a:r>
            <a:endParaRPr lang="ru-RU" sz="2000" dirty="0"/>
          </a:p>
          <a:p>
            <a:pPr algn="l"/>
            <a:endParaRPr lang="ru-RU" sz="2000" b="1" dirty="0" smtClean="0"/>
          </a:p>
          <a:p>
            <a:pPr algn="l"/>
            <a:r>
              <a:rPr lang="ru-RU" sz="2000" b="1" dirty="0" smtClean="0"/>
              <a:t>Модуль </a:t>
            </a:r>
            <a:r>
              <a:rPr lang="ru-RU" sz="2000" b="1" dirty="0"/>
              <a:t>2. </a:t>
            </a:r>
            <a:r>
              <a:rPr lang="ru-RU" sz="2000" b="1" dirty="0" smtClean="0"/>
              <a:t>«Семью </a:t>
            </a:r>
            <a:r>
              <a:rPr lang="ru-RU" sz="2000" b="1" dirty="0"/>
              <a:t>сплотить сумеет мудрость </a:t>
            </a:r>
            <a:r>
              <a:rPr lang="ru-RU" sz="2000" b="1" dirty="0" smtClean="0"/>
              <a:t>книг». </a:t>
            </a:r>
            <a:endParaRPr lang="ru-RU" sz="2000" dirty="0"/>
          </a:p>
          <a:p>
            <a:pPr algn="l"/>
            <a:r>
              <a:rPr lang="ru-RU" sz="2000" b="1" dirty="0"/>
              <a:t>Целевые группы: </a:t>
            </a:r>
            <a:r>
              <a:rPr lang="ru-RU" sz="2000" dirty="0"/>
              <a:t>учащиеся гимназии, их родители.</a:t>
            </a:r>
          </a:p>
          <a:p>
            <a:pPr algn="l"/>
            <a:endParaRPr lang="ru-RU" sz="2000" b="1" dirty="0" smtClean="0"/>
          </a:p>
          <a:p>
            <a:pPr algn="l"/>
            <a:r>
              <a:rPr lang="ru-RU" sz="2000" b="1" dirty="0" smtClean="0"/>
              <a:t>Модуль </a:t>
            </a:r>
            <a:r>
              <a:rPr lang="ru-RU" sz="2000" b="1" dirty="0"/>
              <a:t>3. </a:t>
            </a:r>
            <a:r>
              <a:rPr lang="ru-RU" sz="2000" b="1" dirty="0" smtClean="0"/>
              <a:t>«От </a:t>
            </a:r>
            <a:r>
              <a:rPr lang="ru-RU" sz="2000" b="1" dirty="0"/>
              <a:t>обучения чтению - к чтению для </a:t>
            </a:r>
            <a:r>
              <a:rPr lang="ru-RU" sz="2000" b="1" dirty="0" smtClean="0"/>
              <a:t>обучения».</a:t>
            </a:r>
            <a:endParaRPr lang="ru-RU" sz="2000" dirty="0"/>
          </a:p>
          <a:p>
            <a:pPr algn="l"/>
            <a:r>
              <a:rPr lang="ru-RU" sz="2000" b="1" dirty="0"/>
              <a:t>Целевые группы:</a:t>
            </a:r>
            <a:r>
              <a:rPr lang="ru-RU" sz="2000" dirty="0"/>
              <a:t> учащиеся гимназии</a:t>
            </a:r>
          </a:p>
          <a:p>
            <a:pPr algn="l"/>
            <a:endParaRPr lang="ru-RU" sz="2000" b="1" dirty="0" smtClean="0"/>
          </a:p>
          <a:p>
            <a:pPr algn="l"/>
            <a:r>
              <a:rPr lang="ru-RU" sz="2000" b="1" dirty="0" smtClean="0"/>
              <a:t>Модуль </a:t>
            </a:r>
            <a:r>
              <a:rPr lang="ru-RU" sz="2000" b="1" dirty="0"/>
              <a:t>4. Открываем мир профессий </a:t>
            </a:r>
            <a:endParaRPr lang="ru-RU" sz="2000" dirty="0"/>
          </a:p>
          <a:p>
            <a:pPr algn="l"/>
            <a:r>
              <a:rPr lang="ru-RU" sz="2000" b="1" dirty="0"/>
              <a:t>Целевые группы:</a:t>
            </a:r>
            <a:r>
              <a:rPr lang="ru-RU" sz="2000" dirty="0"/>
              <a:t> учащиеся гимназии</a:t>
            </a:r>
          </a:p>
          <a:p>
            <a:pPr algn="l"/>
            <a:endParaRPr lang="ru-RU" sz="2000" b="1" dirty="0" smtClean="0"/>
          </a:p>
          <a:p>
            <a:pPr algn="l"/>
            <a:r>
              <a:rPr lang="ru-RU" sz="2000" b="1" dirty="0" smtClean="0"/>
              <a:t>Модуль </a:t>
            </a:r>
            <a:r>
              <a:rPr lang="ru-RU" sz="2000" b="1" dirty="0"/>
              <a:t>5. «Библиотекарь – библиотекарю» </a:t>
            </a:r>
            <a:endParaRPr lang="ru-RU" sz="2000" dirty="0"/>
          </a:p>
          <a:p>
            <a:pPr algn="l"/>
            <a:r>
              <a:rPr lang="ru-RU" sz="2000" b="1" dirty="0"/>
              <a:t>Целевые группы: </a:t>
            </a:r>
            <a:r>
              <a:rPr lang="ru-RU" sz="2000" dirty="0"/>
              <a:t>педагоги-библиотекари, библиотекари </a:t>
            </a:r>
            <a:r>
              <a:rPr lang="ru-RU" sz="2000" dirty="0" smtClean="0"/>
              <a:t>ОО, </a:t>
            </a:r>
            <a:endParaRPr lang="ru-RU" sz="2000" dirty="0"/>
          </a:p>
          <a:p>
            <a:pPr algn="l"/>
            <a:r>
              <a:rPr lang="ru-RU" sz="2000" dirty="0" smtClean="0"/>
              <a:t>детско-юношеских </a:t>
            </a:r>
            <a:r>
              <a:rPr lang="ru-RU" sz="2000" dirty="0"/>
              <a:t>библиотек города, региона.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" y="2178126"/>
            <a:ext cx="2952328" cy="2898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16896" y="2394150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3635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78862" y="108223"/>
            <a:ext cx="5832648" cy="720080"/>
          </a:xfrm>
        </p:spPr>
        <p:txBody>
          <a:bodyPr/>
          <a:lstStyle/>
          <a:p>
            <a:r>
              <a:rPr lang="ru-RU" dirty="0"/>
              <a:t>ЦЕЛЕВАЯ АУДИТОРИЯ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5231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5130676" y="1260351"/>
            <a:ext cx="5400600" cy="511256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0" algn="l">
              <a:buFont typeface="Arial" panose="020B0604020202020204" pitchFamily="34" charset="0"/>
              <a:buChar char="•"/>
            </a:pPr>
            <a:r>
              <a:rPr lang="ru-RU" sz="2400" dirty="0">
                <a:effectLst>
                  <a:outerShdw sx="0" sy="0">
                    <a:srgbClr val="000000"/>
                  </a:outerShdw>
                </a:effectLst>
              </a:rPr>
              <a:t>повышение культурной и читательской компетентности всех целевых групп проекта; </a:t>
            </a:r>
          </a:p>
          <a:p>
            <a:pPr lvl="0" algn="l">
              <a:buFont typeface="Arial" panose="020B0604020202020204" pitchFamily="34" charset="0"/>
              <a:buChar char="•"/>
            </a:pPr>
            <a:r>
              <a:rPr lang="ru-RU" sz="2400" dirty="0">
                <a:effectLst>
                  <a:outerShdw sx="0" sy="0">
                    <a:srgbClr val="000000"/>
                  </a:outerShdw>
                </a:effectLst>
              </a:rPr>
              <a:t>рост читательской активности всех участников инновационного проекта; </a:t>
            </a:r>
          </a:p>
          <a:p>
            <a:pPr lvl="0" algn="l">
              <a:buFont typeface="Arial" panose="020B0604020202020204" pitchFamily="34" charset="0"/>
              <a:buChar char="•"/>
            </a:pPr>
            <a:r>
              <a:rPr lang="ru-RU" sz="2400" dirty="0">
                <a:effectLst>
                  <a:outerShdw sx="0" sy="0">
                    <a:srgbClr val="000000"/>
                  </a:outerShdw>
                </a:effectLst>
              </a:rPr>
              <a:t>увеличение числа социальных партнеров, вовлеченных в систему повышения читательской компетентности и удовлетворенных результатами обучения.</a:t>
            </a:r>
          </a:p>
          <a:p>
            <a:pPr lvl="0" algn="l">
              <a:buFont typeface="Arial" panose="020B0604020202020204" pitchFamily="34" charset="0"/>
              <a:buChar char="•"/>
            </a:pPr>
            <a:r>
              <a:rPr lang="ru-RU" sz="2400" dirty="0">
                <a:effectLst>
                  <a:outerShdw sx="0" sy="0">
                    <a:srgbClr val="000000"/>
                  </a:outerShdw>
                </a:effectLst>
              </a:rPr>
              <a:t>увеличение доли родителей, вовлеченных в эффективные мероприятия по популяризации </a:t>
            </a:r>
            <a:r>
              <a:rPr lang="ru-RU" sz="2400" dirty="0" smtClean="0">
                <a:effectLst>
                  <a:outerShdw sx="0" sy="0">
                    <a:srgbClr val="000000"/>
                  </a:outerShdw>
                </a:effectLst>
              </a:rPr>
              <a:t>чтения.</a:t>
            </a:r>
            <a:endParaRPr lang="ru-RU" sz="2400" dirty="0">
              <a:effectLst>
                <a:outerShdw sx="0" sy="0">
                  <a:srgbClr val="000000"/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07" y="900311"/>
            <a:ext cx="3855648" cy="4164100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042444" y="180231"/>
            <a:ext cx="5832648" cy="720080"/>
          </a:xfrm>
        </p:spPr>
        <p:txBody>
          <a:bodyPr/>
          <a:lstStyle/>
          <a:p>
            <a:r>
              <a:rPr lang="ru-RU" dirty="0"/>
              <a:t>ОЖИДАЕМЫЕ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7687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5298" y="3996655"/>
            <a:ext cx="2295735" cy="2427051"/>
          </a:xfrm>
          <a:prstGeom prst="rect">
            <a:avLst/>
          </a:prstGeom>
        </p:spPr>
        <p:txBody>
          <a:bodyPr lIns="99569" tIns="49785" rIns="99569" bIns="49785">
            <a:normAutofit/>
          </a:bodyPr>
          <a:lstStyle/>
          <a:p>
            <a:pPr marL="49785" indent="0" algn="l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Разработаны локальные акты, регулирующие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инновационную деятельность по направлению поддержки детского и юношеского чтения.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3802" y="3564607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ТЕКУЩИЕ РЕЗУЛЬТАТЫ ПРОЕКТА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704213" y="1116335"/>
            <a:ext cx="9248003" cy="2311103"/>
            <a:chOff x="1674292" y="2112971"/>
            <a:chExt cx="6840752" cy="1709524"/>
          </a:xfrm>
        </p:grpSpPr>
        <p:grpSp>
          <p:nvGrpSpPr>
            <p:cNvPr id="54" name="Group 19"/>
            <p:cNvGrpSpPr/>
            <p:nvPr/>
          </p:nvGrpSpPr>
          <p:grpSpPr>
            <a:xfrm>
              <a:off x="1674292" y="2112971"/>
              <a:ext cx="6840752" cy="1709524"/>
              <a:chOff x="2675625" y="2463338"/>
              <a:chExt cx="6840752" cy="1709524"/>
            </a:xfrm>
          </p:grpSpPr>
          <p:grpSp>
            <p:nvGrpSpPr>
              <p:cNvPr id="55" name="Group 9"/>
              <p:cNvGrpSpPr/>
              <p:nvPr/>
            </p:nvGrpSpPr>
            <p:grpSpPr>
              <a:xfrm>
                <a:off x="2675625" y="2463338"/>
                <a:ext cx="3419047" cy="1709524"/>
                <a:chOff x="2432894" y="2346960"/>
                <a:chExt cx="3419047" cy="1709524"/>
              </a:xfrm>
            </p:grpSpPr>
            <p:sp>
              <p:nvSpPr>
                <p:cNvPr id="59" name="Arc 4"/>
                <p:cNvSpPr/>
                <p:nvPr/>
              </p:nvSpPr>
              <p:spPr>
                <a:xfrm rot="16200000" flipV="1">
                  <a:off x="2432894" y="2346960"/>
                  <a:ext cx="1709524" cy="1709524"/>
                </a:xfrm>
                <a:prstGeom prst="arc">
                  <a:avLst>
                    <a:gd name="adj1" fmla="val 16200000"/>
                    <a:gd name="adj2" fmla="val 5435075"/>
                  </a:avLst>
                </a:prstGeom>
                <a:ln>
                  <a:prstDash val="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0" name="Arc 5"/>
                <p:cNvSpPr/>
                <p:nvPr/>
              </p:nvSpPr>
              <p:spPr>
                <a:xfrm rot="5400000">
                  <a:off x="4142417" y="2346960"/>
                  <a:ext cx="1709524" cy="1709524"/>
                </a:xfrm>
                <a:prstGeom prst="arc">
                  <a:avLst>
                    <a:gd name="adj1" fmla="val 16200000"/>
                    <a:gd name="adj2" fmla="val 5435075"/>
                  </a:avLst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  <p:grpSp>
            <p:nvGrpSpPr>
              <p:cNvPr id="56" name="Group 10"/>
              <p:cNvGrpSpPr/>
              <p:nvPr/>
            </p:nvGrpSpPr>
            <p:grpSpPr>
              <a:xfrm>
                <a:off x="6097330" y="2463338"/>
                <a:ext cx="3419047" cy="1709524"/>
                <a:chOff x="2432894" y="2346960"/>
                <a:chExt cx="3419047" cy="1709524"/>
              </a:xfrm>
            </p:grpSpPr>
            <p:sp>
              <p:nvSpPr>
                <p:cNvPr id="57" name="Arc 11"/>
                <p:cNvSpPr/>
                <p:nvPr/>
              </p:nvSpPr>
              <p:spPr>
                <a:xfrm rot="16200000" flipV="1">
                  <a:off x="2432894" y="2346960"/>
                  <a:ext cx="1709524" cy="1709524"/>
                </a:xfrm>
                <a:prstGeom prst="arc">
                  <a:avLst>
                    <a:gd name="adj1" fmla="val 16200000"/>
                    <a:gd name="adj2" fmla="val 5435075"/>
                  </a:avLst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58" name="Arc 12"/>
                <p:cNvSpPr/>
                <p:nvPr/>
              </p:nvSpPr>
              <p:spPr>
                <a:xfrm rot="5400000">
                  <a:off x="4142417" y="2346960"/>
                  <a:ext cx="1709524" cy="1709524"/>
                </a:xfrm>
                <a:prstGeom prst="arc">
                  <a:avLst>
                    <a:gd name="adj1" fmla="val 16200000"/>
                    <a:gd name="adj2" fmla="val 5435075"/>
                  </a:avLst>
                </a:prstGeom>
                <a:ln>
                  <a:prstDash val="dash"/>
                  <a:head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61" name="Group 18"/>
            <p:cNvGrpSpPr/>
            <p:nvPr/>
          </p:nvGrpSpPr>
          <p:grpSpPr>
            <a:xfrm>
              <a:off x="6960137" y="2267587"/>
              <a:ext cx="1400290" cy="1400290"/>
              <a:chOff x="7961470" y="2617954"/>
              <a:chExt cx="1400290" cy="1400290"/>
            </a:xfrm>
          </p:grpSpPr>
          <p:sp>
            <p:nvSpPr>
              <p:cNvPr id="62" name="Oval 8"/>
              <p:cNvSpPr/>
              <p:nvPr/>
            </p:nvSpPr>
            <p:spPr>
              <a:xfrm>
                <a:off x="7961470" y="2617954"/>
                <a:ext cx="1400290" cy="140029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381000" algn="ctr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63" name="AutoShape 112"/>
              <p:cNvSpPr>
                <a:spLocks/>
              </p:cNvSpPr>
              <p:nvPr/>
            </p:nvSpPr>
            <p:spPr bwMode="auto">
              <a:xfrm>
                <a:off x="8463306" y="3119451"/>
                <a:ext cx="396618" cy="397296"/>
              </a:xfrm>
              <a:custGeom>
                <a:avLst/>
                <a:gdLst>
                  <a:gd name="T0" fmla="*/ 10510 w 21020"/>
                  <a:gd name="T1" fmla="*/ 10800 h 21600"/>
                  <a:gd name="T2" fmla="*/ 10510 w 21020"/>
                  <a:gd name="T3" fmla="*/ 10800 h 21600"/>
                  <a:gd name="T4" fmla="*/ 10510 w 21020"/>
                  <a:gd name="T5" fmla="*/ 10800 h 21600"/>
                  <a:gd name="T6" fmla="*/ 10510 w 2102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020" h="21600">
                    <a:moveTo>
                      <a:pt x="18846" y="7946"/>
                    </a:moveTo>
                    <a:lnTo>
                      <a:pt x="17740" y="9091"/>
                    </a:lnTo>
                    <a:cubicBezTo>
                      <a:pt x="17740" y="8939"/>
                      <a:pt x="17758" y="8792"/>
                      <a:pt x="17744" y="8636"/>
                    </a:cubicBezTo>
                    <a:cubicBezTo>
                      <a:pt x="17629" y="7331"/>
                      <a:pt x="17036" y="6068"/>
                      <a:pt x="16074" y="5080"/>
                    </a:cubicBezTo>
                    <a:cubicBezTo>
                      <a:pt x="15004" y="3980"/>
                      <a:pt x="13585" y="3348"/>
                      <a:pt x="12180" y="3345"/>
                    </a:cubicBezTo>
                    <a:lnTo>
                      <a:pt x="13268" y="2218"/>
                    </a:lnTo>
                    <a:cubicBezTo>
                      <a:pt x="13812" y="1659"/>
                      <a:pt x="14572" y="1350"/>
                      <a:pt x="15403" y="1350"/>
                    </a:cubicBezTo>
                    <a:cubicBezTo>
                      <a:pt x="16460" y="1350"/>
                      <a:pt x="17546" y="1840"/>
                      <a:pt x="18381" y="2696"/>
                    </a:cubicBezTo>
                    <a:cubicBezTo>
                      <a:pt x="19165" y="3500"/>
                      <a:pt x="19631" y="4499"/>
                      <a:pt x="19698" y="5510"/>
                    </a:cubicBezTo>
                    <a:cubicBezTo>
                      <a:pt x="19760" y="6453"/>
                      <a:pt x="19457" y="7317"/>
                      <a:pt x="18846" y="7946"/>
                    </a:cubicBezTo>
                    <a:moveTo>
                      <a:pt x="5828" y="19329"/>
                    </a:moveTo>
                    <a:cubicBezTo>
                      <a:pt x="5813" y="18424"/>
                      <a:pt x="5454" y="17481"/>
                      <a:pt x="4730" y="16739"/>
                    </a:cubicBezTo>
                    <a:cubicBezTo>
                      <a:pt x="4046" y="16034"/>
                      <a:pt x="3150" y="15628"/>
                      <a:pt x="2257" y="15592"/>
                    </a:cubicBezTo>
                    <a:lnTo>
                      <a:pt x="2911" y="13157"/>
                    </a:lnTo>
                    <a:cubicBezTo>
                      <a:pt x="2959" y="12995"/>
                      <a:pt x="3052" y="12835"/>
                      <a:pt x="3168" y="12695"/>
                    </a:cubicBezTo>
                    <a:cubicBezTo>
                      <a:pt x="4485" y="11726"/>
                      <a:pt x="6512" y="12012"/>
                      <a:pt x="7920" y="13460"/>
                    </a:cubicBezTo>
                    <a:cubicBezTo>
                      <a:pt x="9409" y="14990"/>
                      <a:pt x="9639" y="17230"/>
                      <a:pt x="8492" y="18568"/>
                    </a:cubicBezTo>
                    <a:cubicBezTo>
                      <a:pt x="8416" y="18609"/>
                      <a:pt x="8339" y="18648"/>
                      <a:pt x="8256" y="18675"/>
                    </a:cubicBezTo>
                    <a:cubicBezTo>
                      <a:pt x="8256" y="18675"/>
                      <a:pt x="5828" y="19329"/>
                      <a:pt x="5828" y="19329"/>
                    </a:cubicBezTo>
                    <a:close/>
                    <a:moveTo>
                      <a:pt x="2737" y="20164"/>
                    </a:moveTo>
                    <a:cubicBezTo>
                      <a:pt x="2665" y="20181"/>
                      <a:pt x="2443" y="20239"/>
                      <a:pt x="2291" y="20249"/>
                    </a:cubicBezTo>
                    <a:cubicBezTo>
                      <a:pt x="1751" y="20244"/>
                      <a:pt x="1313" y="19792"/>
                      <a:pt x="1313" y="19237"/>
                    </a:cubicBezTo>
                    <a:cubicBezTo>
                      <a:pt x="1321" y="19124"/>
                      <a:pt x="1365" y="18929"/>
                      <a:pt x="1380" y="18857"/>
                    </a:cubicBezTo>
                    <a:lnTo>
                      <a:pt x="2071" y="16283"/>
                    </a:lnTo>
                    <a:cubicBezTo>
                      <a:pt x="2822" y="16261"/>
                      <a:pt x="3630" y="16562"/>
                      <a:pt x="4265" y="17215"/>
                    </a:cubicBezTo>
                    <a:cubicBezTo>
                      <a:pt x="4911" y="17878"/>
                      <a:pt x="5214" y="18725"/>
                      <a:pt x="5181" y="19504"/>
                    </a:cubicBezTo>
                    <a:cubicBezTo>
                      <a:pt x="5181" y="19504"/>
                      <a:pt x="2737" y="20164"/>
                      <a:pt x="2737" y="20164"/>
                    </a:cubicBezTo>
                    <a:close/>
                    <a:moveTo>
                      <a:pt x="6888" y="11179"/>
                    </a:moveTo>
                    <a:cubicBezTo>
                      <a:pt x="6280" y="10927"/>
                      <a:pt x="5642" y="10783"/>
                      <a:pt x="5004" y="10774"/>
                    </a:cubicBezTo>
                    <a:lnTo>
                      <a:pt x="10063" y="5536"/>
                    </a:lnTo>
                    <a:cubicBezTo>
                      <a:pt x="10838" y="4759"/>
                      <a:pt x="11966" y="4536"/>
                      <a:pt x="13077" y="4819"/>
                    </a:cubicBezTo>
                    <a:cubicBezTo>
                      <a:pt x="13077" y="4819"/>
                      <a:pt x="6888" y="11179"/>
                      <a:pt x="6888" y="11179"/>
                    </a:cubicBezTo>
                    <a:close/>
                    <a:moveTo>
                      <a:pt x="9717" y="13672"/>
                    </a:moveTo>
                    <a:cubicBezTo>
                      <a:pt x="9473" y="13258"/>
                      <a:pt x="9194" y="12859"/>
                      <a:pt x="8848" y="12505"/>
                    </a:cubicBezTo>
                    <a:cubicBezTo>
                      <a:pt x="8447" y="12093"/>
                      <a:pt x="7986" y="11770"/>
                      <a:pt x="7507" y="11498"/>
                    </a:cubicBezTo>
                    <a:lnTo>
                      <a:pt x="13767" y="5064"/>
                    </a:lnTo>
                    <a:cubicBezTo>
                      <a:pt x="14259" y="5288"/>
                      <a:pt x="14729" y="5607"/>
                      <a:pt x="15145" y="6035"/>
                    </a:cubicBezTo>
                    <a:cubicBezTo>
                      <a:pt x="15500" y="6398"/>
                      <a:pt x="15775" y="6806"/>
                      <a:pt x="15987" y="7229"/>
                    </a:cubicBezTo>
                    <a:cubicBezTo>
                      <a:pt x="15987" y="7229"/>
                      <a:pt x="9717" y="13672"/>
                      <a:pt x="9717" y="13672"/>
                    </a:cubicBezTo>
                    <a:close/>
                    <a:moveTo>
                      <a:pt x="10519" y="16061"/>
                    </a:moveTo>
                    <a:cubicBezTo>
                      <a:pt x="10465" y="15452"/>
                      <a:pt x="10298" y="14854"/>
                      <a:pt x="10047" y="14288"/>
                    </a:cubicBezTo>
                    <a:lnTo>
                      <a:pt x="16257" y="7906"/>
                    </a:lnTo>
                    <a:cubicBezTo>
                      <a:pt x="16637" y="9140"/>
                      <a:pt x="16442" y="10429"/>
                      <a:pt x="15610" y="11284"/>
                    </a:cubicBezTo>
                    <a:cubicBezTo>
                      <a:pt x="15604" y="11290"/>
                      <a:pt x="15598" y="11293"/>
                      <a:pt x="15593" y="11298"/>
                    </a:cubicBezTo>
                    <a:lnTo>
                      <a:pt x="15602" y="11306"/>
                    </a:lnTo>
                    <a:lnTo>
                      <a:pt x="10525" y="16565"/>
                    </a:lnTo>
                    <a:cubicBezTo>
                      <a:pt x="10527" y="16397"/>
                      <a:pt x="10534" y="16232"/>
                      <a:pt x="10519" y="16061"/>
                    </a:cubicBezTo>
                    <a:moveTo>
                      <a:pt x="19308" y="1741"/>
                    </a:moveTo>
                    <a:cubicBezTo>
                      <a:pt x="18228" y="632"/>
                      <a:pt x="16805" y="0"/>
                      <a:pt x="15403" y="0"/>
                    </a:cubicBezTo>
                    <a:cubicBezTo>
                      <a:pt x="14220" y="0"/>
                      <a:pt x="13131" y="450"/>
                      <a:pt x="12335" y="1266"/>
                    </a:cubicBezTo>
                    <a:lnTo>
                      <a:pt x="9138" y="4577"/>
                    </a:lnTo>
                    <a:cubicBezTo>
                      <a:pt x="9129" y="4585"/>
                      <a:pt x="9118" y="4592"/>
                      <a:pt x="9108" y="4602"/>
                    </a:cubicBezTo>
                    <a:cubicBezTo>
                      <a:pt x="9103" y="4608"/>
                      <a:pt x="9100" y="4614"/>
                      <a:pt x="9095" y="4620"/>
                    </a:cubicBezTo>
                    <a:lnTo>
                      <a:pt x="9096" y="4621"/>
                    </a:lnTo>
                    <a:lnTo>
                      <a:pt x="2310" y="11647"/>
                    </a:lnTo>
                    <a:cubicBezTo>
                      <a:pt x="1998" y="11966"/>
                      <a:pt x="1771" y="12364"/>
                      <a:pt x="1645" y="12797"/>
                    </a:cubicBezTo>
                    <a:lnTo>
                      <a:pt x="102" y="18541"/>
                    </a:lnTo>
                    <a:cubicBezTo>
                      <a:pt x="100" y="18557"/>
                      <a:pt x="0" y="19008"/>
                      <a:pt x="0" y="19237"/>
                    </a:cubicBezTo>
                    <a:cubicBezTo>
                      <a:pt x="0" y="20541"/>
                      <a:pt x="1030" y="21599"/>
                      <a:pt x="2302" y="21599"/>
                    </a:cubicBezTo>
                    <a:cubicBezTo>
                      <a:pt x="2554" y="21599"/>
                      <a:pt x="3044" y="21475"/>
                      <a:pt x="3062" y="21473"/>
                    </a:cubicBezTo>
                    <a:lnTo>
                      <a:pt x="8630" y="19969"/>
                    </a:lnTo>
                    <a:cubicBezTo>
                      <a:pt x="9054" y="19839"/>
                      <a:pt x="9439" y="19604"/>
                      <a:pt x="9750" y="19283"/>
                    </a:cubicBezTo>
                    <a:lnTo>
                      <a:pt x="19776" y="8899"/>
                    </a:lnTo>
                    <a:cubicBezTo>
                      <a:pt x="21600" y="7023"/>
                      <a:pt x="21394" y="3881"/>
                      <a:pt x="19308" y="174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64" name="Group 16"/>
            <p:cNvGrpSpPr/>
            <p:nvPr/>
          </p:nvGrpSpPr>
          <p:grpSpPr>
            <a:xfrm>
              <a:off x="5250614" y="2267587"/>
              <a:ext cx="1400290" cy="1400290"/>
              <a:chOff x="6251947" y="2617954"/>
              <a:chExt cx="1400290" cy="1400290"/>
            </a:xfrm>
          </p:grpSpPr>
          <p:sp>
            <p:nvSpPr>
              <p:cNvPr id="65" name="Oval 7"/>
              <p:cNvSpPr/>
              <p:nvPr/>
            </p:nvSpPr>
            <p:spPr>
              <a:xfrm>
                <a:off x="6251947" y="2617954"/>
                <a:ext cx="1400290" cy="140029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381000" algn="ctr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grpSp>
            <p:nvGrpSpPr>
              <p:cNvPr id="66" name="Group 22"/>
              <p:cNvGrpSpPr/>
              <p:nvPr/>
            </p:nvGrpSpPr>
            <p:grpSpPr>
              <a:xfrm>
                <a:off x="6815818" y="3119451"/>
                <a:ext cx="272548" cy="397296"/>
                <a:chOff x="3582988" y="3510757"/>
                <a:chExt cx="319088" cy="465138"/>
              </a:xfrm>
              <a:solidFill>
                <a:schemeClr val="bg1"/>
              </a:solidFill>
            </p:grpSpPr>
            <p:sp>
              <p:nvSpPr>
                <p:cNvPr id="67" name="AutoShape 113"/>
                <p:cNvSpPr>
                  <a:spLocks/>
                </p:cNvSpPr>
                <p:nvPr/>
              </p:nvSpPr>
              <p:spPr bwMode="auto">
                <a:xfrm>
                  <a:off x="3582988" y="3510757"/>
                  <a:ext cx="319088" cy="465138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68" name="AutoShape 114"/>
                <p:cNvSpPr>
                  <a:spLocks/>
                </p:cNvSpPr>
                <p:nvPr/>
              </p:nvSpPr>
              <p:spPr bwMode="auto">
                <a:xfrm>
                  <a:off x="3655219" y="3583782"/>
                  <a:ext cx="94456" cy="9445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</p:grpSp>
        </p:grpSp>
        <p:grpSp>
          <p:nvGrpSpPr>
            <p:cNvPr id="69" name="Group 15"/>
            <p:cNvGrpSpPr/>
            <p:nvPr/>
          </p:nvGrpSpPr>
          <p:grpSpPr>
            <a:xfrm>
              <a:off x="3538432" y="2267587"/>
              <a:ext cx="1400290" cy="1400290"/>
              <a:chOff x="4539765" y="2617954"/>
              <a:chExt cx="1400290" cy="1400290"/>
            </a:xfrm>
          </p:grpSpPr>
          <p:sp>
            <p:nvSpPr>
              <p:cNvPr id="70" name="Oval 6"/>
              <p:cNvSpPr/>
              <p:nvPr/>
            </p:nvSpPr>
            <p:spPr>
              <a:xfrm>
                <a:off x="4539765" y="2617954"/>
                <a:ext cx="1400290" cy="140029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381000" algn="ctr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grpSp>
            <p:nvGrpSpPr>
              <p:cNvPr id="71" name="Group 25"/>
              <p:cNvGrpSpPr/>
              <p:nvPr/>
            </p:nvGrpSpPr>
            <p:grpSpPr>
              <a:xfrm>
                <a:off x="5091094" y="3119451"/>
                <a:ext cx="297632" cy="397296"/>
                <a:chOff x="2639219" y="3510757"/>
                <a:chExt cx="348456" cy="465138"/>
              </a:xfrm>
              <a:solidFill>
                <a:schemeClr val="bg1"/>
              </a:solidFill>
            </p:grpSpPr>
            <p:sp>
              <p:nvSpPr>
                <p:cNvPr id="72" name="AutoShape 115"/>
                <p:cNvSpPr>
                  <a:spLocks/>
                </p:cNvSpPr>
                <p:nvPr/>
              </p:nvSpPr>
              <p:spPr bwMode="auto">
                <a:xfrm>
                  <a:off x="2639219" y="3510757"/>
                  <a:ext cx="348456" cy="465138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800" y="12825"/>
                      </a:moveTo>
                      <a:lnTo>
                        <a:pt x="19800" y="13500"/>
                      </a:lnTo>
                      <a:lnTo>
                        <a:pt x="19800" y="14850"/>
                      </a:lnTo>
                      <a:lnTo>
                        <a:pt x="19800" y="15525"/>
                      </a:lnTo>
                      <a:cubicBezTo>
                        <a:pt x="19800" y="18129"/>
                        <a:pt x="16972" y="20249"/>
                        <a:pt x="13499" y="20249"/>
                      </a:cubicBezTo>
                      <a:lnTo>
                        <a:pt x="8099" y="20249"/>
                      </a:lnTo>
                      <a:cubicBezTo>
                        <a:pt x="4627" y="20249"/>
                        <a:pt x="1800" y="18129"/>
                        <a:pt x="1800" y="15525"/>
                      </a:cubicBezTo>
                      <a:lnTo>
                        <a:pt x="1800" y="14850"/>
                      </a:lnTo>
                      <a:lnTo>
                        <a:pt x="1800" y="13500"/>
                      </a:lnTo>
                      <a:lnTo>
                        <a:pt x="1800" y="12825"/>
                      </a:lnTo>
                      <a:lnTo>
                        <a:pt x="1800" y="10800"/>
                      </a:lnTo>
                      <a:cubicBezTo>
                        <a:pt x="1800" y="10427"/>
                        <a:pt x="2203" y="10124"/>
                        <a:pt x="2699" y="10124"/>
                      </a:cubicBezTo>
                      <a:lnTo>
                        <a:pt x="4499" y="10124"/>
                      </a:lnTo>
                      <a:lnTo>
                        <a:pt x="17100" y="10124"/>
                      </a:lnTo>
                      <a:lnTo>
                        <a:pt x="18899" y="10124"/>
                      </a:lnTo>
                      <a:cubicBezTo>
                        <a:pt x="19396" y="10124"/>
                        <a:pt x="19800" y="10427"/>
                        <a:pt x="19800" y="10800"/>
                      </a:cubicBezTo>
                      <a:cubicBezTo>
                        <a:pt x="19800" y="10800"/>
                        <a:pt x="19800" y="12825"/>
                        <a:pt x="19800" y="12825"/>
                      </a:cubicBezTo>
                      <a:close/>
                      <a:moveTo>
                        <a:pt x="14400" y="6075"/>
                      </a:moveTo>
                      <a:lnTo>
                        <a:pt x="14400" y="6076"/>
                      </a:lnTo>
                      <a:lnTo>
                        <a:pt x="14400" y="8774"/>
                      </a:lnTo>
                      <a:lnTo>
                        <a:pt x="7200" y="8774"/>
                      </a:lnTo>
                      <a:lnTo>
                        <a:pt x="7200" y="6076"/>
                      </a:lnTo>
                      <a:lnTo>
                        <a:pt x="7200" y="6075"/>
                      </a:lnTo>
                      <a:cubicBezTo>
                        <a:pt x="7200" y="4583"/>
                        <a:pt x="8811" y="3375"/>
                        <a:pt x="10800" y="3375"/>
                      </a:cubicBezTo>
                      <a:cubicBezTo>
                        <a:pt x="12788" y="3375"/>
                        <a:pt x="14400" y="4583"/>
                        <a:pt x="14400" y="6075"/>
                      </a:cubicBezTo>
                      <a:moveTo>
                        <a:pt x="4499" y="6075"/>
                      </a:moveTo>
                      <a:cubicBezTo>
                        <a:pt x="4499" y="3465"/>
                        <a:pt x="7320" y="1350"/>
                        <a:pt x="10800" y="1350"/>
                      </a:cubicBezTo>
                      <a:cubicBezTo>
                        <a:pt x="14279" y="1350"/>
                        <a:pt x="17100" y="3465"/>
                        <a:pt x="17100" y="6075"/>
                      </a:cubicBezTo>
                      <a:lnTo>
                        <a:pt x="17100" y="8774"/>
                      </a:lnTo>
                      <a:lnTo>
                        <a:pt x="15299" y="8774"/>
                      </a:lnTo>
                      <a:lnTo>
                        <a:pt x="15299" y="6076"/>
                      </a:lnTo>
                      <a:cubicBezTo>
                        <a:pt x="15299" y="4212"/>
                        <a:pt x="13285" y="2701"/>
                        <a:pt x="10800" y="2701"/>
                      </a:cubicBezTo>
                      <a:cubicBezTo>
                        <a:pt x="8314" y="2701"/>
                        <a:pt x="6299" y="4212"/>
                        <a:pt x="6299" y="6076"/>
                      </a:cubicBezTo>
                      <a:lnTo>
                        <a:pt x="6299" y="8774"/>
                      </a:lnTo>
                      <a:lnTo>
                        <a:pt x="4499" y="8774"/>
                      </a:lnTo>
                      <a:cubicBezTo>
                        <a:pt x="4499" y="8774"/>
                        <a:pt x="4499" y="6075"/>
                        <a:pt x="4499" y="6075"/>
                      </a:cubicBezTo>
                      <a:close/>
                      <a:moveTo>
                        <a:pt x="18899" y="8774"/>
                      </a:moveTo>
                      <a:lnTo>
                        <a:pt x="18899" y="6075"/>
                      </a:lnTo>
                      <a:cubicBezTo>
                        <a:pt x="18899" y="2719"/>
                        <a:pt x="15274" y="0"/>
                        <a:pt x="10800" y="0"/>
                      </a:cubicBezTo>
                      <a:cubicBezTo>
                        <a:pt x="6325" y="0"/>
                        <a:pt x="2699" y="2719"/>
                        <a:pt x="2699" y="6075"/>
                      </a:cubicBezTo>
                      <a:lnTo>
                        <a:pt x="2699" y="8774"/>
                      </a:lnTo>
                      <a:cubicBezTo>
                        <a:pt x="1208" y="8774"/>
                        <a:pt x="0" y="9681"/>
                        <a:pt x="0" y="10800"/>
                      </a:cubicBezTo>
                      <a:lnTo>
                        <a:pt x="0" y="12825"/>
                      </a:lnTo>
                      <a:lnTo>
                        <a:pt x="0" y="13500"/>
                      </a:lnTo>
                      <a:lnTo>
                        <a:pt x="0" y="14850"/>
                      </a:lnTo>
                      <a:lnTo>
                        <a:pt x="0" y="15525"/>
                      </a:lnTo>
                      <a:cubicBezTo>
                        <a:pt x="0" y="18880"/>
                        <a:pt x="3625" y="21599"/>
                        <a:pt x="8099" y="21599"/>
                      </a:cubicBezTo>
                      <a:lnTo>
                        <a:pt x="13499" y="21599"/>
                      </a:lnTo>
                      <a:cubicBezTo>
                        <a:pt x="17974" y="21599"/>
                        <a:pt x="21600" y="18880"/>
                        <a:pt x="21600" y="15525"/>
                      </a:cubicBezTo>
                      <a:lnTo>
                        <a:pt x="21600" y="14850"/>
                      </a:lnTo>
                      <a:lnTo>
                        <a:pt x="21600" y="13500"/>
                      </a:lnTo>
                      <a:lnTo>
                        <a:pt x="21600" y="12825"/>
                      </a:lnTo>
                      <a:lnTo>
                        <a:pt x="21600" y="10800"/>
                      </a:lnTo>
                      <a:cubicBezTo>
                        <a:pt x="21600" y="9681"/>
                        <a:pt x="20391" y="8774"/>
                        <a:pt x="18899" y="877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73" name="AutoShape 116"/>
                <p:cNvSpPr>
                  <a:spLocks/>
                </p:cNvSpPr>
                <p:nvPr/>
              </p:nvSpPr>
              <p:spPr bwMode="auto">
                <a:xfrm>
                  <a:off x="2784475" y="3786982"/>
                  <a:ext cx="57944" cy="87313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0"/>
                      </a:moveTo>
                      <a:cubicBezTo>
                        <a:pt x="4838" y="0"/>
                        <a:pt x="0" y="3226"/>
                        <a:pt x="0" y="7201"/>
                      </a:cubicBezTo>
                      <a:cubicBezTo>
                        <a:pt x="0" y="9390"/>
                        <a:pt x="1798" y="13537"/>
                        <a:pt x="3601" y="16821"/>
                      </a:cubicBezTo>
                      <a:cubicBezTo>
                        <a:pt x="5070" y="19493"/>
                        <a:pt x="6916" y="21600"/>
                        <a:pt x="10800" y="21600"/>
                      </a:cubicBezTo>
                      <a:cubicBezTo>
                        <a:pt x="15016" y="21600"/>
                        <a:pt x="16529" y="19514"/>
                        <a:pt x="18003" y="16858"/>
                      </a:cubicBezTo>
                      <a:cubicBezTo>
                        <a:pt x="19828" y="13567"/>
                        <a:pt x="21600" y="9397"/>
                        <a:pt x="21600" y="7201"/>
                      </a:cubicBezTo>
                      <a:cubicBezTo>
                        <a:pt x="21600" y="3226"/>
                        <a:pt x="16761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</p:grpSp>
        </p:grpSp>
        <p:grpSp>
          <p:nvGrpSpPr>
            <p:cNvPr id="74" name="Group 14"/>
            <p:cNvGrpSpPr/>
            <p:nvPr/>
          </p:nvGrpSpPr>
          <p:grpSpPr>
            <a:xfrm>
              <a:off x="1828908" y="2267587"/>
              <a:ext cx="1400290" cy="1400290"/>
              <a:chOff x="2830241" y="2617954"/>
              <a:chExt cx="1400290" cy="1400290"/>
            </a:xfrm>
          </p:grpSpPr>
          <p:sp>
            <p:nvSpPr>
              <p:cNvPr id="75" name="Oval 3"/>
              <p:cNvSpPr/>
              <p:nvPr/>
            </p:nvSpPr>
            <p:spPr>
              <a:xfrm>
                <a:off x="2830241" y="2617954"/>
                <a:ext cx="1400290" cy="1400290"/>
              </a:xfrm>
              <a:prstGeom prst="ellipse">
                <a:avLst/>
              </a:prstGeom>
              <a:ln>
                <a:noFill/>
              </a:ln>
              <a:effectLst>
                <a:outerShdw blurRad="381000" algn="ctr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6" name="AutoShape 117"/>
              <p:cNvSpPr>
                <a:spLocks/>
              </p:cNvSpPr>
              <p:nvPr/>
            </p:nvSpPr>
            <p:spPr bwMode="auto">
              <a:xfrm>
                <a:off x="3332077" y="3169283"/>
                <a:ext cx="396618" cy="297632"/>
              </a:xfrm>
              <a:custGeom>
                <a:avLst/>
                <a:gdLst>
                  <a:gd name="T0" fmla="+- 0 10799 1"/>
                  <a:gd name="T1" fmla="*/ T0 w 21596"/>
                  <a:gd name="T2" fmla="*/ 10800 h 21600"/>
                  <a:gd name="T3" fmla="+- 0 10799 1"/>
                  <a:gd name="T4" fmla="*/ T3 w 21596"/>
                  <a:gd name="T5" fmla="*/ 10800 h 21600"/>
                  <a:gd name="T6" fmla="+- 0 10799 1"/>
                  <a:gd name="T7" fmla="*/ T6 w 21596"/>
                  <a:gd name="T8" fmla="*/ 10800 h 21600"/>
                  <a:gd name="T9" fmla="+- 0 10799 1"/>
                  <a:gd name="T10" fmla="*/ T9 w 21596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96" h="21600">
                    <a:moveTo>
                      <a:pt x="4511" y="2151"/>
                    </a:moveTo>
                    <a:lnTo>
                      <a:pt x="6064" y="3877"/>
                    </a:lnTo>
                    <a:lnTo>
                      <a:pt x="4246" y="6302"/>
                    </a:lnTo>
                    <a:lnTo>
                      <a:pt x="1353" y="6302"/>
                    </a:lnTo>
                    <a:cubicBezTo>
                      <a:pt x="1353" y="6302"/>
                      <a:pt x="4511" y="2151"/>
                      <a:pt x="4511" y="2151"/>
                    </a:cubicBezTo>
                    <a:close/>
                    <a:moveTo>
                      <a:pt x="17348" y="6302"/>
                    </a:moveTo>
                    <a:lnTo>
                      <a:pt x="15531" y="3877"/>
                    </a:lnTo>
                    <a:lnTo>
                      <a:pt x="17082" y="2153"/>
                    </a:lnTo>
                    <a:lnTo>
                      <a:pt x="20191" y="6302"/>
                    </a:lnTo>
                    <a:cubicBezTo>
                      <a:pt x="20191" y="6302"/>
                      <a:pt x="17348" y="6302"/>
                      <a:pt x="17348" y="6302"/>
                    </a:cubicBezTo>
                    <a:close/>
                    <a:moveTo>
                      <a:pt x="17264" y="7202"/>
                    </a:moveTo>
                    <a:lnTo>
                      <a:pt x="19663" y="7202"/>
                    </a:lnTo>
                    <a:lnTo>
                      <a:pt x="13021" y="16638"/>
                    </a:lnTo>
                    <a:cubicBezTo>
                      <a:pt x="13021" y="16638"/>
                      <a:pt x="17264" y="7202"/>
                      <a:pt x="17264" y="7202"/>
                    </a:cubicBezTo>
                    <a:close/>
                    <a:moveTo>
                      <a:pt x="8574" y="16637"/>
                    </a:moveTo>
                    <a:lnTo>
                      <a:pt x="1933" y="7202"/>
                    </a:lnTo>
                    <a:lnTo>
                      <a:pt x="4330" y="7202"/>
                    </a:lnTo>
                    <a:cubicBezTo>
                      <a:pt x="4330" y="7202"/>
                      <a:pt x="8574" y="16637"/>
                      <a:pt x="8574" y="16637"/>
                    </a:cubicBezTo>
                    <a:close/>
                    <a:moveTo>
                      <a:pt x="8429" y="7202"/>
                    </a:moveTo>
                    <a:lnTo>
                      <a:pt x="10084" y="18249"/>
                    </a:lnTo>
                    <a:lnTo>
                      <a:pt x="5117" y="7202"/>
                    </a:lnTo>
                    <a:cubicBezTo>
                      <a:pt x="5117" y="7202"/>
                      <a:pt x="8429" y="7202"/>
                      <a:pt x="8429" y="7202"/>
                    </a:cubicBezTo>
                    <a:close/>
                    <a:moveTo>
                      <a:pt x="6584" y="4456"/>
                    </a:moveTo>
                    <a:lnTo>
                      <a:pt x="8246" y="6302"/>
                    </a:lnTo>
                    <a:lnTo>
                      <a:pt x="5200" y="6302"/>
                    </a:lnTo>
                    <a:cubicBezTo>
                      <a:pt x="5200" y="6302"/>
                      <a:pt x="6584" y="4456"/>
                      <a:pt x="6584" y="4456"/>
                    </a:cubicBezTo>
                    <a:close/>
                    <a:moveTo>
                      <a:pt x="6543" y="3238"/>
                    </a:moveTo>
                    <a:lnTo>
                      <a:pt x="5250" y="1800"/>
                    </a:lnTo>
                    <a:lnTo>
                      <a:pt x="7621" y="1800"/>
                    </a:lnTo>
                    <a:cubicBezTo>
                      <a:pt x="7621" y="1800"/>
                      <a:pt x="6543" y="3238"/>
                      <a:pt x="6543" y="3238"/>
                    </a:cubicBezTo>
                    <a:close/>
                    <a:moveTo>
                      <a:pt x="10797" y="3466"/>
                    </a:moveTo>
                    <a:lnTo>
                      <a:pt x="9299" y="1800"/>
                    </a:lnTo>
                    <a:lnTo>
                      <a:pt x="12296" y="1800"/>
                    </a:lnTo>
                    <a:cubicBezTo>
                      <a:pt x="12296" y="1800"/>
                      <a:pt x="10797" y="3466"/>
                      <a:pt x="10797" y="3466"/>
                    </a:cubicBezTo>
                    <a:close/>
                    <a:moveTo>
                      <a:pt x="13974" y="1800"/>
                    </a:moveTo>
                    <a:lnTo>
                      <a:pt x="16345" y="1800"/>
                    </a:lnTo>
                    <a:lnTo>
                      <a:pt x="15052" y="3238"/>
                    </a:lnTo>
                    <a:cubicBezTo>
                      <a:pt x="15052" y="3238"/>
                      <a:pt x="13974" y="1800"/>
                      <a:pt x="13974" y="1800"/>
                    </a:cubicBezTo>
                    <a:close/>
                    <a:moveTo>
                      <a:pt x="13349" y="6302"/>
                    </a:moveTo>
                    <a:lnTo>
                      <a:pt x="15011" y="4456"/>
                    </a:lnTo>
                    <a:lnTo>
                      <a:pt x="16394" y="6302"/>
                    </a:lnTo>
                    <a:cubicBezTo>
                      <a:pt x="16394" y="6302"/>
                      <a:pt x="13349" y="6302"/>
                      <a:pt x="13349" y="6302"/>
                    </a:cubicBezTo>
                    <a:close/>
                    <a:moveTo>
                      <a:pt x="13166" y="7202"/>
                    </a:moveTo>
                    <a:lnTo>
                      <a:pt x="16478" y="7202"/>
                    </a:lnTo>
                    <a:lnTo>
                      <a:pt x="11511" y="18249"/>
                    </a:lnTo>
                    <a:cubicBezTo>
                      <a:pt x="11511" y="18249"/>
                      <a:pt x="13166" y="7202"/>
                      <a:pt x="13166" y="7202"/>
                    </a:cubicBezTo>
                    <a:close/>
                    <a:moveTo>
                      <a:pt x="12478" y="7202"/>
                    </a:moveTo>
                    <a:lnTo>
                      <a:pt x="10797" y="18414"/>
                    </a:lnTo>
                    <a:lnTo>
                      <a:pt x="9117" y="7202"/>
                    </a:lnTo>
                    <a:cubicBezTo>
                      <a:pt x="9117" y="7202"/>
                      <a:pt x="12478" y="7202"/>
                      <a:pt x="12478" y="7202"/>
                    </a:cubicBezTo>
                    <a:close/>
                    <a:moveTo>
                      <a:pt x="8773" y="5716"/>
                    </a:moveTo>
                    <a:lnTo>
                      <a:pt x="7064" y="3817"/>
                    </a:lnTo>
                    <a:lnTo>
                      <a:pt x="8426" y="2000"/>
                    </a:lnTo>
                    <a:lnTo>
                      <a:pt x="10270" y="4051"/>
                    </a:lnTo>
                    <a:cubicBezTo>
                      <a:pt x="10270" y="4051"/>
                      <a:pt x="8773" y="5716"/>
                      <a:pt x="8773" y="5716"/>
                    </a:cubicBezTo>
                    <a:close/>
                    <a:moveTo>
                      <a:pt x="11325" y="4051"/>
                    </a:moveTo>
                    <a:lnTo>
                      <a:pt x="13169" y="2000"/>
                    </a:lnTo>
                    <a:lnTo>
                      <a:pt x="14531" y="3817"/>
                    </a:lnTo>
                    <a:lnTo>
                      <a:pt x="12822" y="5716"/>
                    </a:lnTo>
                    <a:cubicBezTo>
                      <a:pt x="12822" y="5716"/>
                      <a:pt x="11325" y="4051"/>
                      <a:pt x="11325" y="4051"/>
                    </a:cubicBezTo>
                    <a:close/>
                    <a:moveTo>
                      <a:pt x="12296" y="6302"/>
                    </a:moveTo>
                    <a:lnTo>
                      <a:pt x="9299" y="6302"/>
                    </a:lnTo>
                    <a:lnTo>
                      <a:pt x="10797" y="4638"/>
                    </a:lnTo>
                    <a:cubicBezTo>
                      <a:pt x="10797" y="4638"/>
                      <a:pt x="12296" y="6302"/>
                      <a:pt x="12296" y="6302"/>
                    </a:cubicBezTo>
                    <a:close/>
                    <a:moveTo>
                      <a:pt x="21200" y="5102"/>
                    </a:moveTo>
                    <a:lnTo>
                      <a:pt x="17771" y="527"/>
                    </a:lnTo>
                    <a:cubicBezTo>
                      <a:pt x="17518" y="189"/>
                      <a:pt x="17176" y="0"/>
                      <a:pt x="16817" y="0"/>
                    </a:cubicBezTo>
                    <a:lnTo>
                      <a:pt x="4779" y="0"/>
                    </a:lnTo>
                    <a:cubicBezTo>
                      <a:pt x="4420" y="0"/>
                      <a:pt x="4077" y="189"/>
                      <a:pt x="3824" y="527"/>
                    </a:cubicBezTo>
                    <a:lnTo>
                      <a:pt x="395" y="5102"/>
                    </a:lnTo>
                    <a:cubicBezTo>
                      <a:pt x="131" y="5455"/>
                      <a:pt x="-1" y="5921"/>
                      <a:pt x="-1" y="6387"/>
                    </a:cubicBezTo>
                    <a:cubicBezTo>
                      <a:pt x="1" y="6810"/>
                      <a:pt x="114" y="7233"/>
                      <a:pt x="341" y="7573"/>
                    </a:cubicBezTo>
                    <a:lnTo>
                      <a:pt x="9788" y="20995"/>
                    </a:lnTo>
                    <a:cubicBezTo>
                      <a:pt x="10045" y="21379"/>
                      <a:pt x="10412" y="21599"/>
                      <a:pt x="10797" y="21599"/>
                    </a:cubicBezTo>
                    <a:cubicBezTo>
                      <a:pt x="11183" y="21599"/>
                      <a:pt x="11550" y="21379"/>
                      <a:pt x="11807" y="20995"/>
                    </a:cubicBezTo>
                    <a:lnTo>
                      <a:pt x="21255" y="7573"/>
                    </a:lnTo>
                    <a:cubicBezTo>
                      <a:pt x="21485" y="7226"/>
                      <a:pt x="21598" y="6791"/>
                      <a:pt x="21595" y="6359"/>
                    </a:cubicBezTo>
                    <a:cubicBezTo>
                      <a:pt x="21593" y="5902"/>
                      <a:pt x="21459" y="5449"/>
                      <a:pt x="21200" y="510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sp>
        <p:nvSpPr>
          <p:cNvPr id="78" name="Объект 2"/>
          <p:cNvSpPr>
            <a:spLocks noGrp="1"/>
          </p:cNvSpPr>
          <p:nvPr>
            <p:ph sz="quarter" idx="4294967295"/>
          </p:nvPr>
        </p:nvSpPr>
        <p:spPr>
          <a:xfrm>
            <a:off x="2986449" y="3996655"/>
            <a:ext cx="2130942" cy="1872208"/>
          </a:xfrm>
          <a:prstGeom prst="rect">
            <a:avLst/>
          </a:prstGeom>
        </p:spPr>
        <p:txBody>
          <a:bodyPr lIns="99569" tIns="49785" rIns="99569" bIns="49785">
            <a:noAutofit/>
          </a:bodyPr>
          <a:lstStyle/>
          <a:p>
            <a:pPr marL="49785" indent="0" algn="l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учителей, освоивших методику преподавания по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межпредметным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технологиям,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общей численности учителей образовательной организации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составляет 69%</a:t>
            </a:r>
            <a:endParaRPr lang="ru-RU" sz="16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954597" y="3564607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80" name="Объект 2"/>
          <p:cNvSpPr>
            <a:spLocks noGrp="1"/>
          </p:cNvSpPr>
          <p:nvPr>
            <p:ph sz="quarter" idx="4294967295"/>
          </p:nvPr>
        </p:nvSpPr>
        <p:spPr>
          <a:xfrm>
            <a:off x="5460044" y="3996655"/>
            <a:ext cx="2295735" cy="1508451"/>
          </a:xfrm>
          <a:prstGeom prst="rect">
            <a:avLst/>
          </a:prstGeom>
        </p:spPr>
        <p:txBody>
          <a:bodyPr lIns="99569" tIns="49785" rIns="99569" bIns="49785">
            <a:normAutofit/>
          </a:bodyPr>
          <a:lstStyle/>
          <a:p>
            <a:pPr marL="49785" indent="0" algn="l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Проведены запланированные мероприятия по реализации модулей проекта.</a:t>
            </a:r>
            <a:endParaRPr lang="ru-RU" sz="16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58924" y="3564607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82" name="Объект 2"/>
          <p:cNvSpPr>
            <a:spLocks noGrp="1"/>
          </p:cNvSpPr>
          <p:nvPr>
            <p:ph sz="quarter" idx="4294967295"/>
          </p:nvPr>
        </p:nvSpPr>
        <p:spPr>
          <a:xfrm>
            <a:off x="7755779" y="3996655"/>
            <a:ext cx="2487465" cy="2304256"/>
          </a:xfrm>
          <a:prstGeom prst="rect">
            <a:avLst/>
          </a:prstGeom>
        </p:spPr>
        <p:txBody>
          <a:bodyPr lIns="99569" tIns="49785" rIns="99569" bIns="49785">
            <a:noAutofit/>
          </a:bodyPr>
          <a:lstStyle/>
          <a:p>
            <a:pPr marL="49785" indent="0" algn="l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Создана методическая сеть реализации проекта на сайте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конкурсшкол.рф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участниками которой являются 26 ОО из 18 субъектов РФ, представляющих </a:t>
            </a:r>
          </a:p>
          <a:p>
            <a:pPr marL="49785" indent="0" algn="l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федеральных округов.</a:t>
            </a:r>
            <a:endParaRPr lang="ru-RU" sz="16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755779" y="3564607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9539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06540" y="1548383"/>
            <a:ext cx="6552728" cy="4464496"/>
          </a:xfrm>
          <a:prstGeom prst="rect">
            <a:avLst/>
          </a:prstGeom>
        </p:spPr>
        <p:txBody>
          <a:bodyPr lIns="99569" tIns="49785" rIns="99569" bIns="49785">
            <a:normAutofit/>
          </a:bodyPr>
          <a:lstStyle/>
          <a:p>
            <a:pPr marL="335535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методической сети, организованной гимназией, представлены нормативные документы по сопровождению инновационного проекта «От грамотного читателя – к компетентному исследователю»;</a:t>
            </a:r>
          </a:p>
          <a:p>
            <a:pPr marL="335535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Реализуется курс внеурочной деятельности «Час чтения»; проведены методические мероприятия по диссеминации опыта реализации курса;</a:t>
            </a:r>
          </a:p>
          <a:p>
            <a:pPr marL="335535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Запланировано проведение вебинаров по темам: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Семейное чтение: школа сотрудничества детей и родителей» (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из опыта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работы с родителями по поддержке детского чтения);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«Формирование навыков смыслового чтения на уроках и во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внеурочной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деятельности»;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«Роль школьного информационно-библиотечного центра 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 системе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поддержке детского и юношеского чтения»;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«Опыт реализации курса внеурочной деятельности «Час чтения».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785" indent="0" algn="just"/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785" indent="0" algn="l"/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785" indent="0" algn="l"/>
            <a:endParaRPr lang="ru-RU" sz="2200" dirty="0">
              <a:solidFill>
                <a:schemeClr val="tx1"/>
              </a:solidFill>
              <a:latin typeface="Franklin Gothic Book (Основной текст)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43242" y="2554117"/>
            <a:ext cx="77732" cy="2655573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0" y="2250826"/>
            <a:ext cx="2561558" cy="3038257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ВНЕДРЕНИЕ РЕЗУЛЬТАТОВ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8504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3F3F3F"/>
      </a:dk1>
      <a:lt1>
        <a:sysClr val="window" lastClr="FFFFFF"/>
      </a:lt1>
      <a:dk2>
        <a:srgbClr val="44546A"/>
      </a:dk2>
      <a:lt2>
        <a:srgbClr val="3E72C2"/>
      </a:lt2>
      <a:accent1>
        <a:srgbClr val="20497F"/>
      </a:accent1>
      <a:accent2>
        <a:srgbClr val="FE2E3E"/>
      </a:accent2>
      <a:accent3>
        <a:srgbClr val="7FB2F0"/>
      </a:accent3>
      <a:accent4>
        <a:srgbClr val="ADD5F7"/>
      </a:accent4>
      <a:accent5>
        <a:srgbClr val="B6B9BC"/>
      </a:accent5>
      <a:accent6>
        <a:srgbClr val="3E72C2"/>
      </a:accent6>
      <a:hlink>
        <a:srgbClr val="20497F"/>
      </a:hlink>
      <a:folHlink>
        <a:srgbClr val="ADD5F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9636</TotalTime>
  <Words>509</Words>
  <Application>Microsoft Office PowerPoint</Application>
  <PresentationFormat>Произвольный</PresentationFormat>
  <Paragraphs>86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СУТЬ ПРОЕКТА</vt:lpstr>
      <vt:lpstr>ЦЕЛИ И ЗАДАЧИ ПРОЕКТА</vt:lpstr>
      <vt:lpstr>ЦЕЛЕВАЯ АУДИТОРИЯ ПРОЕКТА</vt:lpstr>
      <vt:lpstr>ОЖИДАЕМЫЕ РЕЗУЛЬТАТЫ ПРОЕКТА</vt:lpstr>
      <vt:lpstr>ТЕКУЩИЕ РЕЗУЛЬТАТЫ ПРОЕКТА</vt:lpstr>
      <vt:lpstr>ВНЕДРЕНИЕ РЕЗУЛЬТАТОВ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Cris</dc:creator>
  <cp:lastModifiedBy>Дзюба О.А.</cp:lastModifiedBy>
  <cp:revision>93</cp:revision>
  <dcterms:created xsi:type="dcterms:W3CDTF">2015-12-13T19:38:35Z</dcterms:created>
  <dcterms:modified xsi:type="dcterms:W3CDTF">2018-10-05T06:28:54Z</dcterms:modified>
</cp:coreProperties>
</file>