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6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29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B61D8F2-E103-4114-8C90-A446C813C2F6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010B5A8-C25C-4F48-9CCD-44301C73BF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4;&#1072;&#1083;&#1077;&#1088;&#1080;&#1072;&#1085;&#1086;&#1074;&#1089;&#1082;&#1072;&#1103;&#1089;&#1086;&#1096;.&#1088;&#1092;/index.php/svedeniya-ob-obrazovatelnoj-organizaczii/obrazovanie/osnovnye-obrazovatelnye-programmy/1790-osnovnye-obrazovatelnye-programmy-v-oop-ooo-v-chasti-vneurochnoj-deyatelnosti-2" TargetMode="External"/><Relationship Id="rId2" Type="http://schemas.openxmlformats.org/officeDocument/2006/relationships/hyperlink" Target="http://&#1074;&#1072;&#1083;&#1077;&#1088;&#1080;&#1072;&#1085;&#1086;&#1074;&#1089;&#1082;&#1072;&#1103;&#1089;&#1086;&#1096;.&#1088;&#1092;/index.php/svedeniya-ob-obrazovatelnoj-organizaczii/obrazovanie/osnovnye-obrazovatelnye-programmy/1791-osnovnye-obrazovatelnye-programmy-v-oop-noo-v-chasti-vneurochnoj-deyatelnosti-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4;&#1072;&#1083;&#1077;&#1088;&#1080;&#1072;&#1085;&#1086;&#1074;&#1089;&#1082;&#1072;&#1103;&#1089;&#1086;&#1096;.&#1088;&#1092;/index.php/svedeniya-ob-obrazovatelnoj-organizaczii/dokumenty/lokalnye-normativnye-akty/1799-izmeneniya-i-dopolneniya-v-polozhenie-o-vnutrennej-sistem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2;&#1086;&#1085;&#1082;&#1091;&#1088;&#1089;&#1096;&#1082;&#1086;&#1083;.&#1088;&#1092;/methodical-network/id/get/2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2;&#1086;&#1085;&#1082;&#1091;&#1088;&#1089;&#1096;&#1082;&#1086;&#1083;.&#1088;&#1092;/methodical-network/id/get/27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ee-science.ru/" TargetMode="External"/><Relationship Id="rId2" Type="http://schemas.openxmlformats.org/officeDocument/2006/relationships/hyperlink" Target="https://sovman.ru/issue/2018-87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AOdzdlgGvfc" TargetMode="External"/><Relationship Id="rId4" Type="http://schemas.openxmlformats.org/officeDocument/2006/relationships/hyperlink" Target="https://eee-science.ru/collection/978-5-00090-141-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2;&#1086;&#1085;&#1082;&#1091;&#1088;&#1089;&#1096;&#1082;&#1086;&#1083;.&#1088;&#1092;/idea/idea-2018/" TargetMode="External"/><Relationship Id="rId2" Type="http://schemas.openxmlformats.org/officeDocument/2006/relationships/hyperlink" Target="http://&#1074;&#1072;&#1083;&#1077;&#1088;&#1080;&#1072;&#1085;&#1086;&#1074;&#1089;&#1082;&#1072;&#1103;&#1089;&#1086;&#1096;.&#1088;&#1092;/index.php/svedeniya-ob-obrazovatelnoj-organizaczii/obrazovanie/innovaczionnaya-deyatelno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961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МУНИЦИПАЛЬНОЕ ОБЩЕОБРАЗОВАТЕЛЬНОЕ УЧРЕЖДЕНИЕ ВАЛЕРИАНОВСКАЯ СРЕДНЯЯ ОБЩЕОБРАЗОВАТЕЛЬНАЯ ШКОЛА</a:t>
            </a:r>
            <a:br>
              <a:rPr lang="ru-RU" sz="1800" dirty="0" smtClean="0"/>
            </a:br>
            <a:r>
              <a:rPr lang="ru-RU" sz="1800" dirty="0" smtClean="0"/>
              <a:t>ИННОВАЦИОННЫЙ ПРОЕКТ «СОЗДАНИЕ НА БАЗЕ СЕЛЬСКОЙ ШКОЛЫ КУЛЬТУРНО-ОБРАЗОВАТЕЛЬНОГО ЦЕНТРА РАЗВИТИЯ ДЕТЕЙ»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3528392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Опыт участия в конкурсном отборе Федерального уровня. Нормативная база  реализации Федерального инновационного проекта</a:t>
            </a:r>
            <a:endParaRPr lang="ru-RU" sz="4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95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80919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3. Внесение </a:t>
            </a:r>
            <a:r>
              <a:rPr lang="ru-RU" b="1" i="1" dirty="0">
                <a:solidFill>
                  <a:schemeClr val="bg1"/>
                </a:solidFill>
              </a:rPr>
              <a:t>корректировки в основную образовательную программу </a:t>
            </a:r>
            <a:r>
              <a:rPr lang="ru-RU" b="1" i="1" dirty="0" smtClean="0">
                <a:solidFill>
                  <a:schemeClr val="bg1"/>
                </a:solidFill>
              </a:rPr>
              <a:t>НОО ООО: 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b="1" dirty="0"/>
              <a:t>Ссылка на размещение на официальном сайте МОУ </a:t>
            </a:r>
            <a:r>
              <a:rPr lang="ru-RU" b="1" dirty="0" err="1"/>
              <a:t>Валериановской</a:t>
            </a:r>
            <a:r>
              <a:rPr lang="ru-RU" b="1" dirty="0"/>
              <a:t> школы:</a:t>
            </a:r>
          </a:p>
          <a:p>
            <a:pPr marL="0" indent="0" algn="just">
              <a:buNone/>
            </a:pPr>
            <a:r>
              <a:rPr lang="ru-RU" b="1" u="sng" dirty="0">
                <a:hlinkClick r:id="rId2"/>
              </a:rPr>
              <a:t>http://валериановскаясош.рф/index.php/svedeniya-ob-obrazovatelnoj-organizaczii/obrazovanie/osnovnye-obrazovatelnye-programmy/1791-osnovnye-obrazovatelnye-programmy-v-oop-noo-v-chasti-vneurochnoj-deyatelnosti-1</a:t>
            </a:r>
            <a:endParaRPr lang="ru-RU" b="1" dirty="0"/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b="1" u="sng" dirty="0">
                <a:hlinkClick r:id="rId3"/>
              </a:rPr>
              <a:t>http://валериановскаясош.рф/index.php/svedeniya-ob-obrazovatelnoj-organizaczii/obrazovanie/osnovnye-obrazovatelnye-programmy/1790-osnovnye-obrazovatelnye-programmy-v-oop-ooo-v-chasti-vneurochnoj-deyatelnosti-2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99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20688"/>
            <a:ext cx="8424935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4. Внесение </a:t>
            </a:r>
            <a:r>
              <a:rPr lang="ru-RU" b="1" dirty="0">
                <a:solidFill>
                  <a:schemeClr val="bg1"/>
                </a:solidFill>
              </a:rPr>
              <a:t>изменений в Положение о внутренней системе оценки качества образования (Индивидуальный маршрут внеурочной деятельности как механизм оценки достижения </a:t>
            </a:r>
            <a:r>
              <a:rPr lang="ru-RU" b="1" dirty="0"/>
              <a:t>личностных результатов)</a:t>
            </a:r>
          </a:p>
          <a:p>
            <a:pPr marL="0" indent="0" algn="just">
              <a:buNone/>
            </a:pPr>
            <a:r>
              <a:rPr lang="ru-RU" b="1" dirty="0" smtClean="0"/>
              <a:t>Ссылка </a:t>
            </a:r>
            <a:r>
              <a:rPr lang="ru-RU" b="1" dirty="0"/>
              <a:t>на размещение на официальном сайте МОУ </a:t>
            </a:r>
            <a:r>
              <a:rPr lang="ru-RU" b="1" dirty="0" err="1"/>
              <a:t>Валериановской</a:t>
            </a:r>
            <a:r>
              <a:rPr lang="ru-RU" b="1" dirty="0"/>
              <a:t> школы:</a:t>
            </a:r>
          </a:p>
          <a:p>
            <a:pPr marL="0" indent="0" algn="just">
              <a:buNone/>
            </a:pPr>
            <a:r>
              <a:rPr lang="ru-RU" b="1" u="sng" dirty="0">
                <a:hlinkClick r:id="rId2"/>
              </a:rPr>
              <a:t>http://</a:t>
            </a:r>
            <a:r>
              <a:rPr lang="ru-RU" b="1" u="sng" dirty="0" smtClean="0">
                <a:hlinkClick r:id="rId2"/>
              </a:rPr>
              <a:t>валериановскаясош.рф/index.php/svedeniya-ob-obrazovatelnoj-organizaczii/dokumenty/lokalnye-normativnye-akty/1799-izmeneniya-i-dopolneniya-v-polozhenie-o-vnutrennej-sisteme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5. </a:t>
            </a:r>
            <a:r>
              <a:rPr lang="ru-RU" b="1" dirty="0" smtClean="0"/>
              <a:t>Создание </a:t>
            </a:r>
            <a:r>
              <a:rPr lang="ru-RU" b="1" dirty="0"/>
              <a:t>сайта (портала) для размещения информации о ходе реализации </a:t>
            </a:r>
            <a:r>
              <a:rPr lang="ru-RU" b="1" dirty="0" smtClean="0"/>
              <a:t>проекта, его наполнение</a:t>
            </a:r>
            <a:endParaRPr lang="ru-RU" b="1" dirty="0"/>
          </a:p>
          <a:p>
            <a:r>
              <a:rPr lang="ru-RU" b="1" dirty="0"/>
              <a:t>Доменное имя сайта:  </a:t>
            </a:r>
            <a:r>
              <a:rPr lang="en-US" b="1" dirty="0" err="1"/>
              <a:t>schoolgrant</a:t>
            </a:r>
            <a:r>
              <a:rPr lang="ru-RU" b="1" dirty="0"/>
              <a:t>.</a:t>
            </a:r>
            <a:r>
              <a:rPr lang="en-US" b="1" dirty="0" err="1"/>
              <a:t>ru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58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496943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6. Создание </a:t>
            </a:r>
            <a:r>
              <a:rPr lang="ru-RU" b="1" dirty="0">
                <a:solidFill>
                  <a:schemeClr val="bg1"/>
                </a:solidFill>
              </a:rPr>
              <a:t>сетевого профессионального сообщества (для решения всех проблемных вопросов, возникающих в ходе реализации инновационного проекта).</a:t>
            </a:r>
          </a:p>
          <a:p>
            <a:pPr marL="0" indent="0" algn="just">
              <a:buNone/>
            </a:pPr>
            <a:r>
              <a:rPr lang="ru-RU" b="1" dirty="0" smtClean="0"/>
              <a:t>создана </a:t>
            </a:r>
            <a:r>
              <a:rPr lang="ru-RU" b="1" dirty="0"/>
              <a:t>методическая сеть Создание на базе сельской школы культурно-образовательного центра развития детей на сайте </a:t>
            </a:r>
          </a:p>
          <a:p>
            <a:pPr marL="0" indent="0" algn="just">
              <a:buNone/>
            </a:pPr>
            <a:r>
              <a:rPr lang="ru-RU" b="1" u="sng" dirty="0">
                <a:hlinkClick r:id="rId2"/>
              </a:rPr>
              <a:t>http://</a:t>
            </a:r>
            <a:r>
              <a:rPr lang="ru-RU" b="1" u="sng" dirty="0" smtClean="0">
                <a:hlinkClick r:id="rId2"/>
              </a:rPr>
              <a:t>конкурсшкол.рф/methodical-network/id/get/271</a:t>
            </a:r>
            <a:endParaRPr lang="ru-RU" b="1" u="sng" dirty="0" smtClean="0"/>
          </a:p>
          <a:p>
            <a:pPr marL="0" indent="0" algn="just">
              <a:buNone/>
            </a:pPr>
            <a:r>
              <a:rPr lang="ru-RU" b="1" u="sng" dirty="0" smtClean="0"/>
              <a:t>7. </a:t>
            </a:r>
            <a:r>
              <a:rPr lang="ru-RU" b="1" dirty="0"/>
              <a:t>Анкетирование потенциальных участников проекта (оценка степени готовности к сетевому взаимодействию), обработка анкет, </a:t>
            </a:r>
            <a:r>
              <a:rPr lang="ru-RU" b="1" dirty="0" smtClean="0"/>
              <a:t>анализ</a:t>
            </a:r>
          </a:p>
          <a:p>
            <a:pPr marL="0" indent="0" algn="just">
              <a:buNone/>
            </a:pPr>
            <a:r>
              <a:rPr lang="ru-RU" b="1" dirty="0" smtClean="0"/>
              <a:t>8. </a:t>
            </a:r>
            <a:r>
              <a:rPr lang="ru-RU" b="1" dirty="0"/>
              <a:t>Заключение Договоров </a:t>
            </a:r>
          </a:p>
          <a:p>
            <a:pPr marL="0" indent="0" algn="just">
              <a:buNone/>
            </a:pPr>
            <a:r>
              <a:rPr lang="ru-RU" b="1" dirty="0"/>
              <a:t>Заключено </a:t>
            </a:r>
            <a:r>
              <a:rPr lang="ru-RU" b="1" dirty="0" smtClean="0"/>
              <a:t>9 </a:t>
            </a:r>
            <a:r>
              <a:rPr lang="ru-RU" b="1" dirty="0"/>
              <a:t>договоров о сетевом взаимодействии с учреждениями дополнительного образования и социокультурными объектами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633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20688"/>
            <a:ext cx="8496943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9. Проведение  </a:t>
            </a:r>
            <a:r>
              <a:rPr lang="ru-RU" b="1" dirty="0">
                <a:solidFill>
                  <a:schemeClr val="bg1"/>
                </a:solidFill>
              </a:rPr>
              <a:t>обучающих мероприятий для педагогических работников и управленцев в режиме реального времени и </a:t>
            </a:r>
            <a:r>
              <a:rPr lang="ru-RU" b="1" dirty="0" err="1">
                <a:solidFill>
                  <a:schemeClr val="bg1"/>
                </a:solidFill>
              </a:rPr>
              <a:t>on-line</a:t>
            </a:r>
            <a:r>
              <a:rPr lang="ru-RU" b="1" dirty="0">
                <a:solidFill>
                  <a:schemeClr val="bg1"/>
                </a:solidFill>
              </a:rPr>
              <a:t> (</a:t>
            </a:r>
            <a:r>
              <a:rPr lang="ru-RU" b="1" dirty="0" err="1">
                <a:solidFill>
                  <a:schemeClr val="bg1"/>
                </a:solidFill>
              </a:rPr>
              <a:t>вебинары</a:t>
            </a:r>
            <a:r>
              <a:rPr lang="ru-RU" b="1" dirty="0">
                <a:solidFill>
                  <a:schemeClr val="bg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b="1" dirty="0" smtClean="0"/>
              <a:t>10. </a:t>
            </a:r>
            <a:r>
              <a:rPr lang="ru-RU" b="1" dirty="0"/>
              <a:t>Запуск технологии «Индивидуальный маршрут внеурочной деятельности» в деятельности школ-партнеров</a:t>
            </a:r>
          </a:p>
          <a:p>
            <a:pPr marL="0" indent="0" algn="just">
              <a:buNone/>
            </a:pPr>
            <a:r>
              <a:rPr lang="ru-RU" b="1" dirty="0" smtClean="0"/>
              <a:t>Индивидуальное </a:t>
            </a:r>
            <a:r>
              <a:rPr lang="ru-RU" b="1" dirty="0"/>
              <a:t>консультирование координаторов проекта школ - партнёров по вопросам внедрения технологии «Индивидуальный маршрут внеурочной деятельности</a:t>
            </a:r>
            <a:r>
              <a:rPr lang="ru-RU" b="1" dirty="0" smtClean="0"/>
              <a:t>».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Производится взаимодействие с образовательными учреждениями – участниками методической сети </a:t>
            </a:r>
            <a:r>
              <a:rPr lang="ru-RU" b="1" u="sng" dirty="0">
                <a:hlinkClick r:id="rId2"/>
              </a:rPr>
              <a:t>http://конкурсшкол.рф/methodical-network/id/get/271</a:t>
            </a:r>
            <a:r>
              <a:rPr lang="ru-RU" b="1" dirty="0"/>
              <a:t>  по вопросам внедрения предлагаемой технологии «Индивидуальный маршрут внеурочной деятельности» посредством электронной почты и телефонной связи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400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20688"/>
            <a:ext cx="8424935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11.</a:t>
            </a:r>
            <a:r>
              <a:rPr lang="ru-RU" b="1" dirty="0">
                <a:solidFill>
                  <a:schemeClr val="bg1"/>
                </a:solidFill>
              </a:rPr>
              <a:t> Публикация опыта работы по проекту во Всероссийском научно-практическом журнале (авторский номер</a:t>
            </a:r>
            <a:r>
              <a:rPr lang="ru-RU" b="1" dirty="0" smtClean="0">
                <a:solidFill>
                  <a:schemeClr val="bg1"/>
                </a:solidFill>
              </a:rPr>
              <a:t>)  Ссылка</a:t>
            </a:r>
            <a:r>
              <a:rPr lang="ru-RU" b="1" dirty="0">
                <a:solidFill>
                  <a:schemeClr val="bg1"/>
                </a:solidFill>
              </a:rPr>
              <a:t>:  </a:t>
            </a:r>
            <a:r>
              <a:rPr lang="ru-RU" b="1" u="sng" dirty="0">
                <a:solidFill>
                  <a:schemeClr val="bg1"/>
                </a:solidFill>
                <a:hlinkClick r:id="rId2"/>
              </a:rPr>
              <a:t>https://sovman.ru/issue/2018-87</a:t>
            </a:r>
            <a:r>
              <a:rPr lang="ru-RU" b="1" u="sng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ru-RU" b="1" u="sng" dirty="0" smtClean="0">
                <a:solidFill>
                  <a:schemeClr val="bg1"/>
                </a:solidFill>
              </a:rPr>
              <a:t>  п</a:t>
            </a:r>
            <a:r>
              <a:rPr lang="ru-RU" b="1" dirty="0" smtClean="0">
                <a:solidFill>
                  <a:schemeClr val="bg1"/>
                </a:solidFill>
              </a:rPr>
              <a:t>ри </a:t>
            </a:r>
            <a:r>
              <a:rPr lang="ru-RU" b="1" dirty="0">
                <a:solidFill>
                  <a:schemeClr val="bg1"/>
                </a:solidFill>
              </a:rPr>
              <a:t>поддержке </a:t>
            </a:r>
            <a:r>
              <a:rPr lang="ru-RU" b="1" dirty="0"/>
              <a:t>федерального научного портала </a:t>
            </a:r>
            <a:r>
              <a:rPr lang="ru-RU" b="1" u="sng" dirty="0">
                <a:solidFill>
                  <a:schemeClr val="bg1"/>
                </a:solidFill>
                <a:hlinkClick r:id="rId3"/>
              </a:rPr>
              <a:t>Наука и образование </a:t>
            </a:r>
            <a:r>
              <a:rPr lang="ru-RU" b="1" u="sng" dirty="0" err="1">
                <a:solidFill>
                  <a:schemeClr val="bg1"/>
                </a:solidFill>
                <a:hlinkClick r:id="rId3"/>
              </a:rPr>
              <a:t>on-line</a:t>
            </a:r>
            <a:endParaRPr lang="ru-RU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b="1" dirty="0" smtClean="0"/>
              <a:t>12. </a:t>
            </a:r>
            <a:r>
              <a:rPr lang="ru-RU" b="1" dirty="0"/>
              <a:t>Издание электронного сборника научно-методических материалов участников реализации проекта.</a:t>
            </a:r>
          </a:p>
          <a:p>
            <a:pPr marL="0" indent="0" algn="just">
              <a:buNone/>
            </a:pPr>
            <a:r>
              <a:rPr lang="ru-RU" b="1" dirty="0"/>
              <a:t>- ссылка </a:t>
            </a:r>
            <a:r>
              <a:rPr lang="en-US" b="1" u="sng" dirty="0">
                <a:hlinkClick r:id="rId4"/>
              </a:rPr>
              <a:t>https</a:t>
            </a:r>
            <a:r>
              <a:rPr lang="ru-RU" b="1" u="sng" dirty="0">
                <a:hlinkClick r:id="rId4"/>
              </a:rPr>
              <a:t>://</a:t>
            </a:r>
            <a:r>
              <a:rPr lang="en-US" b="1" u="sng" dirty="0" err="1">
                <a:hlinkClick r:id="rId4"/>
              </a:rPr>
              <a:t>eee</a:t>
            </a:r>
            <a:r>
              <a:rPr lang="ru-RU" b="1" u="sng" dirty="0">
                <a:hlinkClick r:id="rId4"/>
              </a:rPr>
              <a:t>-</a:t>
            </a:r>
            <a:r>
              <a:rPr lang="en-US" b="1" u="sng" dirty="0">
                <a:hlinkClick r:id="rId4"/>
              </a:rPr>
              <a:t>science</a:t>
            </a:r>
            <a:r>
              <a:rPr lang="ru-RU" b="1" u="sng" dirty="0">
                <a:hlinkClick r:id="rId4"/>
              </a:rPr>
              <a:t>.</a:t>
            </a:r>
            <a:r>
              <a:rPr lang="en-US" b="1" u="sng" dirty="0" err="1">
                <a:hlinkClick r:id="rId4"/>
              </a:rPr>
              <a:t>ru</a:t>
            </a:r>
            <a:r>
              <a:rPr lang="ru-RU" b="1" u="sng" dirty="0">
                <a:hlinkClick r:id="rId4"/>
              </a:rPr>
              <a:t>/</a:t>
            </a:r>
            <a:r>
              <a:rPr lang="en-US" b="1" u="sng" dirty="0">
                <a:hlinkClick r:id="rId4"/>
              </a:rPr>
              <a:t>collection</a:t>
            </a:r>
            <a:r>
              <a:rPr lang="ru-RU" b="1" u="sng" dirty="0">
                <a:hlinkClick r:id="rId4"/>
              </a:rPr>
              <a:t>/978-5-00090-141-0</a:t>
            </a:r>
            <a:endParaRPr lang="ru-RU" b="1" dirty="0"/>
          </a:p>
          <a:p>
            <a:pPr marL="0" indent="0" algn="just">
              <a:buNone/>
            </a:pPr>
            <a:r>
              <a:rPr lang="en-US" b="1" dirty="0" smtClean="0"/>
              <a:t>ISBN</a:t>
            </a:r>
            <a:r>
              <a:rPr lang="en-US" b="1" dirty="0"/>
              <a:t> </a:t>
            </a:r>
            <a:r>
              <a:rPr lang="ru-RU" b="1" dirty="0"/>
              <a:t>978-5-00090-141-0  «Наука и образование </a:t>
            </a:r>
            <a:r>
              <a:rPr lang="en-US" b="1" dirty="0"/>
              <a:t>on</a:t>
            </a:r>
            <a:r>
              <a:rPr lang="ru-RU" b="1" dirty="0"/>
              <a:t>-</a:t>
            </a:r>
            <a:r>
              <a:rPr lang="en-US" b="1" dirty="0"/>
              <a:t>lain</a:t>
            </a:r>
            <a:r>
              <a:rPr lang="ru-RU" b="1" dirty="0" smtClean="0"/>
              <a:t>»</a:t>
            </a:r>
          </a:p>
          <a:p>
            <a:pPr marL="0" indent="0" algn="just">
              <a:buNone/>
            </a:pPr>
            <a:r>
              <a:rPr lang="ru-RU" b="1" dirty="0" smtClean="0"/>
              <a:t>13. </a:t>
            </a:r>
            <a:r>
              <a:rPr lang="ru-RU" b="1" dirty="0"/>
              <a:t>Создание видеоролика о результатах инновационной деятельности.</a:t>
            </a:r>
          </a:p>
          <a:p>
            <a:pPr marL="0" indent="0" algn="just">
              <a:buNone/>
            </a:pPr>
            <a:r>
              <a:rPr lang="ru-RU" b="1" u="sng" dirty="0">
                <a:hlinkClick r:id="rId5"/>
              </a:rPr>
              <a:t>https://youtu.be/AOdzdlgGvfc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3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3" cy="471338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Особое внимание следует уделить планированию расходования средств: только 10% могут быть передвинуты внутри сметы без согласования с Министерством просвещения! Тщательно изучите ценовые рамки, чтобы избежать передвижек. Средства передвигать можно только внутри уровня финансирования</a:t>
            </a:r>
            <a:r>
              <a:rPr lang="ru-RU" b="1" dirty="0" smtClean="0"/>
              <a:t>: Федеральный</a:t>
            </a:r>
            <a:r>
              <a:rPr lang="ru-RU" b="1" dirty="0"/>
              <a:t>, региональный уровни и собственные внебюджетные средства.</a:t>
            </a:r>
          </a:p>
          <a:p>
            <a:pPr marL="0" indent="0" algn="just">
              <a:buNone/>
            </a:pPr>
            <a:r>
              <a:rPr lang="ru-RU" b="1" dirty="0"/>
              <a:t>Остатков быть не должно. Полное подтверждение расходования каждой копейки, подтверждение </a:t>
            </a:r>
            <a:r>
              <a:rPr lang="ru-RU" b="1" u="sng" dirty="0"/>
              <a:t>документальное</a:t>
            </a:r>
            <a:r>
              <a:rPr lang="ru-RU" b="1" dirty="0"/>
              <a:t> всех мероприятий реализации проекта.</a:t>
            </a:r>
          </a:p>
          <a:p>
            <a:pPr marL="0" indent="0" algn="just">
              <a:buNone/>
            </a:pPr>
            <a:r>
              <a:rPr lang="ru-RU" b="1" dirty="0"/>
              <a:t>Проект не должен быть мечтой!!! Он должен быть уже в стадии реализации, опыт частично наработан. Но все документы датируются не ранее издания протокола результатов отбора.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В </a:t>
            </a:r>
            <a:r>
              <a:rPr lang="ru-RU" b="1" dirty="0"/>
              <a:t>сентябре представители </a:t>
            </a:r>
            <a:r>
              <a:rPr lang="ru-RU" b="1" dirty="0" err="1"/>
              <a:t>Альмиры</a:t>
            </a:r>
            <a:r>
              <a:rPr lang="ru-RU" b="1" dirty="0"/>
              <a:t> приезжают на первую проверку.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В </a:t>
            </a:r>
            <a:r>
              <a:rPr lang="ru-RU" b="1" dirty="0"/>
              <a:t>октябре  - Всероссийский съезд школ – </a:t>
            </a:r>
            <a:r>
              <a:rPr lang="ru-RU" b="1" dirty="0" err="1"/>
              <a:t>грантополучателей</a:t>
            </a:r>
            <a:r>
              <a:rPr lang="ru-RU" b="1" dirty="0"/>
              <a:t> прошлых лет и текущего года. Первый день - насущные проблемы реализации проектов, консультации представителей Министерств и ведомств. Второй день - посещение рейтинговых образовательных учреждений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b="1" dirty="0" smtClean="0"/>
              <a:t>ВНИМАНИЕ!!!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207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5" cy="4785395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b="1" i="1" dirty="0"/>
              <a:t>Развитие инноваций в системе образования </a:t>
            </a:r>
            <a:r>
              <a:rPr lang="ru-RU" b="1" i="1" dirty="0" smtClean="0"/>
              <a:t> - базис </a:t>
            </a:r>
            <a:r>
              <a:rPr lang="ru-RU" b="1" i="1" dirty="0"/>
              <a:t>инновационной и технологической политики </a:t>
            </a:r>
            <a:r>
              <a:rPr lang="ru-RU" b="1" i="1" dirty="0" smtClean="0"/>
              <a:t>современного </a:t>
            </a:r>
            <a:r>
              <a:rPr lang="ru-RU" b="1" i="1" dirty="0"/>
              <a:t>успешного государства.</a:t>
            </a:r>
          </a:p>
          <a:p>
            <a:pPr algn="just"/>
            <a:r>
              <a:rPr lang="ru-RU" b="1" i="1" dirty="0" smtClean="0"/>
              <a:t>Инновации призваны: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гармонизировать </a:t>
            </a:r>
            <a:r>
              <a:rPr lang="ru-RU" b="1" i="1" dirty="0"/>
              <a:t>отношения в образовательном процессе, привести его результаты в соответствие с требованиями общества и индивидуальными потребностями </a:t>
            </a:r>
            <a:r>
              <a:rPr lang="ru-RU" b="1" i="1" dirty="0" smtClean="0"/>
              <a:t>человека; - решить </a:t>
            </a:r>
            <a:r>
              <a:rPr lang="ru-RU" b="1" i="1" dirty="0"/>
              <a:t>проблемы формирования социально полезной и успешной личности. </a:t>
            </a:r>
            <a:endParaRPr lang="ru-RU" b="1" i="1" dirty="0" smtClean="0"/>
          </a:p>
          <a:p>
            <a:pPr algn="just">
              <a:buFontTx/>
              <a:buChar char="-"/>
            </a:pPr>
            <a:r>
              <a:rPr lang="ru-RU" b="1" i="1" dirty="0"/>
              <a:t>Согласно государственной  программе развития образования до 2025 года, </a:t>
            </a:r>
            <a:r>
              <a:rPr lang="ru-RU" b="1" i="1" u="sng" dirty="0"/>
              <a:t>развитие инновационной деятельности учителя – одно из главных направлений в образовательной деятельности.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Государственная  программа </a:t>
            </a:r>
            <a:r>
              <a:rPr lang="ru-RU" sz="2800" b="1" i="1" dirty="0">
                <a:solidFill>
                  <a:srgbClr val="C00000"/>
                </a:solidFill>
              </a:rPr>
              <a:t>Российской Федерации «Развитие образования» </a:t>
            </a:r>
            <a:r>
              <a:rPr lang="ru-RU" sz="2800" b="1" i="1" dirty="0" smtClean="0">
                <a:solidFill>
                  <a:srgbClr val="C00000"/>
                </a:solidFill>
              </a:rPr>
              <a:t> до 2025 года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6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3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/>
              <a:t>- создание условий </a:t>
            </a:r>
            <a:r>
              <a:rPr lang="ru-RU" b="1" i="1" dirty="0"/>
              <a:t>для поддержки поиска, описания (</a:t>
            </a:r>
            <a:r>
              <a:rPr lang="ru-RU" b="1" i="1" dirty="0" err="1"/>
              <a:t>технологизации</a:t>
            </a:r>
            <a:r>
              <a:rPr lang="ru-RU" b="1" i="1" dirty="0"/>
              <a:t>) и распространения лучших практик профессиональной педагогической деятельности, направленной на обновление существующих и создание новых технологий и содержания обучения и воспитания и достижения нового уровня качества образовательных результатов при реализации основных общеобразовательных программ.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Системная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грантовая</a:t>
            </a:r>
            <a:r>
              <a:rPr lang="ru-RU" sz="2800" b="1" i="1" dirty="0" smtClean="0">
                <a:solidFill>
                  <a:srgbClr val="C00000"/>
                </a:solidFill>
              </a:rPr>
              <a:t> государственная поддержка </a:t>
            </a:r>
            <a:r>
              <a:rPr lang="ru-RU" sz="2800" b="1" i="1" dirty="0">
                <a:solidFill>
                  <a:srgbClr val="C00000"/>
                </a:solidFill>
              </a:rPr>
              <a:t>непосредственно педагогических коллективов и </a:t>
            </a:r>
            <a:r>
              <a:rPr lang="ru-RU" sz="2800" b="1" i="1" dirty="0" smtClean="0">
                <a:solidFill>
                  <a:srgbClr val="C00000"/>
                </a:solidFill>
              </a:rPr>
              <a:t>образовательных учреждений: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8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i="1" dirty="0" smtClean="0"/>
              <a:t>4.1</a:t>
            </a:r>
            <a:r>
              <a:rPr lang="ru-RU" b="1" i="1" dirty="0"/>
              <a:t>. </a:t>
            </a:r>
            <a:r>
              <a:rPr lang="ru-RU" b="1" i="1" dirty="0" smtClean="0"/>
              <a:t>Гражданский кодекс </a:t>
            </a:r>
            <a:r>
              <a:rPr lang="ru-RU" b="1" i="1" dirty="0"/>
              <a:t>Российской Федерации.</a:t>
            </a:r>
          </a:p>
          <a:p>
            <a:pPr marL="0" indent="0" algn="just">
              <a:buNone/>
            </a:pPr>
            <a:r>
              <a:rPr lang="ru-RU" b="1" i="1" dirty="0"/>
              <a:t>4.2. </a:t>
            </a:r>
            <a:r>
              <a:rPr lang="ru-RU" b="1" i="1" dirty="0" smtClean="0"/>
              <a:t>Средства </a:t>
            </a:r>
            <a:r>
              <a:rPr lang="ru-RU" b="1" i="1" dirty="0"/>
              <a:t>правового регулирования сетевого взаимодействия в образовательных </a:t>
            </a:r>
            <a:r>
              <a:rPr lang="ru-RU" b="1" i="1" dirty="0" smtClean="0"/>
              <a:t>учреждениях:</a:t>
            </a:r>
          </a:p>
          <a:p>
            <a:pPr marL="0" indent="0" algn="just">
              <a:buNone/>
            </a:pPr>
            <a:r>
              <a:rPr lang="ru-RU" b="1" i="1" dirty="0"/>
              <a:t> - Устав образовательного учреждения;</a:t>
            </a:r>
          </a:p>
          <a:p>
            <a:pPr marL="0" indent="0" algn="just">
              <a:buNone/>
            </a:pPr>
            <a:r>
              <a:rPr lang="ru-RU" b="1" i="1" dirty="0"/>
              <a:t>- комплект локальных актов, в которых регулируются правоотношения участников образовательного процесса в связи с реализацией программ дополнительного образования  и внеурочной деятельности; </a:t>
            </a:r>
          </a:p>
          <a:p>
            <a:pPr marL="0" indent="0" algn="just">
              <a:buNone/>
            </a:pPr>
            <a:r>
              <a:rPr lang="ru-RU" b="1" i="1" dirty="0"/>
              <a:t>- комплект договоров со сторонними образовательными учреждениями и организациями, обеспечивающими совместную реализацию образовательных программ дополнительного образования  («Договор о  </a:t>
            </a:r>
            <a:r>
              <a:rPr lang="ru-RU" b="1" i="1" dirty="0" smtClean="0"/>
              <a:t>сетевом взаимодействии </a:t>
            </a:r>
            <a:r>
              <a:rPr lang="ru-RU" b="1" i="1" dirty="0"/>
              <a:t>между Муниципальным общеобразовательным  учреждением </a:t>
            </a:r>
            <a:r>
              <a:rPr lang="ru-RU" b="1" i="1" dirty="0" err="1"/>
              <a:t>Валериановской</a:t>
            </a:r>
            <a:r>
              <a:rPr lang="ru-RU" b="1" i="1" dirty="0"/>
              <a:t> средней общеобразовательной школой и …» и др.).</a:t>
            </a:r>
          </a:p>
          <a:p>
            <a:pPr marL="0" indent="0" algn="just">
              <a:buNone/>
            </a:pPr>
            <a:r>
              <a:rPr lang="ru-RU" b="1" i="1" dirty="0" smtClean="0"/>
              <a:t>4.3. </a:t>
            </a:r>
            <a:r>
              <a:rPr lang="ru-RU" b="1" i="1" dirty="0"/>
              <a:t>Комплект локальных </a:t>
            </a:r>
            <a:r>
              <a:rPr lang="ru-RU" b="1" i="1" dirty="0" smtClean="0"/>
              <a:t>актов, обеспечивающих </a:t>
            </a:r>
            <a:r>
              <a:rPr lang="ru-RU" b="1" i="1" dirty="0"/>
              <a:t>регулирование всех деталей образовательного процесса в рамках сетевого взаимодействия в рамках внеурочной деятельности.</a:t>
            </a:r>
          </a:p>
          <a:p>
            <a:pPr marL="0" indent="0" algn="just">
              <a:buNone/>
            </a:pPr>
            <a:r>
              <a:rPr lang="ru-RU" b="1" i="1" dirty="0" smtClean="0"/>
              <a:t> 4.4. </a:t>
            </a:r>
            <a:r>
              <a:rPr lang="ru-RU" b="1" i="1" dirty="0"/>
              <a:t> В состав сети входят образовательные учреждения системы дополнительного образования Качканарского городского округа,  «Открытый молодёжный университет» </a:t>
            </a:r>
            <a:r>
              <a:rPr lang="ru-RU" b="1" i="1" dirty="0" err="1"/>
              <a:t>г.Томск</a:t>
            </a:r>
            <a:r>
              <a:rPr lang="ru-RU" b="1" i="1" dirty="0"/>
              <a:t> (</a:t>
            </a:r>
            <a:r>
              <a:rPr lang="en-US" b="1" i="1" dirty="0"/>
              <a:t>IT</a:t>
            </a:r>
            <a:r>
              <a:rPr lang="ru-RU" b="1" i="1" dirty="0"/>
              <a:t>-технологии), социокультурные объекты посёлка </a:t>
            </a:r>
            <a:r>
              <a:rPr lang="ru-RU" b="1" i="1" dirty="0" err="1"/>
              <a:t>Валериановска</a:t>
            </a:r>
            <a:r>
              <a:rPr lang="ru-RU" b="1" i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Нормативно-правовые акты, регулирующие сетевое взаимодействие образовательных учреждений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579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b="1" dirty="0" smtClean="0"/>
              <a:t>Сайт </a:t>
            </a:r>
            <a:r>
              <a:rPr lang="ru-RU" b="1" dirty="0"/>
              <a:t>www.конкурсшкол.рф обеспечивает:</a:t>
            </a:r>
            <a:endParaRPr lang="ru-RU" dirty="0"/>
          </a:p>
          <a:p>
            <a:pPr algn="just" fontAlgn="base"/>
            <a:r>
              <a:rPr lang="ru-RU" dirty="0"/>
              <a:t>- поддержку ежегодного конкурсного отбора школ;</a:t>
            </a:r>
          </a:p>
          <a:p>
            <a:pPr algn="just" fontAlgn="base"/>
            <a:r>
              <a:rPr lang="ru-RU" dirty="0"/>
              <a:t>- сопровождение процесса реализации школами-</a:t>
            </a:r>
            <a:r>
              <a:rPr lang="ru-RU" dirty="0" err="1"/>
              <a:t>грантополучателями</a:t>
            </a:r>
            <a:r>
              <a:rPr lang="ru-RU" dirty="0"/>
              <a:t> своих проектов и программ;</a:t>
            </a:r>
          </a:p>
          <a:p>
            <a:pPr algn="just" fontAlgn="base"/>
            <a:r>
              <a:rPr lang="ru-RU" dirty="0"/>
              <a:t>- мониторинг результативности реализации данных проектов и программ;</a:t>
            </a:r>
          </a:p>
          <a:p>
            <a:pPr algn="just" fontAlgn="base"/>
            <a:r>
              <a:rPr lang="ru-RU" dirty="0"/>
              <a:t>- развитие национальных методических сетей школ, реализующих инновационные проекты и программы;</a:t>
            </a:r>
          </a:p>
          <a:p>
            <a:pPr algn="just" fontAlgn="base"/>
            <a:r>
              <a:rPr lang="ru-RU" dirty="0"/>
              <a:t>- создание национального инкубатора инноваций в системе общего образования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 fontAlgn="base">
              <a:buNone/>
            </a:pPr>
            <a:r>
              <a:rPr lang="ru-RU" u="sng" dirty="0" smtClean="0"/>
              <a:t>На </a:t>
            </a:r>
            <a:r>
              <a:rPr lang="ru-RU" u="sng" dirty="0"/>
              <a:t>сайте созданы возможности для информационной, правовой, методической, экспертной и консультационной поддержки школ, реализующих инновационные проекты и программы, а также для распространения инноваций в системе общего образования.</a:t>
            </a:r>
          </a:p>
          <a:p>
            <a:pPr algn="just" fontAlgn="base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800" b="1" dirty="0"/>
              <a:t>Сайт www.конкурсшкол.рф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4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7" cy="4713387"/>
          </a:xfrm>
        </p:spPr>
        <p:txBody>
          <a:bodyPr/>
          <a:lstStyle/>
          <a:p>
            <a:pPr algn="just" fontAlgn="base"/>
            <a:r>
              <a:rPr lang="ru-RU" b="1" i="1" dirty="0"/>
              <a:t>Инкубатор </a:t>
            </a:r>
            <a:r>
              <a:rPr lang="ru-RU" b="1" i="1" dirty="0" smtClean="0"/>
              <a:t> - база </a:t>
            </a:r>
            <a:r>
              <a:rPr lang="ru-RU" b="1" i="1" dirty="0"/>
              <a:t>инновационных разработок школ-получателей грантов.</a:t>
            </a:r>
          </a:p>
          <a:p>
            <a:pPr algn="just" fontAlgn="base"/>
            <a:r>
              <a:rPr lang="ru-RU" b="1" i="1" dirty="0"/>
              <a:t>Его создание и функционирование </a:t>
            </a:r>
            <a:r>
              <a:rPr lang="ru-RU" b="1" i="1" dirty="0" smtClean="0"/>
              <a:t>направлено на:</a:t>
            </a:r>
            <a:endParaRPr lang="ru-RU" b="1" i="1" dirty="0"/>
          </a:p>
          <a:p>
            <a:pPr algn="just" fontAlgn="base"/>
            <a:r>
              <a:rPr lang="ru-RU" b="1" i="1" dirty="0"/>
              <a:t>- </a:t>
            </a:r>
            <a:r>
              <a:rPr lang="ru-RU" b="1" i="1" dirty="0" smtClean="0"/>
              <a:t>обеспечение </a:t>
            </a:r>
            <a:r>
              <a:rPr lang="ru-RU" b="1" i="1" dirty="0"/>
              <a:t>доступности новейших </a:t>
            </a:r>
            <a:r>
              <a:rPr lang="ru-RU" b="1" i="1" dirty="0" err="1"/>
              <a:t>практикоориентированных</a:t>
            </a:r>
            <a:r>
              <a:rPr lang="ru-RU" b="1" i="1" dirty="0"/>
              <a:t> разработок, способствующих повышению качества образования и развитию системы образования;</a:t>
            </a:r>
          </a:p>
          <a:p>
            <a:pPr algn="just" fontAlgn="base"/>
            <a:r>
              <a:rPr lang="ru-RU" b="1" i="1" dirty="0"/>
              <a:t>- </a:t>
            </a:r>
            <a:r>
              <a:rPr lang="ru-RU" b="1" i="1" dirty="0" smtClean="0"/>
              <a:t>обеспечение </a:t>
            </a:r>
            <a:r>
              <a:rPr lang="ru-RU" b="1" i="1" dirty="0"/>
              <a:t>условий для распространения продуктов инновационной деятельности в образовательном процессе в общеобразовательных организациях, а также лучших практик профессиональной педагогической деятельности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/>
              <a:t>Ключевым ориентиром государственной  программы развития образования  является создание </a:t>
            </a:r>
            <a:r>
              <a:rPr lang="ru-RU" sz="2000" b="1" i="1" u="sng" dirty="0">
                <a:solidFill>
                  <a:srgbClr val="C00000"/>
                </a:solidFill>
              </a:rPr>
              <a:t>национального инкубатора образовательных инноваций </a:t>
            </a:r>
            <a:r>
              <a:rPr lang="ru-RU" sz="2000" b="1" i="1" dirty="0"/>
              <a:t>в системе общего образования.</a:t>
            </a:r>
            <a:br>
              <a:rPr lang="ru-RU" sz="2000" b="1" i="1" dirty="0"/>
            </a:b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26649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25014"/>
              </p:ext>
            </p:extLst>
          </p:nvPr>
        </p:nvGraphicFramePr>
        <p:xfrm>
          <a:off x="539552" y="1916832"/>
          <a:ext cx="8064896" cy="4320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0144"/>
                <a:gridCol w="7714752"/>
              </a:tblGrid>
              <a:tr h="618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Минимальные требования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1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Формирование в ОО нормативно и организационно-методической базы инновационной деятельности (не менее 2 документов)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96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Создание видеоролика (не менее 5 минут) о ходе реализации  инновационной деятельности образовательного учреждения в рамках мероприятия (техническая и дизайнерская оригинальность исполнения, соблюдение основных дизайнерских правил, доступность и достоверность информации, полнота раскрытия заявленной темы, возможность использования ролика на любом устройстве).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4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Проведение обучающих </a:t>
                      </a:r>
                      <a:r>
                        <a:rPr lang="ru-RU" sz="1400" b="1" dirty="0" err="1">
                          <a:effectLst/>
                        </a:rPr>
                        <a:t>вебинаров</a:t>
                      </a:r>
                      <a:r>
                        <a:rPr lang="ru-RU" sz="1400" b="1" dirty="0">
                          <a:effectLst/>
                        </a:rPr>
                        <a:t> для разных целевых групп (руководящих и педагогических работников образовательных организаций, родителей) </a:t>
                      </a:r>
                      <a:r>
                        <a:rPr lang="ru-RU" sz="1400" b="1" dirty="0" err="1">
                          <a:effectLst/>
                        </a:rPr>
                        <a:t>благополучателей</a:t>
                      </a:r>
                      <a:r>
                        <a:rPr lang="ru-RU" sz="1400" b="1" dirty="0">
                          <a:effectLst/>
                        </a:rPr>
                        <a:t> результатов инновационной деятельности, в том числе из  других регионов страны (минимальное количество участников каждого </a:t>
                      </a:r>
                      <a:r>
                        <a:rPr lang="ru-RU" sz="1400" b="1" dirty="0" err="1">
                          <a:effectLst/>
                        </a:rPr>
                        <a:t>вебинара</a:t>
                      </a:r>
                      <a:r>
                        <a:rPr lang="ru-RU" sz="1400" b="1" dirty="0">
                          <a:effectLst/>
                        </a:rPr>
                        <a:t> - 30 человек, продолжительность - не менее 40 минут, каждый </a:t>
                      </a:r>
                      <a:r>
                        <a:rPr lang="ru-RU" sz="1400" b="1" dirty="0" err="1">
                          <a:effectLst/>
                        </a:rPr>
                        <a:t>вебинар</a:t>
                      </a:r>
                      <a:r>
                        <a:rPr lang="ru-RU" sz="1400" b="1" dirty="0">
                          <a:effectLst/>
                        </a:rPr>
                        <a:t>  должен быть посвящен конкретному опыту (практике, кейсу))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Показатели </a:t>
            </a:r>
            <a:r>
              <a:rPr lang="ru-RU" sz="2700" b="1" dirty="0"/>
              <a:t>непосредственного результата, которых необходимо достичь в ходе реализации проекта, до 31 декабря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62471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6728"/>
              </p:ext>
            </p:extLst>
          </p:nvPr>
        </p:nvGraphicFramePr>
        <p:xfrm>
          <a:off x="467544" y="1772816"/>
          <a:ext cx="8280920" cy="46085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7636"/>
                <a:gridCol w="7873284"/>
              </a:tblGrid>
              <a:tr h="13825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Отчёт о достижении значения целевого показателя (индикатора) доля учителей, освоивших методику преподавания по </a:t>
                      </a:r>
                      <a:r>
                        <a:rPr lang="ru-RU" sz="1800" dirty="0" err="1">
                          <a:effectLst/>
                        </a:rPr>
                        <a:t>межпредметным</a:t>
                      </a:r>
                      <a:r>
                        <a:rPr lang="ru-RU" sz="1800" dirty="0">
                          <a:effectLst/>
                        </a:rPr>
                        <a:t> технологиям и реализующим ее в образовательном процессе, в общей численности учителей образовательной организации на уровне не менее 37 %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25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Инициация создания образовательной сети (федеральной, региональной) инновационной тематической направленности для отработки новых технологий и содержания обучения и воспитания / участие в открытой образовательной сети (федеральной, региональной) инновационной тематической направленности для отработки новых технологий и содержания обучения и воспитания, в сетевых лабораториях (не менее 1 сети, инициированной образовательной организацией-</a:t>
                      </a:r>
                      <a:r>
                        <a:rPr lang="ru-RU" sz="1800" b="1" dirty="0" err="1">
                          <a:effectLst/>
                        </a:rPr>
                        <a:t>грантополучателем</a:t>
                      </a:r>
                      <a:r>
                        <a:rPr lang="ru-RU" sz="1800" b="1" dirty="0">
                          <a:effectLst/>
                        </a:rPr>
                        <a:t>; не менее 20 организаций-участников созданной сети на момент сдачи отчёта о выполнении проекта с приложением плана развития методических сетей).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1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5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b="1" dirty="0" smtClean="0"/>
              <a:t>. Разработка </a:t>
            </a:r>
            <a:r>
              <a:rPr lang="ru-RU" b="1" dirty="0"/>
              <a:t>положения о проектном офисе по управлению проектом</a:t>
            </a:r>
          </a:p>
          <a:p>
            <a:pPr marL="0" indent="0">
              <a:buNone/>
            </a:pPr>
            <a:r>
              <a:rPr lang="ru-RU" b="1" dirty="0" smtClean="0"/>
              <a:t>2. Создание </a:t>
            </a:r>
            <a:r>
              <a:rPr lang="ru-RU" b="1" dirty="0"/>
              <a:t>проектного офиса по управлению проектом (издание приказа об утверждении Положения и состава)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размещено на официальном сайте ОУ      </a:t>
            </a:r>
            <a:r>
              <a:rPr lang="ru-RU" b="1" u="sng" dirty="0">
                <a:hlinkClick r:id="rId2"/>
              </a:rPr>
              <a:t>http://валериановскаясош.рф/index.php/svedeniya-ob-obrazovatelnoj-organizaczii/obrazovanie/innovaczionnaya-deyatelnost</a:t>
            </a:r>
            <a:endParaRPr lang="ru-RU" b="1" dirty="0"/>
          </a:p>
          <a:p>
            <a:r>
              <a:rPr lang="ru-RU" b="1" dirty="0"/>
              <a:t> </a:t>
            </a:r>
          </a:p>
          <a:p>
            <a:r>
              <a:rPr lang="ru-RU" b="1" dirty="0"/>
              <a:t>и сайте </a:t>
            </a:r>
            <a:r>
              <a:rPr lang="ru-RU" b="1" u="sng" dirty="0">
                <a:hlinkClick r:id="rId3"/>
              </a:rPr>
              <a:t>http://конкурсшкол.рф/idea/idea-2018/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Autofit/>
          </a:bodyPr>
          <a:lstStyle/>
          <a:p>
            <a:r>
              <a:rPr lang="ru-RU" sz="2800" b="1" i="1" dirty="0"/>
              <a:t>Перечень мероприятий и взаимосвязанных действий по их выполнению</a:t>
            </a:r>
          </a:p>
        </p:txBody>
      </p:sp>
    </p:spTree>
    <p:extLst>
      <p:ext uri="{BB962C8B-B14F-4D97-AF65-F5344CB8AC3E}">
        <p14:creationId xmlns:p14="http://schemas.microsoft.com/office/powerpoint/2010/main" val="2513751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613</TotalTime>
  <Words>1044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МУНИЦИПАЛЬНОЕ ОБЩЕОБРАЗОВАТЕЛЬНОЕ УЧРЕЖДЕНИЕ ВАЛЕРИАНОВСКАЯ СРЕДНЯЯ ОБЩЕОБРАЗОВАТЕЛЬНАЯ ШКОЛА ИННОВАЦИОННЫЙ ПРОЕКТ «СОЗДАНИЕ НА БАЗЕ СЕЛЬСКОЙ ШКОЛЫ КУЛЬТУРНО-ОБРАЗОВАТЕЛЬНОГО ЦЕНТРА РАЗВИТИЯ ДЕТЕЙ»</vt:lpstr>
      <vt:lpstr>Государственная  программа Российской Федерации «Развитие образования»  до 2025 года</vt:lpstr>
      <vt:lpstr>Системная грантовая государственная поддержка непосредственно педагогических коллективов и образовательных учреждений: </vt:lpstr>
      <vt:lpstr>Нормативно-правовые акты, регулирующие сетевое взаимодействие образовательных учреждений </vt:lpstr>
      <vt:lpstr>Сайт www.конкурсшкол.рф</vt:lpstr>
      <vt:lpstr>Ключевым ориентиром государственной  программы развития образования  является создание национального инкубатора образовательных инноваций в системе общего образования. </vt:lpstr>
      <vt:lpstr>Показатели непосредственного результата, которых необходимо достичь в ходе реализации проекта, до 31 декабря</vt:lpstr>
      <vt:lpstr>Презентация PowerPoint</vt:lpstr>
      <vt:lpstr>Перечень мероприятий и взаимосвязанных действий по их выполнению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ВАЛЕРИАНОВСКАЯ СРЕДНЯЯ ОБЩЕОБРАЗОВАТЕЛЬНАЯ ШКОЛА ИННОВАЦИОННЫЙ ПРОЕКТ «СОЗДАНИЕ НА БАЗЕ СЕЛЬСКОЙ ШКОЛЫ КУЛЬТУРНО-ОБРАЗОВАТЕЛЬНОГО ЦЕНТРА РАЗВИТИЯ ДЕТЕЙ»</dc:title>
  <dc:creator>User</dc:creator>
  <cp:lastModifiedBy>User</cp:lastModifiedBy>
  <cp:revision>66</cp:revision>
  <dcterms:created xsi:type="dcterms:W3CDTF">2018-11-06T03:21:05Z</dcterms:created>
  <dcterms:modified xsi:type="dcterms:W3CDTF">2019-03-20T04:12:37Z</dcterms:modified>
</cp:coreProperties>
</file>