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256" r:id="rId2"/>
    <p:sldId id="267" r:id="rId3"/>
    <p:sldId id="273" r:id="rId4"/>
    <p:sldId id="275" r:id="rId5"/>
    <p:sldId id="276" r:id="rId6"/>
    <p:sldId id="271" r:id="rId7"/>
    <p:sldId id="258" r:id="rId8"/>
    <p:sldId id="259" r:id="rId9"/>
    <p:sldId id="261" r:id="rId10"/>
    <p:sldId id="283" r:id="rId11"/>
    <p:sldId id="260" r:id="rId12"/>
    <p:sldId id="278" r:id="rId13"/>
    <p:sldId id="277" r:id="rId14"/>
    <p:sldId id="284" r:id="rId15"/>
    <p:sldId id="280" r:id="rId16"/>
    <p:sldId id="281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65171" autoAdjust="0"/>
  </p:normalViewPr>
  <p:slideViewPr>
    <p:cSldViewPr snapToGrid="0">
      <p:cViewPr varScale="1">
        <p:scale>
          <a:sx n="48" d="100"/>
          <a:sy n="48" d="100"/>
        </p:scale>
        <p:origin x="15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5CAE5-7F81-4AB2-A55F-3D7140537C18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46B4925-047C-442A-B5A5-FC7F1574FD2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нормативной базы и апробация модели оптимизации совместной деятельности школы, ДОУ и сетевого сообщества по развитию инфраструктуры чтения краеведческой научно-популярной и художественной литературы о Сарапуле.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73BBC-2473-410F-B567-BA30A7430BF9}" type="parTrans" cxnId="{5110E5F4-019F-44E6-89CD-92749B047FC1}">
      <dgm:prSet/>
      <dgm:spPr/>
      <dgm:t>
        <a:bodyPr/>
        <a:lstStyle/>
        <a:p>
          <a:endParaRPr lang="ru-RU"/>
        </a:p>
      </dgm:t>
    </dgm:pt>
    <dgm:pt modelId="{51B55BA3-0164-4C25-AC44-BC0B0C5FAF7F}" type="sibTrans" cxnId="{5110E5F4-019F-44E6-89CD-92749B047FC1}">
      <dgm:prSet/>
      <dgm:spPr/>
      <dgm:t>
        <a:bodyPr/>
        <a:lstStyle/>
        <a:p>
          <a:endParaRPr lang="ru-RU"/>
        </a:p>
      </dgm:t>
    </dgm:pt>
    <dgm:pt modelId="{6EA62D43-4DF2-49FB-991E-F5032276D91D}">
      <dgm:prSet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Методическое обеспечение преемственности работы с книгами серии «Сарапульское детство» в семье, ДОУ и начальной школе по предметам: «Краеведение», «Русский язык», «Литературное чтение». 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EE3EF8-EF64-4787-AA1A-44A8C31EF1CD}" type="parTrans" cxnId="{89B730B6-4BBC-4939-9C55-0261760E36F7}">
      <dgm:prSet/>
      <dgm:spPr/>
      <dgm:t>
        <a:bodyPr/>
        <a:lstStyle/>
        <a:p>
          <a:endParaRPr lang="ru-RU"/>
        </a:p>
      </dgm:t>
    </dgm:pt>
    <dgm:pt modelId="{30558B4D-BE0B-4334-8EAE-9389AA16E649}" type="sibTrans" cxnId="{89B730B6-4BBC-4939-9C55-0261760E36F7}">
      <dgm:prSet/>
      <dgm:spPr/>
      <dgm:t>
        <a:bodyPr/>
        <a:lstStyle/>
        <a:p>
          <a:endParaRPr lang="ru-RU"/>
        </a:p>
      </dgm:t>
    </dgm:pt>
    <dgm:pt modelId="{0400E413-7C51-4923-99BA-906B08643576}">
      <dgm:prSet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Издание хрестоматии по краеведению «Сарапульское детство», для реализации направления проекта «Читательский портфель -  Сарапульское детство».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9B83CA-1D17-4319-8B17-31671F2A8989}" type="parTrans" cxnId="{E470B6B2-A60A-430F-971E-BA3988FF6F5C}">
      <dgm:prSet/>
      <dgm:spPr/>
      <dgm:t>
        <a:bodyPr/>
        <a:lstStyle/>
        <a:p>
          <a:endParaRPr lang="ru-RU"/>
        </a:p>
      </dgm:t>
    </dgm:pt>
    <dgm:pt modelId="{EFE9CF05-8A4C-40AC-8C0D-A9DB91372AC4}" type="sibTrans" cxnId="{E470B6B2-A60A-430F-971E-BA3988FF6F5C}">
      <dgm:prSet/>
      <dgm:spPr/>
      <dgm:t>
        <a:bodyPr/>
        <a:lstStyle/>
        <a:p>
          <a:endParaRPr lang="ru-RU"/>
        </a:p>
      </dgm:t>
    </dgm:pt>
    <dgm:pt modelId="{725BEFFC-92D7-447B-9B95-F73D8C98FA60}">
      <dgm:prSet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условий инновационной деятельности работы школьного информационно-библиотечного центра (ШИБЦ).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0A4FF7-BC68-480C-B96E-87F251548903}" type="parTrans" cxnId="{2D0079A6-151B-4455-B56B-17EB932C74AE}">
      <dgm:prSet/>
      <dgm:spPr/>
      <dgm:t>
        <a:bodyPr/>
        <a:lstStyle/>
        <a:p>
          <a:endParaRPr lang="ru-RU"/>
        </a:p>
      </dgm:t>
    </dgm:pt>
    <dgm:pt modelId="{724670D1-90D5-4758-916A-C5490B19D453}" type="sibTrans" cxnId="{2D0079A6-151B-4455-B56B-17EB932C74AE}">
      <dgm:prSet/>
      <dgm:spPr/>
      <dgm:t>
        <a:bodyPr/>
        <a:lstStyle/>
        <a:p>
          <a:endParaRPr lang="ru-RU"/>
        </a:p>
      </dgm:t>
    </dgm:pt>
    <dgm:pt modelId="{23FBACDB-F9A6-4719-9639-0E5966A239AB}">
      <dgm:prSet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Обобщение и распространение опыта реализации сетевого проекта </a:t>
          </a:r>
          <a:r>
            <a:rPr lang="ru-RU" sz="20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грантовой</a:t>
          </a:r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программы в городском и республиканском образовательном сообществе.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813D7-847A-469E-AAB6-BB1B67A7FC62}" type="parTrans" cxnId="{9C8B11DE-407E-4D70-B7F0-8361BAFD4676}">
      <dgm:prSet/>
      <dgm:spPr/>
      <dgm:t>
        <a:bodyPr/>
        <a:lstStyle/>
        <a:p>
          <a:endParaRPr lang="ru-RU"/>
        </a:p>
      </dgm:t>
    </dgm:pt>
    <dgm:pt modelId="{B8217A4F-B1DF-4741-B6F0-FFD7B9B1B984}" type="sibTrans" cxnId="{9C8B11DE-407E-4D70-B7F0-8361BAFD4676}">
      <dgm:prSet/>
      <dgm:spPr/>
      <dgm:t>
        <a:bodyPr/>
        <a:lstStyle/>
        <a:p>
          <a:endParaRPr lang="ru-RU"/>
        </a:p>
      </dgm:t>
    </dgm:pt>
    <dgm:pt modelId="{46BB8BAC-D829-452A-B21F-5521D8690206}" type="pres">
      <dgm:prSet presAssocID="{9365CAE5-7F81-4AB2-A55F-3D7140537C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ADF085-49A4-4DDE-AE09-6DBA366F44DF}" type="pres">
      <dgm:prSet presAssocID="{9365CAE5-7F81-4AB2-A55F-3D7140537C18}" presName="Name1" presStyleCnt="0"/>
      <dgm:spPr/>
    </dgm:pt>
    <dgm:pt modelId="{D9E120F0-620B-4BEC-9F9A-855F9CAEF964}" type="pres">
      <dgm:prSet presAssocID="{9365CAE5-7F81-4AB2-A55F-3D7140537C18}" presName="cycle" presStyleCnt="0"/>
      <dgm:spPr/>
    </dgm:pt>
    <dgm:pt modelId="{BA622F12-EA3D-4F2D-8F6D-B4D4C380DA82}" type="pres">
      <dgm:prSet presAssocID="{9365CAE5-7F81-4AB2-A55F-3D7140537C18}" presName="srcNode" presStyleLbl="node1" presStyleIdx="0" presStyleCnt="5"/>
      <dgm:spPr/>
    </dgm:pt>
    <dgm:pt modelId="{B70D6F26-3DA4-4EE8-AD6A-EE88B2A903B5}" type="pres">
      <dgm:prSet presAssocID="{9365CAE5-7F81-4AB2-A55F-3D7140537C18}" presName="conn" presStyleLbl="parChTrans1D2" presStyleIdx="0" presStyleCnt="1"/>
      <dgm:spPr/>
      <dgm:t>
        <a:bodyPr/>
        <a:lstStyle/>
        <a:p>
          <a:endParaRPr lang="ru-RU"/>
        </a:p>
      </dgm:t>
    </dgm:pt>
    <dgm:pt modelId="{B056EA28-D4BF-456C-854E-5087E9735F1A}" type="pres">
      <dgm:prSet presAssocID="{9365CAE5-7F81-4AB2-A55F-3D7140537C18}" presName="extraNode" presStyleLbl="node1" presStyleIdx="0" presStyleCnt="5"/>
      <dgm:spPr/>
    </dgm:pt>
    <dgm:pt modelId="{FB1D1755-BA61-4441-979C-EFD680E55B91}" type="pres">
      <dgm:prSet presAssocID="{9365CAE5-7F81-4AB2-A55F-3D7140537C18}" presName="dstNode" presStyleLbl="node1" presStyleIdx="0" presStyleCnt="5"/>
      <dgm:spPr/>
    </dgm:pt>
    <dgm:pt modelId="{237638E3-41B2-463E-9AD8-A3AAE1EB4EC6}" type="pres">
      <dgm:prSet presAssocID="{C46B4925-047C-442A-B5A5-FC7F1574FD20}" presName="text_1" presStyleLbl="node1" presStyleIdx="0" presStyleCnt="5" custScaleX="101430" custScaleY="14631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86CD88-1C2A-4D8E-AB81-47800D4E2264}" type="pres">
      <dgm:prSet presAssocID="{C46B4925-047C-442A-B5A5-FC7F1574FD20}" presName="accent_1" presStyleCnt="0"/>
      <dgm:spPr/>
    </dgm:pt>
    <dgm:pt modelId="{DE9E399B-D8A1-4831-845D-AA3074A035D7}" type="pres">
      <dgm:prSet presAssocID="{C46B4925-047C-442A-B5A5-FC7F1574FD20}" presName="accentRepeatNode" presStyleLbl="solidFgAcc1" presStyleIdx="0" presStyleCnt="5"/>
      <dgm:spPr/>
    </dgm:pt>
    <dgm:pt modelId="{D6946042-C5EB-4125-9AE2-99EDFCC9775E}" type="pres">
      <dgm:prSet presAssocID="{6EA62D43-4DF2-49FB-991E-F5032276D91D}" presName="text_2" presStyleLbl="node1" presStyleIdx="1" presStyleCnt="5" custScaleX="101430" custScaleY="14631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3B7BA17-01D2-4CD3-89C8-D46F139FCCD3}" type="pres">
      <dgm:prSet presAssocID="{6EA62D43-4DF2-49FB-991E-F5032276D91D}" presName="accent_2" presStyleCnt="0"/>
      <dgm:spPr/>
    </dgm:pt>
    <dgm:pt modelId="{D65E0A6B-1EC0-4457-8552-57799BB14B16}" type="pres">
      <dgm:prSet presAssocID="{6EA62D43-4DF2-49FB-991E-F5032276D91D}" presName="accentRepeatNode" presStyleLbl="solidFgAcc1" presStyleIdx="1" presStyleCnt="5"/>
      <dgm:spPr/>
    </dgm:pt>
    <dgm:pt modelId="{474D755B-8977-4859-AC4A-C8776E914FB8}" type="pres">
      <dgm:prSet presAssocID="{0400E413-7C51-4923-99BA-906B08643576}" presName="text_3" presStyleLbl="node1" presStyleIdx="2" presStyleCnt="5" custScaleX="101430" custScaleY="14631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0780D1EB-55E5-4703-8B1F-FB0EEA269B5F}" type="pres">
      <dgm:prSet presAssocID="{0400E413-7C51-4923-99BA-906B08643576}" presName="accent_3" presStyleCnt="0"/>
      <dgm:spPr/>
    </dgm:pt>
    <dgm:pt modelId="{A1111981-97D7-4A62-B47D-A0F90CD63B52}" type="pres">
      <dgm:prSet presAssocID="{0400E413-7C51-4923-99BA-906B08643576}" presName="accentRepeatNode" presStyleLbl="solidFgAcc1" presStyleIdx="2" presStyleCnt="5"/>
      <dgm:spPr/>
    </dgm:pt>
    <dgm:pt modelId="{976EFAA9-F189-4450-9A61-9A06F752C331}" type="pres">
      <dgm:prSet presAssocID="{725BEFFC-92D7-447B-9B95-F73D8C98FA60}" presName="text_4" presStyleLbl="node1" presStyleIdx="3" presStyleCnt="5" custScaleX="101430" custScaleY="1463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B6B559-8C54-448E-8A87-CC41E111E3D4}" type="pres">
      <dgm:prSet presAssocID="{725BEFFC-92D7-447B-9B95-F73D8C98FA60}" presName="accent_4" presStyleCnt="0"/>
      <dgm:spPr/>
    </dgm:pt>
    <dgm:pt modelId="{0458D6E3-C043-4FC0-A9E5-F2C8F0859DFA}" type="pres">
      <dgm:prSet presAssocID="{725BEFFC-92D7-447B-9B95-F73D8C98FA60}" presName="accentRepeatNode" presStyleLbl="solidFgAcc1" presStyleIdx="3" presStyleCnt="5"/>
      <dgm:spPr/>
    </dgm:pt>
    <dgm:pt modelId="{DB7E47FA-BE07-495E-84E3-3402E026BCE6}" type="pres">
      <dgm:prSet presAssocID="{23FBACDB-F9A6-4719-9639-0E5966A239AB}" presName="text_5" presStyleLbl="node1" presStyleIdx="4" presStyleCnt="5" custScaleX="101430" custScaleY="14631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43888793-17CD-4ED1-AD4B-EE3F6B9F5BF4}" type="pres">
      <dgm:prSet presAssocID="{23FBACDB-F9A6-4719-9639-0E5966A239AB}" presName="accent_5" presStyleCnt="0"/>
      <dgm:spPr/>
    </dgm:pt>
    <dgm:pt modelId="{6CF12FE9-B41B-40B5-B3CD-43C3432E2321}" type="pres">
      <dgm:prSet presAssocID="{23FBACDB-F9A6-4719-9639-0E5966A239AB}" presName="accentRepeatNode" presStyleLbl="solidFgAcc1" presStyleIdx="4" presStyleCnt="5" custLinFactNeighborX="-1444" custLinFactNeighborY="1444"/>
      <dgm:spPr/>
    </dgm:pt>
  </dgm:ptLst>
  <dgm:cxnLst>
    <dgm:cxn modelId="{9C8B11DE-407E-4D70-B7F0-8361BAFD4676}" srcId="{9365CAE5-7F81-4AB2-A55F-3D7140537C18}" destId="{23FBACDB-F9A6-4719-9639-0E5966A239AB}" srcOrd="4" destOrd="0" parTransId="{CE1813D7-847A-469E-AAB6-BB1B67A7FC62}" sibTransId="{B8217A4F-B1DF-4741-B6F0-FFD7B9B1B984}"/>
    <dgm:cxn modelId="{5110E5F4-019F-44E6-89CD-92749B047FC1}" srcId="{9365CAE5-7F81-4AB2-A55F-3D7140537C18}" destId="{C46B4925-047C-442A-B5A5-FC7F1574FD20}" srcOrd="0" destOrd="0" parTransId="{BCC73BBC-2473-410F-B567-BA30A7430BF9}" sibTransId="{51B55BA3-0164-4C25-AC44-BC0B0C5FAF7F}"/>
    <dgm:cxn modelId="{65C335AD-2EB5-4FD3-8D09-24F59B69FEC4}" type="presOf" srcId="{0400E413-7C51-4923-99BA-906B08643576}" destId="{474D755B-8977-4859-AC4A-C8776E914FB8}" srcOrd="0" destOrd="0" presId="urn:microsoft.com/office/officeart/2008/layout/VerticalCurvedList"/>
    <dgm:cxn modelId="{97EFCA39-67AE-4308-8217-263C82F44C46}" type="presOf" srcId="{9365CAE5-7F81-4AB2-A55F-3D7140537C18}" destId="{46BB8BAC-D829-452A-B21F-5521D8690206}" srcOrd="0" destOrd="0" presId="urn:microsoft.com/office/officeart/2008/layout/VerticalCurvedList"/>
    <dgm:cxn modelId="{5FC040E2-0D8C-4235-96AE-2FCBD4B0D6E0}" type="presOf" srcId="{6EA62D43-4DF2-49FB-991E-F5032276D91D}" destId="{D6946042-C5EB-4125-9AE2-99EDFCC9775E}" srcOrd="0" destOrd="0" presId="urn:microsoft.com/office/officeart/2008/layout/VerticalCurvedList"/>
    <dgm:cxn modelId="{2640813B-CC0B-4C5A-80BB-213F30008743}" type="presOf" srcId="{C46B4925-047C-442A-B5A5-FC7F1574FD20}" destId="{237638E3-41B2-463E-9AD8-A3AAE1EB4EC6}" srcOrd="0" destOrd="0" presId="urn:microsoft.com/office/officeart/2008/layout/VerticalCurvedList"/>
    <dgm:cxn modelId="{33D78D44-21BE-442A-860D-65DB94354400}" type="presOf" srcId="{725BEFFC-92D7-447B-9B95-F73D8C98FA60}" destId="{976EFAA9-F189-4450-9A61-9A06F752C331}" srcOrd="0" destOrd="0" presId="urn:microsoft.com/office/officeart/2008/layout/VerticalCurvedList"/>
    <dgm:cxn modelId="{E470B6B2-A60A-430F-971E-BA3988FF6F5C}" srcId="{9365CAE5-7F81-4AB2-A55F-3D7140537C18}" destId="{0400E413-7C51-4923-99BA-906B08643576}" srcOrd="2" destOrd="0" parTransId="{BF9B83CA-1D17-4319-8B17-31671F2A8989}" sibTransId="{EFE9CF05-8A4C-40AC-8C0D-A9DB91372AC4}"/>
    <dgm:cxn modelId="{89B730B6-4BBC-4939-9C55-0261760E36F7}" srcId="{9365CAE5-7F81-4AB2-A55F-3D7140537C18}" destId="{6EA62D43-4DF2-49FB-991E-F5032276D91D}" srcOrd="1" destOrd="0" parTransId="{15EE3EF8-EF64-4787-AA1A-44A8C31EF1CD}" sibTransId="{30558B4D-BE0B-4334-8EAE-9389AA16E649}"/>
    <dgm:cxn modelId="{2D0079A6-151B-4455-B56B-17EB932C74AE}" srcId="{9365CAE5-7F81-4AB2-A55F-3D7140537C18}" destId="{725BEFFC-92D7-447B-9B95-F73D8C98FA60}" srcOrd="3" destOrd="0" parTransId="{B50A4FF7-BC68-480C-B96E-87F251548903}" sibTransId="{724670D1-90D5-4758-916A-C5490B19D453}"/>
    <dgm:cxn modelId="{4FD8BD4A-5F32-42D9-919A-8D7F3CED83B8}" type="presOf" srcId="{51B55BA3-0164-4C25-AC44-BC0B0C5FAF7F}" destId="{B70D6F26-3DA4-4EE8-AD6A-EE88B2A903B5}" srcOrd="0" destOrd="0" presId="urn:microsoft.com/office/officeart/2008/layout/VerticalCurvedList"/>
    <dgm:cxn modelId="{9E074E27-BF52-4C4F-8E7F-4C2E57EDA289}" type="presOf" srcId="{23FBACDB-F9A6-4719-9639-0E5966A239AB}" destId="{DB7E47FA-BE07-495E-84E3-3402E026BCE6}" srcOrd="0" destOrd="0" presId="urn:microsoft.com/office/officeart/2008/layout/VerticalCurvedList"/>
    <dgm:cxn modelId="{645E777B-26A8-4BCB-8845-809EA4667285}" type="presParOf" srcId="{46BB8BAC-D829-452A-B21F-5521D8690206}" destId="{3BADF085-49A4-4DDE-AE09-6DBA366F44DF}" srcOrd="0" destOrd="0" presId="urn:microsoft.com/office/officeart/2008/layout/VerticalCurvedList"/>
    <dgm:cxn modelId="{A0E0B236-8590-4EA4-BA6E-F9B6A4C030F6}" type="presParOf" srcId="{3BADF085-49A4-4DDE-AE09-6DBA366F44DF}" destId="{D9E120F0-620B-4BEC-9F9A-855F9CAEF964}" srcOrd="0" destOrd="0" presId="urn:microsoft.com/office/officeart/2008/layout/VerticalCurvedList"/>
    <dgm:cxn modelId="{AF4E60F9-C3F0-4E20-AE9A-14E49B099B58}" type="presParOf" srcId="{D9E120F0-620B-4BEC-9F9A-855F9CAEF964}" destId="{BA622F12-EA3D-4F2D-8F6D-B4D4C380DA82}" srcOrd="0" destOrd="0" presId="urn:microsoft.com/office/officeart/2008/layout/VerticalCurvedList"/>
    <dgm:cxn modelId="{C054C9B6-0FC7-4350-A6D0-4A318C19A5E1}" type="presParOf" srcId="{D9E120F0-620B-4BEC-9F9A-855F9CAEF964}" destId="{B70D6F26-3DA4-4EE8-AD6A-EE88B2A903B5}" srcOrd="1" destOrd="0" presId="urn:microsoft.com/office/officeart/2008/layout/VerticalCurvedList"/>
    <dgm:cxn modelId="{725EE0D3-8EBD-4484-99E1-AC528B52D442}" type="presParOf" srcId="{D9E120F0-620B-4BEC-9F9A-855F9CAEF964}" destId="{B056EA28-D4BF-456C-854E-5087E9735F1A}" srcOrd="2" destOrd="0" presId="urn:microsoft.com/office/officeart/2008/layout/VerticalCurvedList"/>
    <dgm:cxn modelId="{5A80D383-1536-44AC-A316-3E043F08848C}" type="presParOf" srcId="{D9E120F0-620B-4BEC-9F9A-855F9CAEF964}" destId="{FB1D1755-BA61-4441-979C-EFD680E55B91}" srcOrd="3" destOrd="0" presId="urn:microsoft.com/office/officeart/2008/layout/VerticalCurvedList"/>
    <dgm:cxn modelId="{B679B91E-97B0-40EB-B2E2-5C143635836F}" type="presParOf" srcId="{3BADF085-49A4-4DDE-AE09-6DBA366F44DF}" destId="{237638E3-41B2-463E-9AD8-A3AAE1EB4EC6}" srcOrd="1" destOrd="0" presId="urn:microsoft.com/office/officeart/2008/layout/VerticalCurvedList"/>
    <dgm:cxn modelId="{4291E841-02F1-4DE7-A767-F810CEEE8CC7}" type="presParOf" srcId="{3BADF085-49A4-4DDE-AE09-6DBA366F44DF}" destId="{2486CD88-1C2A-4D8E-AB81-47800D4E2264}" srcOrd="2" destOrd="0" presId="urn:microsoft.com/office/officeart/2008/layout/VerticalCurvedList"/>
    <dgm:cxn modelId="{07807F08-35E0-45D8-BBB9-4862EC081E93}" type="presParOf" srcId="{2486CD88-1C2A-4D8E-AB81-47800D4E2264}" destId="{DE9E399B-D8A1-4831-845D-AA3074A035D7}" srcOrd="0" destOrd="0" presId="urn:microsoft.com/office/officeart/2008/layout/VerticalCurvedList"/>
    <dgm:cxn modelId="{4F7410B6-6C03-46FE-A577-3FDE20D97180}" type="presParOf" srcId="{3BADF085-49A4-4DDE-AE09-6DBA366F44DF}" destId="{D6946042-C5EB-4125-9AE2-99EDFCC9775E}" srcOrd="3" destOrd="0" presId="urn:microsoft.com/office/officeart/2008/layout/VerticalCurvedList"/>
    <dgm:cxn modelId="{94F483BF-1D07-4A79-98BC-8D05A09F73A4}" type="presParOf" srcId="{3BADF085-49A4-4DDE-AE09-6DBA366F44DF}" destId="{23B7BA17-01D2-4CD3-89C8-D46F139FCCD3}" srcOrd="4" destOrd="0" presId="urn:microsoft.com/office/officeart/2008/layout/VerticalCurvedList"/>
    <dgm:cxn modelId="{52618870-7F61-461D-880E-75146C4394D9}" type="presParOf" srcId="{23B7BA17-01D2-4CD3-89C8-D46F139FCCD3}" destId="{D65E0A6B-1EC0-4457-8552-57799BB14B16}" srcOrd="0" destOrd="0" presId="urn:microsoft.com/office/officeart/2008/layout/VerticalCurvedList"/>
    <dgm:cxn modelId="{78ED25C2-E8F1-421F-9518-9A34AC993729}" type="presParOf" srcId="{3BADF085-49A4-4DDE-AE09-6DBA366F44DF}" destId="{474D755B-8977-4859-AC4A-C8776E914FB8}" srcOrd="5" destOrd="0" presId="urn:microsoft.com/office/officeart/2008/layout/VerticalCurvedList"/>
    <dgm:cxn modelId="{F662D60B-D999-4D89-A8C4-7C4F0822EB99}" type="presParOf" srcId="{3BADF085-49A4-4DDE-AE09-6DBA366F44DF}" destId="{0780D1EB-55E5-4703-8B1F-FB0EEA269B5F}" srcOrd="6" destOrd="0" presId="urn:microsoft.com/office/officeart/2008/layout/VerticalCurvedList"/>
    <dgm:cxn modelId="{D8C00F3C-D633-4AE5-9445-AEFBB72A2EB5}" type="presParOf" srcId="{0780D1EB-55E5-4703-8B1F-FB0EEA269B5F}" destId="{A1111981-97D7-4A62-B47D-A0F90CD63B52}" srcOrd="0" destOrd="0" presId="urn:microsoft.com/office/officeart/2008/layout/VerticalCurvedList"/>
    <dgm:cxn modelId="{8AFD9F92-2CE8-4ECE-ABC3-F30B48B519E4}" type="presParOf" srcId="{3BADF085-49A4-4DDE-AE09-6DBA366F44DF}" destId="{976EFAA9-F189-4450-9A61-9A06F752C331}" srcOrd="7" destOrd="0" presId="urn:microsoft.com/office/officeart/2008/layout/VerticalCurvedList"/>
    <dgm:cxn modelId="{1A00DE55-8786-4BC2-9D01-F0AC6E68EFEA}" type="presParOf" srcId="{3BADF085-49A4-4DDE-AE09-6DBA366F44DF}" destId="{30B6B559-8C54-448E-8A87-CC41E111E3D4}" srcOrd="8" destOrd="0" presId="urn:microsoft.com/office/officeart/2008/layout/VerticalCurvedList"/>
    <dgm:cxn modelId="{8022BA81-D1E3-45EC-A04F-369DEA267BF2}" type="presParOf" srcId="{30B6B559-8C54-448E-8A87-CC41E111E3D4}" destId="{0458D6E3-C043-4FC0-A9E5-F2C8F0859DFA}" srcOrd="0" destOrd="0" presId="urn:microsoft.com/office/officeart/2008/layout/VerticalCurvedList"/>
    <dgm:cxn modelId="{3B8A451E-D6F0-42CB-B114-3A76390C3941}" type="presParOf" srcId="{3BADF085-49A4-4DDE-AE09-6DBA366F44DF}" destId="{DB7E47FA-BE07-495E-84E3-3402E026BCE6}" srcOrd="9" destOrd="0" presId="urn:microsoft.com/office/officeart/2008/layout/VerticalCurvedList"/>
    <dgm:cxn modelId="{C730EFE4-A792-4D7B-823C-777892E26B62}" type="presParOf" srcId="{3BADF085-49A4-4DDE-AE09-6DBA366F44DF}" destId="{43888793-17CD-4ED1-AD4B-EE3F6B9F5BF4}" srcOrd="10" destOrd="0" presId="urn:microsoft.com/office/officeart/2008/layout/VerticalCurvedList"/>
    <dgm:cxn modelId="{86FAFB08-D13E-4DF1-95C4-D5F5F600DF16}" type="presParOf" srcId="{43888793-17CD-4ED1-AD4B-EE3F6B9F5BF4}" destId="{6CF12FE9-B41B-40B5-B3CD-43C3432E23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D6F26-3DA4-4EE8-AD6A-EE88B2A903B5}">
      <dsp:nvSpPr>
        <dsp:cNvPr id="0" name=""/>
        <dsp:cNvSpPr/>
      </dsp:nvSpPr>
      <dsp:spPr>
        <a:xfrm>
          <a:off x="-6976119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638E3-41B2-463E-9AD8-A3AAE1EB4EC6}">
      <dsp:nvSpPr>
        <dsp:cNvPr id="0" name=""/>
        <dsp:cNvSpPr/>
      </dsp:nvSpPr>
      <dsp:spPr>
        <a:xfrm>
          <a:off x="471460" y="205780"/>
          <a:ext cx="9907397" cy="112302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нормативной базы и апробация модели оптимизации совместной деятельности школы, ДОУ и сетевого сообщества по развитию инфраструктуры чтения краеведческой научно-популярной и художественной литературы о Сарапуле.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280" y="260600"/>
        <a:ext cx="9797757" cy="1013382"/>
      </dsp:txXfrm>
    </dsp:sp>
    <dsp:sp modelId="{DE9E399B-D8A1-4831-845D-AA3074A035D7}">
      <dsp:nvSpPr>
        <dsp:cNvPr id="0" name=""/>
        <dsp:cNvSpPr/>
      </dsp:nvSpPr>
      <dsp:spPr>
        <a:xfrm>
          <a:off x="61588" y="287580"/>
          <a:ext cx="959421" cy="959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46042-C5EB-4125-9AE2-99EDFCC9775E}">
      <dsp:nvSpPr>
        <dsp:cNvPr id="0" name=""/>
        <dsp:cNvSpPr/>
      </dsp:nvSpPr>
      <dsp:spPr>
        <a:xfrm>
          <a:off x="1025387" y="1356718"/>
          <a:ext cx="9349537" cy="112302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Методическое обеспечение преемственности работы с книгами серии «Сарапульское детство» в семье, ДОУ и начальной школе по предметам: «Краеведение», «Русский язык», «Литературное чтение». 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0207" y="1411538"/>
        <a:ext cx="9239897" cy="1013382"/>
      </dsp:txXfrm>
    </dsp:sp>
    <dsp:sp modelId="{D65E0A6B-1EC0-4457-8552-57799BB14B16}">
      <dsp:nvSpPr>
        <dsp:cNvPr id="0" name=""/>
        <dsp:cNvSpPr/>
      </dsp:nvSpPr>
      <dsp:spPr>
        <a:xfrm>
          <a:off x="611583" y="1438518"/>
          <a:ext cx="959421" cy="959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D755B-8977-4859-AC4A-C8776E914FB8}">
      <dsp:nvSpPr>
        <dsp:cNvPr id="0" name=""/>
        <dsp:cNvSpPr/>
      </dsp:nvSpPr>
      <dsp:spPr>
        <a:xfrm>
          <a:off x="1195398" y="2507655"/>
          <a:ext cx="9178319" cy="112302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Издание хрестоматии по краеведению «Сарапульское детство», для реализации направления проекта «Читательский портфель -  Сарапульское детство».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0218" y="2562475"/>
        <a:ext cx="9068679" cy="1013382"/>
      </dsp:txXfrm>
    </dsp:sp>
    <dsp:sp modelId="{A1111981-97D7-4A62-B47D-A0F90CD63B52}">
      <dsp:nvSpPr>
        <dsp:cNvPr id="0" name=""/>
        <dsp:cNvSpPr/>
      </dsp:nvSpPr>
      <dsp:spPr>
        <a:xfrm>
          <a:off x="780387" y="2589456"/>
          <a:ext cx="959421" cy="959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EFAA9-F189-4450-9A61-9A06F752C331}">
      <dsp:nvSpPr>
        <dsp:cNvPr id="0" name=""/>
        <dsp:cNvSpPr/>
      </dsp:nvSpPr>
      <dsp:spPr>
        <a:xfrm>
          <a:off x="1025387" y="3658593"/>
          <a:ext cx="9349537" cy="1123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Совершенствование условий инновационной деятельности работы школьного информационно-библиотечного центра (ШИБЦ).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0208" y="3713414"/>
        <a:ext cx="9239895" cy="1013380"/>
      </dsp:txXfrm>
    </dsp:sp>
    <dsp:sp modelId="{0458D6E3-C043-4FC0-A9E5-F2C8F0859DFA}">
      <dsp:nvSpPr>
        <dsp:cNvPr id="0" name=""/>
        <dsp:cNvSpPr/>
      </dsp:nvSpPr>
      <dsp:spPr>
        <a:xfrm>
          <a:off x="611583" y="3740393"/>
          <a:ext cx="959421" cy="959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E47FA-BE07-495E-84E3-3402E026BCE6}">
      <dsp:nvSpPr>
        <dsp:cNvPr id="0" name=""/>
        <dsp:cNvSpPr/>
      </dsp:nvSpPr>
      <dsp:spPr>
        <a:xfrm>
          <a:off x="471460" y="4809531"/>
          <a:ext cx="9907397" cy="112302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Обобщение и распространение опыта реализации сетевого проекта </a:t>
          </a:r>
          <a:r>
            <a:rPr lang="ru-RU" sz="200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грантовой</a:t>
          </a: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программы в городском и республиканском образовательном сообществе.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280" y="4864351"/>
        <a:ext cx="9797757" cy="1013382"/>
      </dsp:txXfrm>
    </dsp:sp>
    <dsp:sp modelId="{6CF12FE9-B41B-40B5-B3CD-43C3432E2321}">
      <dsp:nvSpPr>
        <dsp:cNvPr id="0" name=""/>
        <dsp:cNvSpPr/>
      </dsp:nvSpPr>
      <dsp:spPr>
        <a:xfrm>
          <a:off x="47734" y="4905185"/>
          <a:ext cx="959421" cy="959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4DD96A-5847-4CEE-ABE3-943CA1A26487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782B7D9-EB4E-475D-A9F0-48D5F2DFD8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675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Представляем сетевой проект «Старт с книгой», с которым Наша школа стала победителем конкурса на предоставление в 2018 году грантов в форме субсидий из федерального бюджета юридическим лицам государственной программы Российской Федерации «Развитие образования»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Конкурс 2018-03-01 «Поддержка детского и юношеского чтения»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направлен на реализацию мероприятий по формированию инфраструктуры чтения, содействию повышения читательской культуры, популяризации читательской активности учащихся.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DF934E-4F64-42E1-BEA1-93E7B8069288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430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Хрестоматия будет подарена в библиотеки образовательных учреждений города в виде «Читательского портфеля», дополненная игровыми пособиями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«Привет КРАЕВЕД!» и «Кавалерист-девица Надежда Дурова».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12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Совершенствование условий инновационной деятельности работы школьного информационно-библиотечного центра (ШИБЦ).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усиления мотивации чтения в рамках выполнения детских исследовательских проектов по содержанию краеведческой литературы, планируется формирование у школьников навыков работы с аудиторией, подготовки современных презентаций, обучение работе с современным презентационным оборудованием.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Школьный информационно-библиотечный центр претерпевает большие изменения. Трансформируемая мебель, технические средства, проектор, интерактивная доска, ноутбуки, звуковая аппаратура в библиотеке послужит для проведения детских и методических мероприятий проекта.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59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осуществления поставленных целей и задач сетевого проекта, более 70% педагогов школы повысили квалификацию. Для них были организованы курсы: «Формирование метапредметных УУД. Смысловое чтение и работа с текстом».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3864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 важных составляющих проекта является диагностика.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 проведены следующие диагностики: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«Готовность к обучению чтению» - приняли участие 44 первоклассника. Результат диагностики - 75 % процентов учеников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готовы к данной деятельности,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«Ребенок и книга»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анкетировании приняли участие 44 родителя. Результат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89 % не читают книг,  54% нет домашней библиотеки, и лишь 35 % посещают библиотеку.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37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проекта был создан клуб «Читающая мама - читающий город».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первом заседании с мамами были проведены практические и теоретические занятия, направленные на совместную работу по привлечению к чтению.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позитивной социализации обучающихся в ходе формирования культуры чтения будут проведены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спектакли детского театра «Точка»,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конкурсы детского творчества,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выездные экскурсии «Дом с фамилией».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ля педагогов будет проведен конкурс методических разработок «Я - юный читатель Сарапула города!».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Заключительным мероприятием станет фестиваль «Горжусь тобой, Сарапул !».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13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социокультурного пространства через объединение ресурсной базы школы, библиотек, музеев, театральных коллективов обеспечит условия расширения опыта познавательных исследований на краеведческом содержании. Мы прогнозируем активизацию у школьников интереса к чтению в выбранном направлении через создание условий разнообразной деятельности детей, которая опирается на их читательский опыт.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Девиз проекта «Читающие дети - читающий город!».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762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545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 для кого не секрет, что идет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интереса детей к чтению книг.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 вытекает следующая проблема, дети, привыкшие к быстрому просматриванию информации на гаджетах, не вчитываются в смысл содержания, а следствие отсутствует смысловое чтение.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Статистика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оборота литературы в нашей школьной библиотеке подтверждает общую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тенденцию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сегодняшних школьников уровня умений работы с книгой как источником информации.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55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 Сарапул насчитывает 235-летнюю историю и обладает высоким потенциалом развития туризма в Удмуртии. В 2008 году в Удмуртии по инициативе Сарапула начали разрабатывать концепцию туристического кластера "Камский берег". Сбалансированная стратегия развития туристической сферы и успешная ее реализация становится катализатором развития всей социокультурной и экономической жизни города. Таким образом туризм даст развитие новым отраслям и рабочие места горожанам. Это значит, что кадровый потенциал инфраструктуры туризма в городе формируется уже сейчас и существенную его часть составят сегодняшние школьники.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этой точки зрения видится одна из задач городского образования - формирование краеведческого социокультурного потенциала растущего горожанина. А средством расширения представлений о прошлом и настоящем старинного уездного купеческого Сарапула, с нашей точки зрения, в первую очередь является чтение краеведческой, научно-популярной и художественной литературы о родном городе.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07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город – это «книга времён», а её страницы – улицы и здания! Очень важно научить ребенка «читать» эту книгу. Это и значит – просто любить свой родной город! Историю города – его улиц, домов, людей, ребёнок узнает от взрослых, которые любят свой город в настоящем, и знают его прошлое. Чтобы и дети любили свой город, сохраняли его культурные традиции, они должны узнавать о жизни наших предков по воспоминаниям, историческим документам, читая книги. В городе Сарапуле более 10 лет существуют несколько издательских проектов организованные по инициативе администрации города. Выпущены замечательные серии книг «Память Сарапула», «Культурный слой»,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03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Серия книг «Сарапульское детство» основа для реализацию сетевого проекта «Старт с книгой».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781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проекта: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Позитивная социализация обучающихся в ходе формирования культуры чтения в соответствии ФГОС Общего Образования на основе сетевого взаимодействия в городской инфраструктуре чтения литературы о родном городе.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146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достижения поставленной цели мы определили следующие задачи, которые представлены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слайде.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некоторые из них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725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нормативной базы и апробация модели оптимизации совместной деятельности школы, ДОУ и сетевого сообщества по развитию инфраструктуры чтения краеведческой научно-популярной и художественной литературы о Сарапуле.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реализации проекта мы привлекли к сетевому взаимодействию школы города, дошкольные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образовательные учреждения,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Краеведческий  Музей, Театр студия «Точка», Центральную библиотеку, Детско-юношеский центр.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70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реализации направления проекта «Читательский портфель»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предполагается 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здание хрестоматии по краеведению «Сарапульское детство».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нашем городе в 2006-2007г.г издана детская литературная серия «Сарапульское детство» автор Татьяна Борисовна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Пеганова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Посредством художественных текстов, имеющих реальную краеведческую основу, книги позволяют ребёнку погружаться в различные исторические эпохи,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формируют чувство сопричастности к городской жизни и истории.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Проектная группа подготовила переиздание литературной серии «Сарапульское детство» в формате Хрестоматии, включив дидактические задания после каждого раздела.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2B7D9-EB4E-475D-A9F0-48D5F2DFD8CF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33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1D8C-3D7E-400F-AE2B-45AE649C0346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7B35-130D-4C5C-A833-B0EDE0D222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C8E1-6F8F-4EE8-9C39-0E62954AEA44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C9C9-E158-4B37-B396-5F8DE7DB55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26900-2EA1-45C7-9E13-2340FA62A0BC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CD37-B34F-4A1B-B956-E0FE9A29EA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F7A0-7059-4E3E-A594-47B6643820C6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3BE8-8D89-45E0-9E0D-1E5121E3B9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ECAC-7455-47A0-B53B-4F706EF6F31D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D1D2-86F0-45BD-B727-1AB272843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90D2-E9F3-4DDF-A5E1-5B2E303C039C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D671-07C6-4E99-B9D3-6B68D8EF1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1186-2A5A-4F02-9189-0B59E998F166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A2C9-C267-40E7-B40D-6EF1D2C30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CDBF-5089-4EC0-9823-2D7D0BEFB63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CE1A-220F-435E-A36E-192C653CD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D6F0-9E75-408E-8DE8-A197C3229B4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738D-292E-4FFF-903D-C17088E27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5322-3BAB-4E1B-BE17-6073557B1A96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ACD2-2CB8-4C02-A4D0-50E4C634DA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B4AA-9714-4593-8BF1-8E5338D8DF88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4804-B357-42A4-860F-596F2C57F2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9516-E250-4ACD-8695-B6A3CBD221AA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42C9-785B-4B37-AE0A-22F362D75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1C25-58F6-4BB7-833E-E490ED9A5E5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1F13B-FBE0-45BA-B99D-8CA960F7B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386F-5ED6-4820-8D22-F226F5CCE6E4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88B6-353E-4399-8FE0-15E5FE142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50C8-C7EE-4E36-A428-DB309D98A43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2823-3B77-4C84-A23B-4C26429E6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31A0-9CF3-45D5-8851-7198D22DD33D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CA1B-ED70-4193-95FE-CAB413A5F5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EAD7-CB37-45CA-9F9B-D907D9A6F8BA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D329-DB7D-43D1-8538-C609AE766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A25EB1-8DC3-4FAC-B094-C35363C3493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EB3D9F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A773ED60-F016-40E0-8DD0-144F96F9E6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81" r:id="rId11"/>
    <p:sldLayoutId id="2147483770" r:id="rId12"/>
    <p:sldLayoutId id="2147483782" r:id="rId13"/>
    <p:sldLayoutId id="2147483769" r:id="rId14"/>
    <p:sldLayoutId id="2147483768" r:id="rId15"/>
    <p:sldLayoutId id="2147483767" r:id="rId16"/>
    <p:sldLayoutId id="2147483766" r:id="rId17"/>
  </p:sldLayoutIdLst>
  <p:transition/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jpe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.png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5.jpe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7.jpe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4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13.wma"/><Relationship Id="rId7" Type="http://schemas.openxmlformats.org/officeDocument/2006/relationships/image" Target="../media/image49.png"/><Relationship Id="rId2" Type="http://schemas.microsoft.com/office/2007/relationships/media" Target="../media/media13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5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1.png"/><Relationship Id="rId15" Type="http://schemas.openxmlformats.org/officeDocument/2006/relationships/image" Target="../media/image2.png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.png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7.xml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6.jpeg"/><Relationship Id="rId11" Type="http://schemas.openxmlformats.org/officeDocument/2006/relationships/hyperlink" Target="https://yandex.ru/maps/org/muzey_istorii_i_kultury_srednego_prikamya/1129986036/?source=wizbiz_new_text_single" TargetMode="External"/><Relationship Id="rId5" Type="http://schemas.openxmlformats.org/officeDocument/2006/relationships/image" Target="../media/image25.png"/><Relationship Id="rId15" Type="http://schemas.openxmlformats.org/officeDocument/2006/relationships/image" Target="../media/image2.png"/><Relationship Id="rId10" Type="http://schemas.openxmlformats.org/officeDocument/2006/relationships/image" Target="../media/image30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9.jpeg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.pn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6.jpe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163" y="2401888"/>
            <a:ext cx="10771187" cy="211613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Сетевой проект </a:t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«Старт с книгой»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575" y="5362575"/>
            <a:ext cx="9388475" cy="10969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«СРЕДНЯЯ ОБЩЕОБРАЗОВАТЕЛЬНАЯ ШКОЛА №21»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427966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Удмуртская Республика,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Сарапул, ул.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Костычева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д.28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263" y="542925"/>
            <a:ext cx="146843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1131826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пособия: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Привет, краевед!»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								 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Кавалерист – девица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Надежда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Дурова»</a:t>
            </a:r>
          </a:p>
        </p:txBody>
      </p:sp>
      <p:pic>
        <p:nvPicPr>
          <p:cNvPr id="39940" name="Picture 4" descr="IMG_20181002_08174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718" y="1557338"/>
            <a:ext cx="4910441" cy="331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IMG_20181002_0818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797" y="2396815"/>
            <a:ext cx="5313029" cy="398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10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19635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sob.spb.ru/media/gallery/40/36651234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3371850"/>
            <a:ext cx="4910137" cy="327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0" name="Picture 6" descr="http://ksob.spb.ru/media/gallery/4/20098524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3788" y="1838325"/>
            <a:ext cx="4924425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437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57150"/>
            <a:ext cx="4518025" cy="338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0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633200" cy="160655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квалификации педагогов</a:t>
            </a:r>
            <a:b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Формирование </a:t>
            </a:r>
            <a:r>
              <a:rPr lang="ru-RU" alt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УУД.</a:t>
            </a:r>
            <a:b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Смысловое чтение и работа с текстом.</a:t>
            </a: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1890713"/>
            <a:ext cx="2728912" cy="396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825" y="1900238"/>
            <a:ext cx="5318125" cy="398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 descr="C:\Users\школа №21\Pictures\фото21\IMG_20180615_13075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9688" y="1920875"/>
            <a:ext cx="2865437" cy="394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11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29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1963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Диагностики: </a:t>
            </a:r>
            <a:b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«Готовность к обучению чтению»</a:t>
            </a:r>
            <a:b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«Ребенок и книга»</a:t>
            </a:r>
          </a:p>
        </p:txBody>
      </p:sp>
      <p:graphicFrame>
        <p:nvGraphicFramePr>
          <p:cNvPr id="32770" name="Диаграмма 5"/>
          <p:cNvGraphicFramePr>
            <a:graphicFrameLocks/>
          </p:cNvGraphicFramePr>
          <p:nvPr/>
        </p:nvGraphicFramePr>
        <p:xfrm>
          <a:off x="144463" y="1727200"/>
          <a:ext cx="491807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r:id="rId6" imgW="4913802" imgH="4584589" progId="Excel.Chart.8">
                  <p:embed/>
                </p:oleObj>
              </mc:Choice>
              <mc:Fallback>
                <p:oleObj r:id="rId6" imgW="4913802" imgH="4584589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727200"/>
                        <a:ext cx="4918075" cy="458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Диаграмма 8"/>
          <p:cNvGraphicFramePr>
            <a:graphicFrameLocks/>
          </p:cNvGraphicFramePr>
          <p:nvPr/>
        </p:nvGraphicFramePr>
        <p:xfrm>
          <a:off x="5821363" y="1317625"/>
          <a:ext cx="5459412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r:id="rId8" imgW="5462489" imgH="5334462" progId="Excel.Chart.8">
                  <p:embed/>
                </p:oleObj>
              </mc:Choice>
              <mc:Fallback>
                <p:oleObj r:id="rId8" imgW="5462489" imgH="5334462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3" y="1317625"/>
                        <a:ext cx="5459412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3 слайд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0" y="-34924"/>
            <a:ext cx="8596312" cy="13208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клуба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Читающая мама- читающий город»</a:t>
            </a:r>
          </a:p>
        </p:txBody>
      </p:sp>
      <p:pic>
        <p:nvPicPr>
          <p:cNvPr id="40964" name="Picture 4" descr="IMG_20180928_18091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416" y="1890761"/>
            <a:ext cx="3529543" cy="294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5" name="Picture 5" descr="IMG_20180928_18092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5205" y="1909607"/>
            <a:ext cx="3561995" cy="292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IMG_20180928_184647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5410" y="1909607"/>
            <a:ext cx="3786138" cy="292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14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25248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45663" cy="13208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Читающие дети - читающий город!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5" descr="http://library.top-culture.ru/wp-content/uploads/2018/04/78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0577" y="1176159"/>
            <a:ext cx="8929687" cy="468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15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31797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76450" y="3579813"/>
            <a:ext cx="7027863" cy="1320800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r>
              <a:rPr lang="ru-RU" altLang="ru-RU" sz="5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950" y="184106"/>
            <a:ext cx="2762736" cy="2902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 descr="ÐÐ°ÑÑÐ¸Ð½ÐºÐ¸ Ð¿Ð¾ Ð·Ð°Ð¿ÑÐ¾ÑÑ ÑÐ¾ÑÐ¾ Ð´ÐµÑÐµÐ¹ Ñ ÑÐµÐ»ÐµÑÐ¾Ð½Ð°Ð¼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1" y="273132"/>
            <a:ext cx="4144488" cy="338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7" descr="ÐÐ°ÑÑÐ¸Ð½ÐºÐ¸ Ð¿Ð¾ Ð·Ð°Ð¿ÑÐ¾ÑÑ ÑÐ¾ÑÐ¾ Ð´ÐµÑÐµÐ¹ Ñ ÑÐµÐ»ÐµÑÐ¾Ð½Ð°Ð¼Ð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86" y="273132"/>
            <a:ext cx="4259206" cy="360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5" descr="2016 год 43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050" y="2641819"/>
            <a:ext cx="5130139" cy="403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interiorspace.ru/photo/2e/2ee65bc903f809b96626b4e24be029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950" y="3016250"/>
            <a:ext cx="4068763" cy="305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1304588" cy="831850"/>
          </a:xfrm>
        </p:spPr>
        <p:txBody>
          <a:bodyPr/>
          <a:lstStyle/>
          <a:p>
            <a:pPr algn="ctr">
              <a:defRPr/>
            </a:pP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Сарапул, Удмуртская Республика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2" name="Picture 8" descr="http://sarapultravel.ru/media/galleries/694/794/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796925"/>
            <a:ext cx="3657600" cy="286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C:\Users\школа №21\Pictures\фото21\IMG_20180927_17315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525" y="1473200"/>
            <a:ext cx="3489325" cy="36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3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18913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650663" cy="1966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издательского проекта </a:t>
            </a:r>
            <a:b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Сарапула»</a:t>
            </a:r>
          </a:p>
        </p:txBody>
      </p:sp>
      <p:pic>
        <p:nvPicPr>
          <p:cNvPr id="13315" name="Рисунок 1" descr="http://www.adm-sarapul.ru/about/struktura/upravlenie_kultury/progr_proekty/r_devoghk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1471613"/>
            <a:ext cx="185737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Рисунок 2" descr="http://www.adm-sarapul.ru/about/struktura/upravlenie_kultury/progr_proekty/povest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25" y="4043363"/>
            <a:ext cx="1824038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Рисунок 3" descr="http://www.adm-sarapul.ru/about/struktura/upravlenie_kultury/progr_proekty/kavalerist_d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1296988"/>
            <a:ext cx="1862138" cy="244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Рисунок 4" descr="http://www.adm-sarapul.ru/about/struktura/upravlenie_kultury/progr_proekty/na_reke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25" y="841375"/>
            <a:ext cx="1838325" cy="25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Рисунок 5" descr="http://www.adm-sarapul.ru/about/struktura/upravlenie_kultury/progr_proekty/s_uezd_g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050" y="654050"/>
            <a:ext cx="1841500" cy="247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Рисунок 6" descr="http://www.adm-sarapul.ru/about/struktura/upravlenie_kultury/progr_proekty/kr_strok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49838" y="3824288"/>
            <a:ext cx="1981200" cy="256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3" name="Рисунок 18" descr="http://www.adm-sarapul.ru/about/struktura/upravlenie_kultury/progr_proekty/voyna_epoha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450" y="3589338"/>
            <a:ext cx="1931988" cy="255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4" name="Рисунок 19" descr="http://www.adm-sarapul.ru/about/struktura/upravlenie_kultury/progr_proekty/voyna_epoha2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4525" y="3371850"/>
            <a:ext cx="1966913" cy="260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7" name="Rectangle 28"/>
          <p:cNvSpPr>
            <a:spLocks noChangeArrowheads="1"/>
          </p:cNvSpPr>
          <p:nvPr/>
        </p:nvSpPr>
        <p:spPr bwMode="auto">
          <a:xfrm>
            <a:off x="1524000" y="8064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>
                <a:solidFill>
                  <a:srgbClr val="052635"/>
                </a:solidFill>
                <a:cs typeface="Times New Roman" pitchFamily="18" charset="0"/>
              </a:rPr>
              <a:t>  </a:t>
            </a:r>
            <a:endParaRPr lang="ru-RU" altLang="ru-RU"/>
          </a:p>
        </p:txBody>
      </p:sp>
      <p:sp>
        <p:nvSpPr>
          <p:cNvPr id="24588" name="Rectangle 30"/>
          <p:cNvSpPr>
            <a:spLocks noChangeArrowheads="1"/>
          </p:cNvSpPr>
          <p:nvPr/>
        </p:nvSpPr>
        <p:spPr bwMode="auto">
          <a:xfrm>
            <a:off x="1524000" y="5226050"/>
            <a:ext cx="233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>
                <a:solidFill>
                  <a:srgbClr val="052635"/>
                </a:solidFill>
                <a:cs typeface="Times New Roman" pitchFamily="18" charset="0"/>
              </a:rPr>
              <a:t> </a:t>
            </a:r>
            <a:br>
              <a:rPr lang="ru-RU" altLang="ru-RU" sz="1400">
                <a:solidFill>
                  <a:srgbClr val="052635"/>
                </a:solidFill>
                <a:cs typeface="Times New Roman" pitchFamily="18" charset="0"/>
              </a:rPr>
            </a:br>
            <a:endParaRPr lang="ru-RU" altLang="ru-RU"/>
          </a:p>
        </p:txBody>
      </p:sp>
      <p:sp>
        <p:nvSpPr>
          <p:cNvPr id="24589" name="Rectangle 34"/>
          <p:cNvSpPr>
            <a:spLocks noChangeArrowheads="1"/>
          </p:cNvSpPr>
          <p:nvPr/>
        </p:nvSpPr>
        <p:spPr bwMode="auto">
          <a:xfrm>
            <a:off x="9677400" y="4800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52635"/>
                </a:solidFill>
              </a:rPr>
              <a:t>  </a:t>
            </a:r>
          </a:p>
        </p:txBody>
      </p:sp>
      <p:sp>
        <p:nvSpPr>
          <p:cNvPr id="24590" name="Rectangle 35"/>
          <p:cNvSpPr>
            <a:spLocks noChangeArrowheads="1"/>
          </p:cNvSpPr>
          <p:nvPr/>
        </p:nvSpPr>
        <p:spPr bwMode="auto">
          <a:xfrm>
            <a:off x="9829800" y="5170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52635"/>
                </a:solidFill>
              </a:rPr>
              <a:t>  </a:t>
            </a:r>
          </a:p>
        </p:txBody>
      </p:sp>
      <p:pic>
        <p:nvPicPr>
          <p:cNvPr id="13336" name="Рисунок 22" descr="http://www.adm-sarapul.ru/about/struktura/upravlenie_kultury/progr_proekty/afgan-2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3100" y="4265613"/>
            <a:ext cx="1873250" cy="244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4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50663" y="624094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252200" cy="12493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книг «Сарапульское детство»</a:t>
            </a:r>
          </a:p>
        </p:txBody>
      </p:sp>
      <p:pic>
        <p:nvPicPr>
          <p:cNvPr id="12291" name="Рисунок 7" descr="http://www.adm-sarapul.ru/about/struktura/upravlenie_kultury/progr_proekty/ivach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88" y="973138"/>
            <a:ext cx="2097087" cy="283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Рисунок 8" descr="http://www.adm-sarapul.ru/about/struktura/upravlenie_kultury/progr_proekty/gusar_pug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08350" y="973138"/>
            <a:ext cx="2066925" cy="283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Рисунок 9" descr="http://www.adm-sarapul.ru/about/struktura/upravlenie_kultury/progr_proekty/roghdestv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40400" y="977900"/>
            <a:ext cx="2124075" cy="280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Рисунок 10" descr="http://www.adm-sarapul.ru/about/struktura/upravlenie_kultury/progr_proekty/dom_famyl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8000" y="933450"/>
            <a:ext cx="2036763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Рисунок 11" descr="http://www.adm-sarapul.ru/about/struktura/upravlenie_kultury/progr_proekty/rek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1325" y="3641725"/>
            <a:ext cx="2132013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Рисунок 12" descr="http://www.adm-sarapul.ru/about/struktura/upravlenie_kultury/progr_proekty/zv_zar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06900" y="3590925"/>
            <a:ext cx="216535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7" name="Рисунок 13" descr="http://www.adm-sarapul.ru/about/struktura/upravlenie_kultury/progr_proekty/gorod_datstv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24675" y="3641725"/>
            <a:ext cx="2146300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5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Инновационный сетевой проект </a:t>
            </a:r>
            <a:b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«Старт с книгой»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400" y="1533525"/>
            <a:ext cx="9823450" cy="3697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alt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alt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alt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социализация обучающихся в ходе формирования культуры чтения в соответствии ФГОС ОО на основе сетевого взаимодействия в городской инфраструктуре чтения литературы о родном городе.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6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63" y="142875"/>
            <a:ext cx="8596312" cy="977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Сетевой проект «Старт с книгой»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023461" y="719666"/>
          <a:ext cx="10431887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405188"/>
            <a:ext cx="19192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</a:t>
            </a:r>
          </a:p>
        </p:txBody>
      </p:sp>
      <p:pic>
        <p:nvPicPr>
          <p:cNvPr id="3" name="7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82400" y="629416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335" y="2194361"/>
            <a:ext cx="4608189" cy="2832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674" name="Группа 12"/>
          <p:cNvGrpSpPr>
            <a:grpSpLocks/>
          </p:cNvGrpSpPr>
          <p:nvPr/>
        </p:nvGrpSpPr>
        <p:grpSpPr bwMode="auto">
          <a:xfrm>
            <a:off x="1103313" y="633413"/>
            <a:ext cx="2200275" cy="1927225"/>
            <a:chOff x="4058774" y="4418655"/>
            <a:chExt cx="2643439" cy="2418254"/>
          </a:xfrm>
        </p:grpSpPr>
        <p:pic>
          <p:nvPicPr>
            <p:cNvPr id="1028" name="Picture 4" descr="МБДОУ д/с №37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4199861" y="4418655"/>
              <a:ext cx="2436638" cy="18573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7" name="Прямоугольник 6"/>
            <p:cNvSpPr/>
            <p:nvPr/>
          </p:nvSpPr>
          <p:spPr>
            <a:xfrm>
              <a:off x="4058774" y="6335098"/>
              <a:ext cx="2643439" cy="501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МБДОУ</a:t>
              </a:r>
              <a:r>
                <a:rPr lang="ru-RU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OpenSansSemiBold"/>
                  <a:cs typeface="+mn-cs"/>
                </a:rPr>
                <a:t> </a:t>
              </a: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Д/С №37</a:t>
              </a:r>
            </a:p>
          </p:txBody>
        </p:sp>
      </p:grpSp>
      <p:grpSp>
        <p:nvGrpSpPr>
          <p:cNvPr id="28675" name="Группа 11"/>
          <p:cNvGrpSpPr>
            <a:grpSpLocks/>
          </p:cNvGrpSpPr>
          <p:nvPr/>
        </p:nvGrpSpPr>
        <p:grpSpPr bwMode="auto">
          <a:xfrm>
            <a:off x="314325" y="3044825"/>
            <a:ext cx="2490788" cy="1857375"/>
            <a:chOff x="6020656" y="-404159"/>
            <a:chExt cx="2992918" cy="2330611"/>
          </a:xfrm>
        </p:grpSpPr>
        <p:pic>
          <p:nvPicPr>
            <p:cNvPr id="1026" name="Picture 2" descr="МБДОУ д/с №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164" y="-404159"/>
              <a:ext cx="2436638" cy="1828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11" name="Прямоугольник 10"/>
            <p:cNvSpPr/>
            <p:nvPr/>
          </p:nvSpPr>
          <p:spPr>
            <a:xfrm>
              <a:off x="6020656" y="1424641"/>
              <a:ext cx="2992918" cy="50181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МБДОУ Д/С №4</a:t>
              </a:r>
            </a:p>
          </p:txBody>
        </p:sp>
      </p:grpSp>
      <p:grpSp>
        <p:nvGrpSpPr>
          <p:cNvPr id="28676" name="Группа 8"/>
          <p:cNvGrpSpPr>
            <a:grpSpLocks/>
          </p:cNvGrpSpPr>
          <p:nvPr/>
        </p:nvGrpSpPr>
        <p:grpSpPr bwMode="auto">
          <a:xfrm>
            <a:off x="7372350" y="425450"/>
            <a:ext cx="3475038" cy="2700338"/>
            <a:chOff x="-707134" y="833919"/>
            <a:chExt cx="4347683" cy="3613858"/>
          </a:xfrm>
        </p:grpSpPr>
        <p:pic>
          <p:nvPicPr>
            <p:cNvPr id="1030" name="Picture 6" descr="БЮДЖЕТНОЕ ПРОФЕССИОНАЛЬНОЕ ОБРАЗОВАТЕЛЬНОЕ УЧРЕЖДЕНИЕ УДМУРТСКОЙ РЕСПУБЛИКИ 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96" y="833919"/>
              <a:ext cx="2705799" cy="20564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8" name="Прямоугольник 7"/>
            <p:cNvSpPr/>
            <p:nvPr/>
          </p:nvSpPr>
          <p:spPr>
            <a:xfrm>
              <a:off x="-707134" y="2841008"/>
              <a:ext cx="4347683" cy="16067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БПОУ УР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"САРАПУЛЬСКИЙ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ПЕДАГОГИЧЕСКИЙ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КОЛЛЕДЖ"</a:t>
              </a:r>
            </a:p>
          </p:txBody>
        </p:sp>
      </p:grpSp>
      <p:grpSp>
        <p:nvGrpSpPr>
          <p:cNvPr id="28677" name="Группа 9"/>
          <p:cNvGrpSpPr>
            <a:grpSpLocks/>
          </p:cNvGrpSpPr>
          <p:nvPr/>
        </p:nvGrpSpPr>
        <p:grpSpPr bwMode="auto">
          <a:xfrm>
            <a:off x="4171950" y="61913"/>
            <a:ext cx="2725738" cy="1898650"/>
            <a:chOff x="-347860" y="4584250"/>
            <a:chExt cx="2942729" cy="2173015"/>
          </a:xfrm>
        </p:grpSpPr>
        <p:pic>
          <p:nvPicPr>
            <p:cNvPr id="1032" name="Picture 8" descr="МБОУ "/>
            <p:cNvPicPr>
              <a:picLocks noChangeAspect="1" noChangeArrowheads="1"/>
            </p:cNvPicPr>
            <p:nvPr/>
          </p:nvPicPr>
          <p:blipFill>
            <a:blip r:embed="rId9" cstate="print">
              <a:extLst/>
            </a:blip>
            <a:srcRect/>
            <a:stretch>
              <a:fillRect/>
            </a:stretch>
          </p:blipFill>
          <p:spPr bwMode="auto">
            <a:xfrm>
              <a:off x="95316" y="4584250"/>
              <a:ext cx="2499553" cy="17990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6" name="Прямоугольник 5"/>
            <p:cNvSpPr/>
            <p:nvPr/>
          </p:nvSpPr>
          <p:spPr>
            <a:xfrm>
              <a:off x="-347860" y="6299467"/>
              <a:ext cx="2942729" cy="4577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МБОУ СОШ №</a:t>
              </a:r>
              <a:r>
                <a:rPr lang="en-US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21</a:t>
              </a:r>
              <a:endPara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8678" name="Группа 17"/>
          <p:cNvGrpSpPr>
            <a:grpSpLocks/>
          </p:cNvGrpSpPr>
          <p:nvPr/>
        </p:nvGrpSpPr>
        <p:grpSpPr bwMode="auto">
          <a:xfrm>
            <a:off x="9258300" y="3089275"/>
            <a:ext cx="2406650" cy="2160588"/>
            <a:chOff x="9105774" y="3540210"/>
            <a:chExt cx="2893022" cy="2709440"/>
          </a:xfrm>
        </p:grpSpPr>
        <p:pic>
          <p:nvPicPr>
            <p:cNvPr id="1034" name="Picture 10" descr="https://avatars.mds.yandex.net/get-altay/216588/2a0000015b1fa8f22983cfa4274905f69e85/XXL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5774" y="3540210"/>
              <a:ext cx="2670045" cy="17789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16" name="Прямоугольник 15"/>
            <p:cNvSpPr/>
            <p:nvPr/>
          </p:nvSpPr>
          <p:spPr>
            <a:xfrm>
              <a:off x="9260546" y="5233987"/>
              <a:ext cx="273825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Музей истории </a:t>
              </a:r>
            </a:p>
            <a:p>
              <a:pPr algn="ctr"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и культуры</a:t>
              </a:r>
            </a:p>
            <a:p>
              <a:pPr algn="ctr"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Среднего </a:t>
              </a:r>
              <a:r>
                <a:rPr lang="ru-RU" sz="20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Прикамья</a:t>
              </a:r>
              <a:endPara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  <a:hlinkClick r:id="rId11"/>
              </a:endParaRPr>
            </a:p>
          </p:txBody>
        </p:sp>
      </p:grpSp>
      <p:grpSp>
        <p:nvGrpSpPr>
          <p:cNvPr id="28679" name="Группа 19"/>
          <p:cNvGrpSpPr>
            <a:grpSpLocks/>
          </p:cNvGrpSpPr>
          <p:nvPr/>
        </p:nvGrpSpPr>
        <p:grpSpPr bwMode="auto">
          <a:xfrm>
            <a:off x="6792913" y="4921250"/>
            <a:ext cx="4414837" cy="1641475"/>
            <a:chOff x="2370848" y="4666926"/>
            <a:chExt cx="5827907" cy="2328106"/>
          </a:xfrm>
        </p:grpSpPr>
        <p:pic>
          <p:nvPicPr>
            <p:cNvPr id="1036" name="Picture 12" descr="https://pimg.mycdn.me/getImage?url=http%3A%2F%2Fi.mycdn.me%2Fimage%3Fid%3D861098686013%26ts%3D0003000000000404000200%26plc%3DUNKNOWN%26tkn%3D*bh2D7DFRcgqkPfsu_A9bk4XAKfk%26fn%3Dtopic_link_1080&amp;type=TOPIC_LINK_WIDE_548&amp;signatureToken=ETijZaQAz_LhufPl0vn69w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70848" y="4666926"/>
              <a:ext cx="3058152" cy="208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17" name="Прямоугольник 16"/>
            <p:cNvSpPr/>
            <p:nvPr/>
          </p:nvSpPr>
          <p:spPr>
            <a:xfrm>
              <a:off x="5135911" y="5846644"/>
              <a:ext cx="3062844" cy="11483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Центральная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библиотека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 им. Н. Крупской </a:t>
              </a:r>
            </a:p>
          </p:txBody>
        </p:sp>
      </p:grpSp>
      <p:grpSp>
        <p:nvGrpSpPr>
          <p:cNvPr id="28680" name="Группа 21"/>
          <p:cNvGrpSpPr>
            <a:grpSpLocks/>
          </p:cNvGrpSpPr>
          <p:nvPr/>
        </p:nvGrpSpPr>
        <p:grpSpPr bwMode="auto">
          <a:xfrm>
            <a:off x="2986088" y="4926013"/>
            <a:ext cx="3036887" cy="1863725"/>
            <a:chOff x="391688" y="4316178"/>
            <a:chExt cx="3649705" cy="2337707"/>
          </a:xfrm>
        </p:grpSpPr>
        <p:pic>
          <p:nvPicPr>
            <p:cNvPr id="1038" name="Picture 14" descr="https://avatars.mds.yandex.net/get-altay/920214/2a0000016195411be2731a457f1b0a1b4d13/XXL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0801" y="4316178"/>
              <a:ext cx="2711480" cy="18400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21" name="Прямоугольник 20"/>
            <p:cNvSpPr/>
            <p:nvPr/>
          </p:nvSpPr>
          <p:spPr>
            <a:xfrm>
              <a:off x="391688" y="6152075"/>
              <a:ext cx="3649705" cy="5018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  <a:cs typeface="+mn-cs"/>
                </a:rPr>
                <a:t>Театр студия «Точка»</a:t>
              </a:r>
            </a:p>
          </p:txBody>
        </p:sp>
      </p:grpSp>
      <p:grpSp>
        <p:nvGrpSpPr>
          <p:cNvPr id="28681" name="Группа 3"/>
          <p:cNvGrpSpPr>
            <a:grpSpLocks/>
          </p:cNvGrpSpPr>
          <p:nvPr/>
        </p:nvGrpSpPr>
        <p:grpSpPr bwMode="auto">
          <a:xfrm>
            <a:off x="1879600" y="2108200"/>
            <a:ext cx="6791325" cy="3884613"/>
            <a:chOff x="1880315" y="2107564"/>
            <a:chExt cx="6790076" cy="3885856"/>
          </a:xfrm>
        </p:grpSpPr>
        <p:sp>
          <p:nvSpPr>
            <p:cNvPr id="5" name="Shape 4"/>
            <p:cNvSpPr/>
            <p:nvPr/>
          </p:nvSpPr>
          <p:spPr>
            <a:xfrm>
              <a:off x="1880315" y="2107564"/>
              <a:ext cx="6501416" cy="38858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927931" y="5040615"/>
              <a:ext cx="1887191" cy="900400"/>
            </a:xfrm>
            <a:custGeom>
              <a:avLst/>
              <a:gdLst>
                <a:gd name="connsiteX0" fmla="*/ 0 w 1886883"/>
                <a:gd name="connsiteY0" fmla="*/ 0 h 899429"/>
                <a:gd name="connsiteX1" fmla="*/ 1886883 w 1886883"/>
                <a:gd name="connsiteY1" fmla="*/ 0 h 899429"/>
                <a:gd name="connsiteX2" fmla="*/ 1886883 w 1886883"/>
                <a:gd name="connsiteY2" fmla="*/ 899429 h 899429"/>
                <a:gd name="connsiteX3" fmla="*/ 0 w 1886883"/>
                <a:gd name="connsiteY3" fmla="*/ 899429 h 899429"/>
                <a:gd name="connsiteX4" fmla="*/ 0 w 1886883"/>
                <a:gd name="connsiteY4" fmla="*/ 0 h 89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883" h="899429">
                  <a:moveTo>
                    <a:pt x="0" y="0"/>
                  </a:moveTo>
                  <a:lnTo>
                    <a:pt x="1886883" y="0"/>
                  </a:lnTo>
                  <a:lnTo>
                    <a:pt x="1886883" y="899429"/>
                  </a:lnTo>
                  <a:lnTo>
                    <a:pt x="0" y="8994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3691" tIns="0" rIns="0" bIns="0" spcCol="1270"/>
            <a:lstStyle/>
            <a:p>
              <a:pPr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ДОУ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343721" y="3886133"/>
              <a:ext cx="2315737" cy="1726165"/>
            </a:xfrm>
            <a:custGeom>
              <a:avLst/>
              <a:gdLst>
                <a:gd name="connsiteX0" fmla="*/ 0 w 2317225"/>
                <a:gd name="connsiteY0" fmla="*/ 0 h 1727055"/>
                <a:gd name="connsiteX1" fmla="*/ 2317225 w 2317225"/>
                <a:gd name="connsiteY1" fmla="*/ 0 h 1727055"/>
                <a:gd name="connsiteX2" fmla="*/ 2317225 w 2317225"/>
                <a:gd name="connsiteY2" fmla="*/ 1727055 h 1727055"/>
                <a:gd name="connsiteX3" fmla="*/ 0 w 2317225"/>
                <a:gd name="connsiteY3" fmla="*/ 1727055 h 1727055"/>
                <a:gd name="connsiteX4" fmla="*/ 0 w 2317225"/>
                <a:gd name="connsiteY4" fmla="*/ 0 h 172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225" h="1727055">
                  <a:moveTo>
                    <a:pt x="0" y="0"/>
                  </a:moveTo>
                  <a:lnTo>
                    <a:pt x="2317225" y="0"/>
                  </a:lnTo>
                  <a:lnTo>
                    <a:pt x="2317225" y="1727055"/>
                  </a:lnTo>
                  <a:lnTo>
                    <a:pt x="0" y="17270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158" tIns="0" rIns="0" bIns="0" spcCol="1270"/>
            <a:lstStyle/>
            <a:p>
              <a:pPr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ОУ</a:t>
              </a: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902359" y="3150886"/>
              <a:ext cx="2317324" cy="2335959"/>
            </a:xfrm>
            <a:custGeom>
              <a:avLst/>
              <a:gdLst>
                <a:gd name="connsiteX0" fmla="*/ 0 w 2317225"/>
                <a:gd name="connsiteY0" fmla="*/ 0 h 2335492"/>
                <a:gd name="connsiteX1" fmla="*/ 2317225 w 2317225"/>
                <a:gd name="connsiteY1" fmla="*/ 0 h 2335492"/>
                <a:gd name="connsiteX2" fmla="*/ 2317225 w 2317225"/>
                <a:gd name="connsiteY2" fmla="*/ 2335492 h 2335492"/>
                <a:gd name="connsiteX3" fmla="*/ 0 w 2317225"/>
                <a:gd name="connsiteY3" fmla="*/ 2335492 h 2335492"/>
                <a:gd name="connsiteX4" fmla="*/ 0 w 2317225"/>
                <a:gd name="connsiteY4" fmla="*/ 0 h 23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225" h="2335492">
                  <a:moveTo>
                    <a:pt x="0" y="0"/>
                  </a:moveTo>
                  <a:lnTo>
                    <a:pt x="2317225" y="0"/>
                  </a:lnTo>
                  <a:lnTo>
                    <a:pt x="2317225" y="2335492"/>
                  </a:lnTo>
                  <a:lnTo>
                    <a:pt x="0" y="23354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69810" tIns="0" rIns="0" bIns="0" spcCol="1270"/>
            <a:lstStyle/>
            <a:p>
              <a:pPr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ОО</a:t>
              </a: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353067" y="2634783"/>
              <a:ext cx="2317324" cy="1345043"/>
            </a:xfrm>
            <a:custGeom>
              <a:avLst/>
              <a:gdLst>
                <a:gd name="connsiteX0" fmla="*/ 0 w 2317225"/>
                <a:gd name="connsiteY0" fmla="*/ 0 h 1345193"/>
                <a:gd name="connsiteX1" fmla="*/ 2317225 w 2317225"/>
                <a:gd name="connsiteY1" fmla="*/ 0 h 1345193"/>
                <a:gd name="connsiteX2" fmla="*/ 2317225 w 2317225"/>
                <a:gd name="connsiteY2" fmla="*/ 1345193 h 1345193"/>
                <a:gd name="connsiteX3" fmla="*/ 0 w 2317225"/>
                <a:gd name="connsiteY3" fmla="*/ 1345193 h 1345193"/>
                <a:gd name="connsiteX4" fmla="*/ 0 w 2317225"/>
                <a:gd name="connsiteY4" fmla="*/ 0 h 134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225" h="1345193">
                  <a:moveTo>
                    <a:pt x="0" y="0"/>
                  </a:moveTo>
                  <a:lnTo>
                    <a:pt x="2317225" y="0"/>
                  </a:lnTo>
                  <a:lnTo>
                    <a:pt x="2317225" y="1345193"/>
                  </a:lnTo>
                  <a:lnTo>
                    <a:pt x="0" y="1345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481" tIns="0" rIns="0" bIns="0" spcCol="1270"/>
            <a:lstStyle/>
            <a:p>
              <a:pPr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город</a:t>
              </a:r>
            </a:p>
          </p:txBody>
        </p:sp>
      </p:grpSp>
      <p:pic>
        <p:nvPicPr>
          <p:cNvPr id="30" name="Рисунок 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8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82400" y="629573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 descr="C:\Users\школа №21\Pictures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7938" y="1059090"/>
            <a:ext cx="5497512" cy="4668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882" y="14288"/>
            <a:ext cx="1468966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7" descr="http://www.adm-sarapul.ru/about/struktura/upravlenie_kultury/progr_proekty/ivachka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188" y="2414588"/>
            <a:ext cx="1328737" cy="179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8" descr="http://www.adm-sarapul.ru/about/struktura/upravlenie_kultury/progr_proekty/gusar_pugov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513" y="96838"/>
            <a:ext cx="1309687" cy="179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9" descr="http://www.adm-sarapul.ru/about/struktura/upravlenie_kultury/progr_proekty/roghdestvo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800" y="128588"/>
            <a:ext cx="1347788" cy="177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0" descr="http://www.adm-sarapul.ru/about/struktura/upravlenie_kultury/progr_proekty/dom_famyli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900" y="2357438"/>
            <a:ext cx="1290638" cy="180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1" descr="http://www.adm-sarapul.ru/about/struktura/upravlenie_kultury/progr_proekty/reka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4826000"/>
            <a:ext cx="1350962" cy="185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2" descr="http://www.adm-sarapul.ru/about/struktura/upravlenie_kultury/progr_proekty/zv_zari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363" y="4872038"/>
            <a:ext cx="1373187" cy="19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3" descr="http://www.adm-sarapul.ru/about/struktura/upravlenie_kultury/progr_proekty/gorod_datstva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613" y="4687888"/>
            <a:ext cx="1360487" cy="185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9 слай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26574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1245</TotalTime>
  <Words>1217</Words>
  <Application>Microsoft Office PowerPoint</Application>
  <PresentationFormat>Широкоэкранный</PresentationFormat>
  <Paragraphs>101</Paragraphs>
  <Slides>16</Slides>
  <Notes>16</Notes>
  <HiddenSlides>0</HiddenSlides>
  <MMClips>15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OpenSansSemiBold</vt:lpstr>
      <vt:lpstr>Times New Roman</vt:lpstr>
      <vt:lpstr>Trebuchet MS</vt:lpstr>
      <vt:lpstr>Wingdings 3</vt:lpstr>
      <vt:lpstr>Грань</vt:lpstr>
      <vt:lpstr>Диаграмма Microsoft Excel</vt:lpstr>
      <vt:lpstr>Сетевой проект  «Старт с книгой»</vt:lpstr>
      <vt:lpstr>Презентация PowerPoint</vt:lpstr>
      <vt:lpstr>Сарапул, Удмуртская Республика</vt:lpstr>
      <vt:lpstr>Книги издательского проекта  «Память Сарапула»</vt:lpstr>
      <vt:lpstr>Серия книг «Сарапульское детство»</vt:lpstr>
      <vt:lpstr>Инновационный сетевой проект  «Старт с книгой»</vt:lpstr>
      <vt:lpstr>Сетевой проект «Старт с книгой»</vt:lpstr>
      <vt:lpstr>Презентация PowerPoint</vt:lpstr>
      <vt:lpstr>Презентация PowerPoint</vt:lpstr>
      <vt:lpstr>Игровые пособия: «Привет, краевед!»                «Кавалерист – девица              Надежда Дурова»</vt:lpstr>
      <vt:lpstr>Презентация PowerPoint</vt:lpstr>
      <vt:lpstr>Повышение квалификации педагогов       Формирование метапредметных УУД.              Смысловое чтение и работа с текстом.</vt:lpstr>
      <vt:lpstr>Диагностики:   «Готовность к обучению чтению»                                          «Ребенок и книга»</vt:lpstr>
      <vt:lpstr>Открытие клуба  «Читающая мама- читающий город»</vt:lpstr>
      <vt:lpstr>Читающие дети - читающий город!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Сетевой проект  «Старт с книгой»</dc:title>
  <dc:creator>Dr</dc:creator>
  <cp:lastModifiedBy>Dr</cp:lastModifiedBy>
  <cp:revision>84</cp:revision>
  <dcterms:created xsi:type="dcterms:W3CDTF">2018-05-23T08:39:55Z</dcterms:created>
  <dcterms:modified xsi:type="dcterms:W3CDTF">2018-10-04T15:19:17Z</dcterms:modified>
</cp:coreProperties>
</file>