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4" r:id="rId5"/>
    <p:sldId id="265" r:id="rId6"/>
    <p:sldId id="266" r:id="rId7"/>
    <p:sldId id="260" r:id="rId8"/>
    <p:sldId id="267" r:id="rId9"/>
  </p:sldIdLst>
  <p:sldSz cx="9906000" cy="6858000" type="A4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2C72C7"/>
    <a:srgbClr val="FF0D16"/>
    <a:srgbClr val="0E50A4"/>
    <a:srgbClr val="FF0719"/>
    <a:srgbClr val="FF0C16"/>
    <a:srgbClr val="0C84CC"/>
    <a:srgbClr val="007EC9"/>
    <a:srgbClr val="0ECFD8"/>
    <a:srgbClr val="36A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328" y="-10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5B278-8C12-449A-A925-99EFC842FB64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1233488"/>
            <a:ext cx="48101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5CC3-2321-45AE-BA52-F3AE713792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5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3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3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6656" y="4509120"/>
            <a:ext cx="6106761" cy="88211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0010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576" y="2492896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4528" y="260648"/>
            <a:ext cx="8712968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80592" y="1772816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36576" y="1772816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0575" y="1772817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140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708" y="263820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5467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3691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8720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/>
          <a:scene3d>
            <a:camera prst="orthographicFront"/>
            <a:lightRig rig="balanced" dir="t"/>
          </a:scene3d>
          <a:sp3d/>
        </p:spPr>
        <p:txBody>
          <a:bodyPr>
            <a:normAutofit/>
            <a:sp3d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285750" indent="-285750">
              <a:buFont typeface="Wingdings" pitchFamily="2" charset="2"/>
              <a:buChar char="§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28" y="260648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504" y="1916832"/>
            <a:ext cx="8928992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B47351-08FA-400C-BF36-73F860CC8A0E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D:\Work\Prodject\Презентация Ирина Брацун\Векторный смарт-объект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4" y="188640"/>
            <a:ext cx="178292" cy="71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3200" b="1" i="0" kern="1200">
          <a:solidFill>
            <a:srgbClr val="949494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200" kern="1200">
          <a:solidFill>
            <a:srgbClr val="000105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000" kern="1200">
          <a:solidFill>
            <a:srgbClr val="000105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800" kern="1200">
          <a:solidFill>
            <a:srgbClr val="000105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600" kern="1200">
          <a:solidFill>
            <a:srgbClr val="000105"/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400" kern="1200">
          <a:solidFill>
            <a:srgbClr val="000105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teryaeva74@mail.ru" TargetMode="External"/><Relationship Id="rId4" Type="http://schemas.openxmlformats.org/officeDocument/2006/relationships/hyperlink" Target="mailto:kangymn1@mail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angymn1.ucoz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724" y="1300945"/>
            <a:ext cx="8423684" cy="2081199"/>
          </a:xfrm>
        </p:spPr>
        <p:txBody>
          <a:bodyPr/>
          <a:lstStyle/>
          <a:p>
            <a:pPr marL="182563" indent="0" algn="l"/>
            <a:r>
              <a:rPr lang="ru-RU" sz="36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Формирующее оценивание как основа </a:t>
            </a:r>
            <a:r>
              <a:rPr lang="ru-RU" sz="3600" dirty="0" err="1" smtClean="0">
                <a:solidFill>
                  <a:srgbClr val="007EC9"/>
                </a:solidFill>
                <a:latin typeface="Myriad Pro" panose="020B0503030403020204" pitchFamily="34" charset="0"/>
              </a:rPr>
              <a:t>внутришкольной</a:t>
            </a:r>
            <a:r>
              <a:rPr lang="ru-RU" sz="36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 системы оценки качества образования</a:t>
            </a:r>
            <a:endParaRPr lang="ru-RU" sz="3600" dirty="0">
              <a:solidFill>
                <a:srgbClr val="007EC9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512" y="3284986"/>
            <a:ext cx="9217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Муниципальное автономное общеобразовательное учреждение «Гимназия №1» г. Канска</a:t>
            </a:r>
            <a:endParaRPr lang="en-US" dirty="0"/>
          </a:p>
          <a:p>
            <a:endParaRPr lang="en-US" dirty="0"/>
          </a:p>
          <a:p>
            <a:r>
              <a:rPr lang="ru-RU" dirty="0" smtClean="0"/>
              <a:t>Адрес: 663606 Красноярский край, г. Канск, ул. 40 лет Октября 33/2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Email</a:t>
            </a:r>
            <a:r>
              <a:rPr lang="ru-RU" dirty="0" smtClean="0"/>
              <a:t>: </a:t>
            </a:r>
            <a:r>
              <a:rPr lang="en-US" dirty="0" smtClean="0">
                <a:solidFill>
                  <a:schemeClr val="tx2"/>
                </a:solidFill>
                <a:hlinkClick r:id="rId4"/>
              </a:rPr>
              <a:t>kangymn1@mail.ru</a:t>
            </a:r>
            <a:r>
              <a:rPr lang="ru-RU" dirty="0" smtClean="0">
                <a:solidFill>
                  <a:schemeClr val="tx2"/>
                </a:solidFill>
              </a:rPr>
              <a:t>;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teryaeva74@mail.ru</a:t>
            </a:r>
            <a:r>
              <a:rPr lang="ru-RU" dirty="0" smtClean="0">
                <a:solidFill>
                  <a:schemeClr val="tx2"/>
                </a:solidFill>
              </a:rPr>
              <a:t> – руководитель проекта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r>
              <a:rPr lang="ru-RU" dirty="0" smtClean="0"/>
              <a:t>Телефон: 3-42-64 (приемная) 8-923-366-27-62 (Наталья Васильевна-руководителя проекта)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52" y="527178"/>
            <a:ext cx="187873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1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b="0" dirty="0">
                <a:solidFill>
                  <a:schemeClr val="bg1"/>
                </a:solidFill>
              </a:rPr>
              <a:t>СУТЬ ПРОЕКТА</a:t>
            </a:r>
          </a:p>
        </p:txBody>
      </p:sp>
      <p:grpSp>
        <p:nvGrpSpPr>
          <p:cNvPr id="19" name="Группа 18" hidden="1"/>
          <p:cNvGrpSpPr/>
          <p:nvPr/>
        </p:nvGrpSpPr>
        <p:grpSpPr>
          <a:xfrm>
            <a:off x="825798" y="2556852"/>
            <a:ext cx="1557658" cy="1557658"/>
            <a:chOff x="825798" y="2556852"/>
            <a:chExt cx="1557658" cy="1557658"/>
          </a:xfrm>
        </p:grpSpPr>
        <p:sp>
          <p:nvSpPr>
            <p:cNvPr id="5" name="Прямоугольник 4"/>
            <p:cNvSpPr/>
            <p:nvPr/>
          </p:nvSpPr>
          <p:spPr>
            <a:xfrm rot="18900000">
              <a:off x="825798" y="2556852"/>
              <a:ext cx="1557658" cy="1557658"/>
            </a:xfrm>
            <a:prstGeom prst="rect">
              <a:avLst/>
            </a:prstGeom>
            <a:solidFill>
              <a:srgbClr val="F44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8900000">
              <a:off x="927080" y="2657354"/>
              <a:ext cx="1355093" cy="1355093"/>
            </a:xfrm>
            <a:prstGeom prst="rect">
              <a:avLst/>
            </a:prstGeom>
            <a:solidFill>
              <a:srgbClr val="0ECF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D:\Work\Prodject\Презентация Ирина Брацун\01\Иконки\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2127" y="3011746"/>
              <a:ext cx="645000" cy="506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 rot="21284976">
            <a:off x="405424" y="1124950"/>
            <a:ext cx="9090879" cy="485060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/>
              <a:t>О</a:t>
            </a:r>
            <a:r>
              <a:rPr lang="ru-RU" dirty="0" smtClean="0"/>
              <a:t>бновление, </a:t>
            </a:r>
            <a:r>
              <a:rPr lang="ru-RU" dirty="0"/>
              <a:t>совершенствование существующих и внедрение в учебно - воспитательный процесс новых подходов к оцениванию, </a:t>
            </a:r>
            <a:r>
              <a:rPr lang="ru-RU" dirty="0" smtClean="0"/>
              <a:t>основанных </a:t>
            </a:r>
            <a:r>
              <a:rPr lang="ru-RU" dirty="0"/>
              <a:t>на </a:t>
            </a:r>
            <a:r>
              <a:rPr lang="ru-RU" b="1" i="1" dirty="0" smtClean="0"/>
              <a:t>оценке - поддержки</a:t>
            </a:r>
            <a:r>
              <a:rPr lang="ru-RU" b="1" dirty="0" smtClean="0"/>
              <a:t> </a:t>
            </a:r>
            <a:r>
              <a:rPr lang="ru-RU" dirty="0"/>
              <a:t>достижения индивидуальных образовательных результатов обучающимися. </a:t>
            </a:r>
          </a:p>
          <a:p>
            <a:pPr marL="45720" indent="0" algn="just">
              <a:buNone/>
            </a:pPr>
            <a:r>
              <a:rPr lang="ru-RU" sz="3600" b="1" dirty="0" smtClean="0"/>
              <a:t>3 </a:t>
            </a:r>
            <a:r>
              <a:rPr lang="ru-RU" sz="3600" b="1" dirty="0"/>
              <a:t>направления:</a:t>
            </a:r>
            <a:endParaRPr lang="ru-RU" sz="3600" dirty="0"/>
          </a:p>
          <a:p>
            <a:pPr lvl="0" algn="just"/>
            <a:r>
              <a:rPr lang="ru-RU" b="1" dirty="0"/>
              <a:t>«</a:t>
            </a:r>
            <a:r>
              <a:rPr lang="ru-RU" sz="3200" b="1" dirty="0"/>
              <a:t>Управленец</a:t>
            </a:r>
            <a:r>
              <a:rPr lang="ru-RU" sz="3200" b="1" dirty="0" smtClean="0"/>
              <a:t>»</a:t>
            </a:r>
          </a:p>
          <a:p>
            <a:pPr lvl="0" algn="just"/>
            <a:r>
              <a:rPr lang="ru-RU" sz="3200" b="1" dirty="0" smtClean="0"/>
              <a:t>«</a:t>
            </a:r>
            <a:r>
              <a:rPr lang="ru-RU" sz="3200" b="1" dirty="0"/>
              <a:t>Педагог</a:t>
            </a:r>
            <a:r>
              <a:rPr lang="ru-RU" sz="3200" b="1" dirty="0" smtClean="0"/>
              <a:t>» </a:t>
            </a:r>
          </a:p>
          <a:p>
            <a:pPr lvl="0" algn="just"/>
            <a:r>
              <a:rPr lang="ru-RU" sz="3200" b="1" dirty="0" smtClean="0"/>
              <a:t>«</a:t>
            </a:r>
            <a:r>
              <a:rPr lang="ru-RU" sz="3200" b="1" dirty="0"/>
              <a:t>Ученик</a:t>
            </a:r>
            <a:r>
              <a:rPr lang="ru-RU" sz="3200" b="1" dirty="0" smtClean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317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4608" y="1340768"/>
            <a:ext cx="3849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стратегическая:</a:t>
            </a:r>
            <a:endParaRPr lang="ru-RU" sz="36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2" y="686761"/>
            <a:ext cx="1392843" cy="161749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92192" y="2060848"/>
            <a:ext cx="6934200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изменение системы оценочной деятельности в общеобразовательной организации, через внедрение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формирующего оценивания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практику школы, как средство управления  достижением образовательных результатов федеральных государственных образовательных стандартов </a:t>
            </a:r>
          </a:p>
        </p:txBody>
      </p:sp>
    </p:spTree>
    <p:extLst>
      <p:ext uri="{BB962C8B-B14F-4D97-AF65-F5344CB8AC3E}">
        <p14:creationId xmlns:p14="http://schemas.microsoft.com/office/powerpoint/2010/main" val="172786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498" y="224139"/>
            <a:ext cx="8712968" cy="7200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</a:t>
            </a:r>
            <a:r>
              <a:rPr lang="ru-RU" dirty="0">
                <a:solidFill>
                  <a:schemeClr val="bg1"/>
                </a:solidFill>
              </a:rPr>
              <a:t>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" y="849178"/>
            <a:ext cx="1392842" cy="1617494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 rot="21267150">
            <a:off x="1239948" y="982137"/>
            <a:ext cx="8459813" cy="4676692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Сформировать компетенции в области оценивания образовательных достижений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педагогов и управленцев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и способов работы с результатами оценочных процедур в поддерживающем ключе команды школы.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Обеспечить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оценку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динамики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образовательных результатов (предметных,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личностных)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у различной категории учеников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через включение их в контрольно-оценочную деятельность в зависимости от уровня образования.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Выделить наиболее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эффективные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методы диагностики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 способы работы с образовательными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результатами, основанные на формирующем оценивании и представить их  педагогическому сообществу.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0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480" y="1556792"/>
            <a:ext cx="9289032" cy="446449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системой оценки качества образования (ВСОКО) в поддерживающем ключе: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модель и дорожная карта ВСОКО;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сформулированы новые образовательные результаты, соответствующие «Навыкам 21 века»;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НПБ и МТБ;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условия для оценки и непрерывного мониторинга образовательных достижений обучающихся;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поддерживающие управленческие решения (повышение квалификации, организация УВП; преемственность; мотивация; открытость ОД, объективность) </a:t>
            </a:r>
          </a:p>
          <a:p>
            <a:pPr marL="4572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РЕЗУЛЬТАТЫ </a:t>
            </a:r>
            <a:r>
              <a:rPr lang="ru-RU" dirty="0">
                <a:solidFill>
                  <a:schemeClr val="bg1"/>
                </a:solidFill>
              </a:rPr>
              <a:t>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0992" y="950803"/>
            <a:ext cx="481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Для управленческой команды</a:t>
            </a:r>
            <a:endParaRPr lang="ru-RU" sz="24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8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480" y="1556792"/>
            <a:ext cx="9289032" cy="44644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едагогические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компетенции в области оценивания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достижений и способов работы с оценочными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процедур</a:t>
            </a:r>
            <a:endParaRPr lang="ru-RU" sz="2000" b="1" dirty="0" smtClean="0"/>
          </a:p>
          <a:p>
            <a:pPr algn="just"/>
            <a:r>
              <a:rPr lang="ru-RU" sz="2000" b="1" dirty="0" smtClean="0">
                <a:latin typeface="Times New Roman"/>
                <a:ea typeface="Times New Roman"/>
              </a:rPr>
              <a:t>Распространение </a:t>
            </a:r>
            <a:r>
              <a:rPr lang="ru-RU" sz="2000" b="1" dirty="0">
                <a:latin typeface="Times New Roman"/>
                <a:ea typeface="Times New Roman"/>
              </a:rPr>
              <a:t>эффективных практик в области </a:t>
            </a:r>
            <a:r>
              <a:rPr lang="ru-RU" sz="2000" b="1" dirty="0" smtClean="0">
                <a:latin typeface="Times New Roman"/>
                <a:ea typeface="Times New Roman"/>
              </a:rPr>
              <a:t>оценивания для участников методической сети: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</a:rPr>
              <a:t>  4 </a:t>
            </a:r>
            <a:r>
              <a:rPr lang="ru-RU" sz="2000" dirty="0" err="1" smtClean="0">
                <a:latin typeface="Times New Roman"/>
              </a:rPr>
              <a:t>вебинара</a:t>
            </a:r>
            <a:r>
              <a:rPr lang="ru-RU" sz="2000" dirty="0" smtClean="0">
                <a:latin typeface="Times New Roman"/>
              </a:rPr>
              <a:t> (11.10- 01.11) совместно с ККИПК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</a:rPr>
              <a:t>  марафон открытых уроков  ГТК «Поддерживающее оценивание» (29 уроков с 10.10-05.12);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</a:rPr>
              <a:t> стажировки в гимназии «Поддерживающе </a:t>
            </a:r>
            <a:r>
              <a:rPr lang="ru-RU" sz="2000" dirty="0" err="1" smtClean="0">
                <a:latin typeface="Times New Roman"/>
              </a:rPr>
              <a:t>оценивание:практики</a:t>
            </a:r>
            <a:r>
              <a:rPr lang="ru-RU" sz="2000" dirty="0" smtClean="0">
                <a:latin typeface="Times New Roman"/>
              </a:rPr>
              <a:t> использования техник формирующего оценивания в начальной школе» </a:t>
            </a:r>
            <a:r>
              <a:rPr lang="ru-RU" sz="2000" dirty="0" smtClean="0">
                <a:latin typeface="Times New Roman"/>
              </a:rPr>
              <a:t>(2 стажировки </a:t>
            </a:r>
            <a:r>
              <a:rPr lang="ru-RU" sz="2000" dirty="0">
                <a:latin typeface="Times New Roman"/>
              </a:rPr>
              <a:t>в</a:t>
            </a:r>
            <a:r>
              <a:rPr lang="ru-RU" sz="2000" dirty="0" smtClean="0">
                <a:latin typeface="Times New Roman"/>
              </a:rPr>
              <a:t> 2017 - 37 педагогических работников);</a:t>
            </a:r>
            <a:endParaRPr lang="ru-RU" sz="2000" dirty="0" smtClean="0">
              <a:latin typeface="Times New Roman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</a:rPr>
              <a:t> раздел «Формирующее оценивание» на сайте гимназии </a:t>
            </a:r>
            <a:r>
              <a:rPr lang="en-US" sz="2000" dirty="0" smtClean="0">
                <a:latin typeface="Times New Roman"/>
                <a:hlinkClick r:id="rId3"/>
              </a:rPr>
              <a:t>http</a:t>
            </a:r>
            <a:r>
              <a:rPr lang="en-US" sz="2000" dirty="0">
                <a:latin typeface="Times New Roman"/>
                <a:hlinkClick r:id="rId3"/>
              </a:rPr>
              <a:t>://kangymn1.ucoz.ru</a:t>
            </a:r>
            <a:r>
              <a:rPr lang="en-US" sz="2000" dirty="0" smtClean="0">
                <a:latin typeface="Times New Roman"/>
                <a:hlinkClick r:id="rId3"/>
              </a:rPr>
              <a:t>/</a:t>
            </a:r>
            <a:r>
              <a:rPr lang="ru-RU" sz="2000" dirty="0" smtClean="0">
                <a:latin typeface="Times New Roman"/>
              </a:rPr>
              <a:t> 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</a:rPr>
              <a:t> сборник «Включение учащихся в оценочную деятельность» (100 экз.) и «Способы работы с образовательными результатами  обучающихся»;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/>
              </a:rPr>
              <a:t>  </a:t>
            </a:r>
            <a:r>
              <a:rPr lang="ru-RU" sz="2000" dirty="0" smtClean="0">
                <a:latin typeface="Times New Roman"/>
              </a:rPr>
              <a:t> размещение материалов на сайте «Директория»;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/>
              </a:rPr>
              <a:t> </a:t>
            </a:r>
            <a:r>
              <a:rPr lang="ru-RU" sz="2000" dirty="0" smtClean="0">
                <a:latin typeface="Times New Roman"/>
              </a:rPr>
              <a:t>публикации в журнале «Управление качеством образования</a:t>
            </a:r>
            <a:r>
              <a:rPr lang="ru-RU" sz="2000" dirty="0" smtClean="0">
                <a:latin typeface="Times New Roman"/>
              </a:rPr>
              <a:t>» №1 2017 год</a:t>
            </a:r>
            <a:endParaRPr lang="ru-RU" sz="2000" dirty="0" smtClean="0">
              <a:latin typeface="Times New Roman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Times New Roman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РЕЗУЛЬТАТЫ </a:t>
            </a:r>
            <a:r>
              <a:rPr lang="ru-RU" dirty="0">
                <a:solidFill>
                  <a:schemeClr val="bg1"/>
                </a:solidFill>
              </a:rPr>
              <a:t>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1272" y="873209"/>
            <a:ext cx="2401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Для педагогов</a:t>
            </a:r>
            <a:endParaRPr lang="ru-RU" sz="24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3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480" y="1556792"/>
            <a:ext cx="9289032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Включение в процесс диагностики по достижению образовательных результатов и их корректировку: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вовлечены в индивидуальную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основе в ходе выполнения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емонстрируют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рефлексивных умений и базовых компетенций в зависимости от уровня образования;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 обучающихся основной школы (5-9 класс) вовлечены в процесс формирования и мониторинг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УУД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через проектно- исследовательскую деятельность;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 обучающихся 1-4 классов демонстрируют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личностных результатов не ниже базового уровня через защиту групповых проектов разного типа;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  обучающихся 8 класса демонстрируют требуемый уровень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УУД через защиту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творческого портфолио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 обучающихся 9 класса готовы к качественной защите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итогового индивидуального проекта;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демонстрируют положительную динамику достижения индивидуальных образовательных результатов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РЕЗУЛЬТАТЫ </a:t>
            </a:r>
            <a:r>
              <a:rPr lang="ru-RU" dirty="0">
                <a:solidFill>
                  <a:schemeClr val="bg1"/>
                </a:solidFill>
              </a:rPr>
              <a:t>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1272" y="873209"/>
            <a:ext cx="234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Для учащихся</a:t>
            </a:r>
            <a:endParaRPr lang="ru-RU" sz="24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3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480" y="1556792"/>
            <a:ext cx="9289032" cy="446449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Апробация содержательного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безотметочного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оценивания процесса формирования индивидуальных образовательных результатов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Создание (переориентация) программы стажировки на уровне ООО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Распространение сборника «Включение в оценочную деятельность» через ККИПК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нового сборника на конец проект (2020г.) «</a:t>
            </a:r>
            <a:r>
              <a:rPr lang="ru-RU" sz="2000" b="1" i="1" dirty="0"/>
              <a:t>«Способы работы с образовательными результатами обучающихся (предметными, </a:t>
            </a:r>
            <a:r>
              <a:rPr lang="ru-RU" sz="2000" b="1" i="1" dirty="0" err="1"/>
              <a:t>метапредметными</a:t>
            </a:r>
            <a:r>
              <a:rPr lang="ru-RU" sz="2000" b="1" i="1"/>
              <a:t>, личностными», полученными в результате оценки - поддержки разными участниками образовательного процесса)»</a:t>
            </a:r>
            <a:endParaRPr lang="ru-RU" sz="2000"/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Предложения по развитию</a:t>
            </a:r>
            <a:endParaRPr lang="ru-RU" b="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1138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1709</TotalTime>
  <Words>614</Words>
  <Application>Microsoft Office PowerPoint</Application>
  <PresentationFormat>Лист A4 (210x297 мм)</PresentationFormat>
  <Paragraphs>66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Формирующее оценивание как основа внутришкольной системы оценки качества образования</vt:lpstr>
      <vt:lpstr>СУТЬ ПРОЕКТА</vt:lpstr>
      <vt:lpstr>ЦЕЛЬ ПРОЕКТА</vt:lpstr>
      <vt:lpstr>ЗАДАЧИ ПРОЕКТА</vt:lpstr>
      <vt:lpstr>РЕЗУЛЬТАТЫ ПРОЕКТА</vt:lpstr>
      <vt:lpstr>РЕЗУЛЬТАТЫ ПРОЕКТА</vt:lpstr>
      <vt:lpstr>РЕЗУЛЬТАТЫ ПРОЕКТА</vt:lpstr>
      <vt:lpstr>Предложения по развитию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IVT-2</cp:lastModifiedBy>
  <cp:revision>107</cp:revision>
  <cp:lastPrinted>2017-10-11T05:49:22Z</cp:lastPrinted>
  <dcterms:created xsi:type="dcterms:W3CDTF">2016-10-25T07:20:22Z</dcterms:created>
  <dcterms:modified xsi:type="dcterms:W3CDTF">2017-11-28T06:23:18Z</dcterms:modified>
</cp:coreProperties>
</file>