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1" r:id="rId6"/>
    <p:sldId id="262" r:id="rId7"/>
    <p:sldId id="259" r:id="rId8"/>
    <p:sldId id="260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336C9-7489-416A-910C-0B95BFE4A5F4}" type="doc">
      <dgm:prSet loTypeId="urn:microsoft.com/office/officeart/2005/8/layout/radial5" loCatId="relationship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0DA8A63-D0D0-4AA9-9F14-494942E2DAD1}">
      <dgm:prSet phldrT="[Текст]" custT="1"/>
      <dgm:spPr>
        <a:xfrm>
          <a:off x="2778752" y="2265489"/>
          <a:ext cx="1983119" cy="199999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Модель воспитания и социализации МБУ </a:t>
          </a:r>
        </a:p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"Школа № 70</a:t>
          </a:r>
          <a:r>
            <a:rPr lang="ru-RU" sz="11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"</a:t>
          </a:r>
        </a:p>
      </dgm:t>
    </dgm:pt>
    <dgm:pt modelId="{AE7674F9-31AA-457D-8159-E662C696A4D9}" type="parTrans" cxnId="{FBB54ED4-E443-44DC-BC81-8DFCD2A39BB9}">
      <dgm:prSet/>
      <dgm:spPr/>
      <dgm:t>
        <a:bodyPr/>
        <a:lstStyle/>
        <a:p>
          <a:pPr algn="ctr"/>
          <a:endParaRPr lang="ru-RU" sz="1100"/>
        </a:p>
      </dgm:t>
    </dgm:pt>
    <dgm:pt modelId="{83C48A59-12B1-4ED7-BFC0-393261B75672}" type="sibTrans" cxnId="{FBB54ED4-E443-44DC-BC81-8DFCD2A39BB9}">
      <dgm:prSet/>
      <dgm:spPr/>
      <dgm:t>
        <a:bodyPr/>
        <a:lstStyle/>
        <a:p>
          <a:pPr algn="ctr"/>
          <a:endParaRPr lang="ru-RU" sz="1100"/>
        </a:p>
      </dgm:t>
    </dgm:pt>
    <dgm:pt modelId="{FA817EB4-D573-4BDB-863E-99352172D178}">
      <dgm:prSet phldrT="[Текст]" custT="1"/>
      <dgm:spPr>
        <a:xfrm>
          <a:off x="2871317" y="-36727"/>
          <a:ext cx="1797990" cy="1797990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1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Гражданское и патриотическое воспитание</a:t>
          </a:r>
          <a:endParaRPr lang="ru-RU" sz="11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3D9B668-98A0-43D0-85A8-39AF4EFE492B}" type="parTrans" cxnId="{B9E708C4-B839-4217-8BF6-5A5D926D9F1E}">
      <dgm:prSet custT="1"/>
      <dgm:spPr>
        <a:xfrm rot="16200000">
          <a:off x="3636692" y="1729255"/>
          <a:ext cx="267240" cy="583367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1AAA922-9CB2-4949-9CC1-794BBE9FFCF7}" type="sibTrans" cxnId="{B9E708C4-B839-4217-8BF6-5A5D926D9F1E}">
      <dgm:prSet/>
      <dgm:spPr/>
      <dgm:t>
        <a:bodyPr/>
        <a:lstStyle/>
        <a:p>
          <a:pPr algn="ctr"/>
          <a:endParaRPr lang="ru-RU" sz="1100"/>
        </a:p>
      </dgm:t>
    </dgm:pt>
    <dgm:pt modelId="{BCB42EC0-7856-4842-BEBB-2C045CB535B4}">
      <dgm:prSet phldrT="[Текст]" custT="1"/>
      <dgm:spPr>
        <a:xfrm>
          <a:off x="4952567" y="1164882"/>
          <a:ext cx="1797990" cy="1797990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Духовно-нравственное</a:t>
          </a:r>
          <a:r>
            <a:rPr lang="ru-RU" sz="11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развитие</a:t>
          </a:r>
          <a:endParaRPr lang="ru-RU" sz="11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D4663CF-FEA8-4962-9F9C-F7F6D6DF3B50}" type="parTrans" cxnId="{7B684B6A-6FF0-412D-AB40-45784A19AC68}">
      <dgm:prSet custT="1"/>
      <dgm:spPr>
        <a:xfrm rot="19800000">
          <a:off x="4709988" y="2353164"/>
          <a:ext cx="270605" cy="583367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86C492C-6C88-43F8-84A2-AD58F6CB7416}" type="sibTrans" cxnId="{7B684B6A-6FF0-412D-AB40-45784A19AC68}">
      <dgm:prSet/>
      <dgm:spPr/>
      <dgm:t>
        <a:bodyPr/>
        <a:lstStyle/>
        <a:p>
          <a:pPr algn="ctr"/>
          <a:endParaRPr lang="ru-RU" sz="1100"/>
        </a:p>
      </dgm:t>
    </dgm:pt>
    <dgm:pt modelId="{7012C0C3-E180-4430-8590-477CB515E259}">
      <dgm:prSet phldrT="[Текст]" custT="1"/>
      <dgm:spPr>
        <a:xfrm>
          <a:off x="790067" y="3568102"/>
          <a:ext cx="1797990" cy="1797990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1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Трудовое воспитание и профессио-нальное самоопределение</a:t>
          </a:r>
          <a:endParaRPr lang="ru-RU" sz="11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BBBBECF-F25E-4ACE-B40D-9AB9B806284C}" type="parTrans" cxnId="{6F124BF1-ACDC-405F-B664-BDA55C751B87}">
      <dgm:prSet custT="1"/>
      <dgm:spPr>
        <a:xfrm rot="9000000">
          <a:off x="2560031" y="3594443"/>
          <a:ext cx="270605" cy="583367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B243A76-BBFD-4FF1-8A6B-31775D9AE26B}" type="sibTrans" cxnId="{6F124BF1-ACDC-405F-B664-BDA55C751B87}">
      <dgm:prSet/>
      <dgm:spPr/>
      <dgm:t>
        <a:bodyPr/>
        <a:lstStyle/>
        <a:p>
          <a:pPr algn="ctr"/>
          <a:endParaRPr lang="ru-RU" sz="1100"/>
        </a:p>
      </dgm:t>
    </dgm:pt>
    <dgm:pt modelId="{EB00C246-FF24-4560-9BCC-5EEA65F5A33C}">
      <dgm:prSet phldrT="[Текст]" custT="1"/>
      <dgm:spPr>
        <a:xfrm>
          <a:off x="4932151" y="3587160"/>
          <a:ext cx="1797990" cy="1797990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Эстетическое</a:t>
          </a:r>
        </a:p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воспитание</a:t>
          </a:r>
          <a:endParaRPr lang="ru-RU" sz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787A910-FABD-4F18-A315-A3C696B2BEDA}" type="parTrans" cxnId="{52E9A0E4-50BB-43F0-850C-8CF62E7FACAE}">
      <dgm:prSet custT="1"/>
      <dgm:spPr>
        <a:xfrm rot="1838340">
          <a:off x="4701839" y="3604436"/>
          <a:ext cx="266320" cy="583367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A7A8116-379A-4987-BB62-F3853C44DB22}" type="sibTrans" cxnId="{52E9A0E4-50BB-43F0-850C-8CF62E7FACAE}">
      <dgm:prSet/>
      <dgm:spPr/>
      <dgm:t>
        <a:bodyPr/>
        <a:lstStyle/>
        <a:p>
          <a:pPr algn="ctr"/>
          <a:endParaRPr lang="ru-RU" sz="1100"/>
        </a:p>
      </dgm:t>
    </dgm:pt>
    <dgm:pt modelId="{E6B9C94A-818D-4E71-B510-529045A94E67}">
      <dgm:prSet custT="1"/>
      <dgm:spPr>
        <a:xfrm>
          <a:off x="810487" y="1266952"/>
          <a:ext cx="1797990" cy="1797990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2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Экологическое воспитание</a:t>
          </a:r>
          <a:endParaRPr lang="ru-RU" sz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16E1E2B-CDEA-4682-A4F4-4560261AE79F}" type="parTrans" cxnId="{18081581-6BD4-4776-A0E4-3B4C4749E161}">
      <dgm:prSet custT="1"/>
      <dgm:spPr>
        <a:xfrm rot="12484908">
          <a:off x="2586612" y="2404942"/>
          <a:ext cx="235004" cy="583367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88260CF-B902-406E-AC5B-CF54050514E3}" type="sibTrans" cxnId="{18081581-6BD4-4776-A0E4-3B4C4749E161}">
      <dgm:prSet/>
      <dgm:spPr/>
      <dgm:t>
        <a:bodyPr/>
        <a:lstStyle/>
        <a:p>
          <a:pPr algn="ctr"/>
          <a:endParaRPr lang="ru-RU" sz="1100"/>
        </a:p>
      </dgm:t>
    </dgm:pt>
    <dgm:pt modelId="{62B9E517-A89B-4159-8C25-6ED826AE7A00}">
      <dgm:prSet custT="1"/>
      <dgm:spPr>
        <a:xfrm>
          <a:off x="2871317" y="4769712"/>
          <a:ext cx="1797990" cy="1797990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ru-RU" sz="1200" b="1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Физическое развитие и культура здоровья</a:t>
          </a:r>
          <a:endParaRPr lang="ru-RU" sz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5DA797B-7A0A-4905-91B0-C12A9FD713E4}" type="parTrans" cxnId="{DDF44B36-90C7-4E2E-8190-443B48A1ADEC}">
      <dgm:prSet custT="1"/>
      <dgm:spPr>
        <a:xfrm rot="5400000">
          <a:off x="3636692" y="4218352"/>
          <a:ext cx="267240" cy="583367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ru-RU" sz="11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63757C6-060E-4D21-9D1C-DF4AC080601A}" type="sibTrans" cxnId="{DDF44B36-90C7-4E2E-8190-443B48A1ADEC}">
      <dgm:prSet/>
      <dgm:spPr/>
      <dgm:t>
        <a:bodyPr/>
        <a:lstStyle/>
        <a:p>
          <a:pPr algn="ctr"/>
          <a:endParaRPr lang="ru-RU" sz="1100"/>
        </a:p>
      </dgm:t>
    </dgm:pt>
    <dgm:pt modelId="{4950D5F1-4C86-41F5-924E-D259CD273034}" type="pres">
      <dgm:prSet presAssocID="{433336C9-7489-416A-910C-0B95BFE4A5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686B0-5F4E-4851-9D5A-207540CD51A9}" type="pres">
      <dgm:prSet presAssocID="{40DA8A63-D0D0-4AA9-9F14-494942E2DAD1}" presName="centerShape" presStyleLbl="node0" presStyleIdx="0" presStyleCnt="1" custScaleX="140890" custScaleY="142089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4410C56-DA29-44AD-8127-9D3EF4ACE020}" type="pres">
      <dgm:prSet presAssocID="{43D9B668-98A0-43D0-85A8-39AF4EFE492B}" presName="parTrans" presStyleLbl="sibTrans2D1" presStyleIdx="0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C1242F54-B99D-431C-A2E6-C8DB1C2793A1}" type="pres">
      <dgm:prSet presAssocID="{43D9B668-98A0-43D0-85A8-39AF4EFE492B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3AE0747-4940-44E7-80A0-D7FAB3D07A6A}" type="pres">
      <dgm:prSet presAssocID="{FA817EB4-D573-4BDB-863E-99352172D178}" presName="node" presStyleLbl="node1" presStyleIdx="0" presStyleCnt="6" custScaleX="104791" custScaleY="10479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CF5F261-F485-4C2A-8E4A-40C3B79819A2}" type="pres">
      <dgm:prSet presAssocID="{8D4663CF-FEA8-4962-9F9C-F7F6D6DF3B50}" presName="parTrans" presStyleLbl="sibTrans2D1" presStyleIdx="1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47327629-9F05-436F-8756-425DFCC3E413}" type="pres">
      <dgm:prSet presAssocID="{8D4663CF-FEA8-4962-9F9C-F7F6D6DF3B5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57575D8-8953-4038-8EC1-E0F3076E08FE}" type="pres">
      <dgm:prSet presAssocID="{BCB42EC0-7856-4842-BEBB-2C045CB535B4}" presName="node" presStyleLbl="node1" presStyleIdx="1" presStyleCnt="6" custScaleX="104791" custScaleY="10479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A08D397-1B05-4F92-9A1F-2DEB0A2FBC65}" type="pres">
      <dgm:prSet presAssocID="{C16E1E2B-CDEA-4682-A4F4-4560261AE79F}" presName="parTrans" presStyleLbl="sibTrans2D1" presStyleIdx="2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0E4A62C0-9A18-442A-8FE2-3434DF4FFDD7}" type="pres">
      <dgm:prSet presAssocID="{C16E1E2B-CDEA-4682-A4F4-4560261AE79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8BFB17-393A-4775-BAEA-4CD87CAEE2BA}" type="pres">
      <dgm:prSet presAssocID="{E6B9C94A-818D-4E71-B510-529045A94E67}" presName="node" presStyleLbl="node1" presStyleIdx="2" presStyleCnt="6" custScaleX="104791" custScaleY="104791" custRadScaleRad="97195" custRadScaleInc="59360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02E92C5-BDE1-47EC-B080-B449589C11E6}" type="pres">
      <dgm:prSet presAssocID="{25DA797B-7A0A-4905-91B0-C12A9FD713E4}" presName="parTrans" presStyleLbl="sibTrans2D1" presStyleIdx="3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468B522F-1C38-4DBD-837C-AD1CC03CAD19}" type="pres">
      <dgm:prSet presAssocID="{25DA797B-7A0A-4905-91B0-C12A9FD713E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2C6C78A-0DA1-4BB2-BFEF-B677B8B278EF}" type="pres">
      <dgm:prSet presAssocID="{62B9E517-A89B-4159-8C25-6ED826AE7A00}" presName="node" presStyleLbl="node1" presStyleIdx="3" presStyleCnt="6" custScaleX="104791" custScaleY="10479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9FAC1EF-F116-4117-9B3F-F9AA5AE135D3}" type="pres">
      <dgm:prSet presAssocID="{9BBBBECF-F25E-4ACE-B40D-9AB9B806284C}" presName="parTrans" presStyleLbl="sibTrans2D1" presStyleIdx="4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0EEDB3BC-80CE-4B6D-879F-E1C17C95A3CA}" type="pres">
      <dgm:prSet presAssocID="{9BBBBECF-F25E-4ACE-B40D-9AB9B806284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570E001-29DF-45EE-B305-5C94A12EA013}" type="pres">
      <dgm:prSet presAssocID="{7012C0C3-E180-4430-8590-477CB515E259}" presName="node" presStyleLbl="node1" presStyleIdx="4" presStyleCnt="6" custScaleX="104791" custScaleY="10479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99CA68E-1735-4AC4-9DD5-AFC2F38346BC}" type="pres">
      <dgm:prSet presAssocID="{A787A910-FABD-4F18-A315-A3C696B2BEDA}" presName="parTrans" presStyleLbl="sibTrans2D1" presStyleIdx="5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55FD26D5-9A03-4962-BA9D-0C681C968003}" type="pres">
      <dgm:prSet presAssocID="{A787A910-FABD-4F18-A315-A3C696B2BED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D8DF4CC4-78E2-4A66-ADAD-FC1AE18FAE22}" type="pres">
      <dgm:prSet presAssocID="{EB00C246-FF24-4560-9BCC-5EEA65F5A33C}" presName="node" presStyleLbl="node1" presStyleIdx="5" presStyleCnt="6" custScaleX="104791" custScaleY="104791" custRadScaleRad="99667" custRadScaleInc="-59787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B56B4E1C-E835-44CF-8843-F2AA481593BE}" type="presOf" srcId="{A787A910-FABD-4F18-A315-A3C696B2BEDA}" destId="{55FD26D5-9A03-4962-BA9D-0C681C968003}" srcOrd="1" destOrd="0" presId="urn:microsoft.com/office/officeart/2005/8/layout/radial5"/>
    <dgm:cxn modelId="{DDF44B36-90C7-4E2E-8190-443B48A1ADEC}" srcId="{40DA8A63-D0D0-4AA9-9F14-494942E2DAD1}" destId="{62B9E517-A89B-4159-8C25-6ED826AE7A00}" srcOrd="3" destOrd="0" parTransId="{25DA797B-7A0A-4905-91B0-C12A9FD713E4}" sibTransId="{563757C6-060E-4D21-9D1C-DF4AC080601A}"/>
    <dgm:cxn modelId="{F735DB1B-F13C-43BF-BB17-3447290EA39C}" type="presOf" srcId="{8D4663CF-FEA8-4962-9F9C-F7F6D6DF3B50}" destId="{0CF5F261-F485-4C2A-8E4A-40C3B79819A2}" srcOrd="0" destOrd="0" presId="urn:microsoft.com/office/officeart/2005/8/layout/radial5"/>
    <dgm:cxn modelId="{FBFD4E55-EB81-4F22-A118-8BDA262FEB45}" type="presOf" srcId="{FA817EB4-D573-4BDB-863E-99352172D178}" destId="{63AE0747-4940-44E7-80A0-D7FAB3D07A6A}" srcOrd="0" destOrd="0" presId="urn:microsoft.com/office/officeart/2005/8/layout/radial5"/>
    <dgm:cxn modelId="{6F124BF1-ACDC-405F-B664-BDA55C751B87}" srcId="{40DA8A63-D0D0-4AA9-9F14-494942E2DAD1}" destId="{7012C0C3-E180-4430-8590-477CB515E259}" srcOrd="4" destOrd="0" parTransId="{9BBBBECF-F25E-4ACE-B40D-9AB9B806284C}" sibTransId="{9B243A76-BBFD-4FF1-8A6B-31775D9AE26B}"/>
    <dgm:cxn modelId="{D50A607A-3AD2-4546-BCC8-3E1A3C361DDE}" type="presOf" srcId="{C16E1E2B-CDEA-4682-A4F4-4560261AE79F}" destId="{0A08D397-1B05-4F92-9A1F-2DEB0A2FBC65}" srcOrd="0" destOrd="0" presId="urn:microsoft.com/office/officeart/2005/8/layout/radial5"/>
    <dgm:cxn modelId="{4DBF37DE-3281-4AD9-8D3F-FBDEA03E85C4}" type="presOf" srcId="{40DA8A63-D0D0-4AA9-9F14-494942E2DAD1}" destId="{2E0686B0-5F4E-4851-9D5A-207540CD51A9}" srcOrd="0" destOrd="0" presId="urn:microsoft.com/office/officeart/2005/8/layout/radial5"/>
    <dgm:cxn modelId="{FB1453E8-C3FE-44B2-A995-17EDF064EAE5}" type="presOf" srcId="{9BBBBECF-F25E-4ACE-B40D-9AB9B806284C}" destId="{0EEDB3BC-80CE-4B6D-879F-E1C17C95A3CA}" srcOrd="1" destOrd="0" presId="urn:microsoft.com/office/officeart/2005/8/layout/radial5"/>
    <dgm:cxn modelId="{661C5568-1E48-42B2-A327-4017360B471A}" type="presOf" srcId="{9BBBBECF-F25E-4ACE-B40D-9AB9B806284C}" destId="{09FAC1EF-F116-4117-9B3F-F9AA5AE135D3}" srcOrd="0" destOrd="0" presId="urn:microsoft.com/office/officeart/2005/8/layout/radial5"/>
    <dgm:cxn modelId="{31BADD7A-57E8-4CFE-834E-ECE48E09DDCF}" type="presOf" srcId="{E6B9C94A-818D-4E71-B510-529045A94E67}" destId="{C38BFB17-393A-4775-BAEA-4CD87CAEE2BA}" srcOrd="0" destOrd="0" presId="urn:microsoft.com/office/officeart/2005/8/layout/radial5"/>
    <dgm:cxn modelId="{70E7526E-81FA-46C5-8FA5-382E3DBD7448}" type="presOf" srcId="{A787A910-FABD-4F18-A315-A3C696B2BEDA}" destId="{899CA68E-1735-4AC4-9DD5-AFC2F38346BC}" srcOrd="0" destOrd="0" presId="urn:microsoft.com/office/officeart/2005/8/layout/radial5"/>
    <dgm:cxn modelId="{18081581-6BD4-4776-A0E4-3B4C4749E161}" srcId="{40DA8A63-D0D0-4AA9-9F14-494942E2DAD1}" destId="{E6B9C94A-818D-4E71-B510-529045A94E67}" srcOrd="2" destOrd="0" parTransId="{C16E1E2B-CDEA-4682-A4F4-4560261AE79F}" sibTransId="{988260CF-B902-406E-AC5B-CF54050514E3}"/>
    <dgm:cxn modelId="{B9E708C4-B839-4217-8BF6-5A5D926D9F1E}" srcId="{40DA8A63-D0D0-4AA9-9F14-494942E2DAD1}" destId="{FA817EB4-D573-4BDB-863E-99352172D178}" srcOrd="0" destOrd="0" parTransId="{43D9B668-98A0-43D0-85A8-39AF4EFE492B}" sibTransId="{91AAA922-9CB2-4949-9CC1-794BBE9FFCF7}"/>
    <dgm:cxn modelId="{D6E5EECD-2E71-474B-82D1-0ED2D08A3088}" type="presOf" srcId="{7012C0C3-E180-4430-8590-477CB515E259}" destId="{A570E001-29DF-45EE-B305-5C94A12EA013}" srcOrd="0" destOrd="0" presId="urn:microsoft.com/office/officeart/2005/8/layout/radial5"/>
    <dgm:cxn modelId="{8E3970ED-41B3-4A86-9F3F-3E1F8744FE21}" type="presOf" srcId="{62B9E517-A89B-4159-8C25-6ED826AE7A00}" destId="{32C6C78A-0DA1-4BB2-BFEF-B677B8B278EF}" srcOrd="0" destOrd="0" presId="urn:microsoft.com/office/officeart/2005/8/layout/radial5"/>
    <dgm:cxn modelId="{98A6B9EF-D0A4-43B4-8BAB-D3D6A89369E7}" type="presOf" srcId="{25DA797B-7A0A-4905-91B0-C12A9FD713E4}" destId="{F02E92C5-BDE1-47EC-B080-B449589C11E6}" srcOrd="0" destOrd="0" presId="urn:microsoft.com/office/officeart/2005/8/layout/radial5"/>
    <dgm:cxn modelId="{A17C32FD-0380-432E-B09C-F0F39636FC0E}" type="presOf" srcId="{25DA797B-7A0A-4905-91B0-C12A9FD713E4}" destId="{468B522F-1C38-4DBD-837C-AD1CC03CAD19}" srcOrd="1" destOrd="0" presId="urn:microsoft.com/office/officeart/2005/8/layout/radial5"/>
    <dgm:cxn modelId="{F250DF6B-32C3-4479-B973-7AD1E667E56A}" type="presOf" srcId="{EB00C246-FF24-4560-9BCC-5EEA65F5A33C}" destId="{D8DF4CC4-78E2-4A66-ADAD-FC1AE18FAE22}" srcOrd="0" destOrd="0" presId="urn:microsoft.com/office/officeart/2005/8/layout/radial5"/>
    <dgm:cxn modelId="{3EF8285C-0EA0-44FE-BB0B-6EC06A64A104}" type="presOf" srcId="{43D9B668-98A0-43D0-85A8-39AF4EFE492B}" destId="{54410C56-DA29-44AD-8127-9D3EF4ACE020}" srcOrd="0" destOrd="0" presId="urn:microsoft.com/office/officeart/2005/8/layout/radial5"/>
    <dgm:cxn modelId="{29C47EBB-DEE8-42B2-BA25-AA8695F0DA32}" type="presOf" srcId="{C16E1E2B-CDEA-4682-A4F4-4560261AE79F}" destId="{0E4A62C0-9A18-442A-8FE2-3434DF4FFDD7}" srcOrd="1" destOrd="0" presId="urn:microsoft.com/office/officeart/2005/8/layout/radial5"/>
    <dgm:cxn modelId="{5BB9BF87-4ACB-4927-9FF1-0C6B618E84B4}" type="presOf" srcId="{BCB42EC0-7856-4842-BEBB-2C045CB535B4}" destId="{157575D8-8953-4038-8EC1-E0F3076E08FE}" srcOrd="0" destOrd="0" presId="urn:microsoft.com/office/officeart/2005/8/layout/radial5"/>
    <dgm:cxn modelId="{1A91B918-267A-4505-BFC3-478D9708C958}" type="presOf" srcId="{433336C9-7489-416A-910C-0B95BFE4A5F4}" destId="{4950D5F1-4C86-41F5-924E-D259CD273034}" srcOrd="0" destOrd="0" presId="urn:microsoft.com/office/officeart/2005/8/layout/radial5"/>
    <dgm:cxn modelId="{7B684B6A-6FF0-412D-AB40-45784A19AC68}" srcId="{40DA8A63-D0D0-4AA9-9F14-494942E2DAD1}" destId="{BCB42EC0-7856-4842-BEBB-2C045CB535B4}" srcOrd="1" destOrd="0" parTransId="{8D4663CF-FEA8-4962-9F9C-F7F6D6DF3B50}" sibTransId="{586C492C-6C88-43F8-84A2-AD58F6CB7416}"/>
    <dgm:cxn modelId="{D50D77A0-4F98-49A5-AF7A-6ADDD4980C5F}" type="presOf" srcId="{8D4663CF-FEA8-4962-9F9C-F7F6D6DF3B50}" destId="{47327629-9F05-436F-8756-425DFCC3E413}" srcOrd="1" destOrd="0" presId="urn:microsoft.com/office/officeart/2005/8/layout/radial5"/>
    <dgm:cxn modelId="{828F4D4A-78E2-4D7F-95A1-5A91CAE06CF5}" type="presOf" srcId="{43D9B668-98A0-43D0-85A8-39AF4EFE492B}" destId="{C1242F54-B99D-431C-A2E6-C8DB1C2793A1}" srcOrd="1" destOrd="0" presId="urn:microsoft.com/office/officeart/2005/8/layout/radial5"/>
    <dgm:cxn modelId="{FBB54ED4-E443-44DC-BC81-8DFCD2A39BB9}" srcId="{433336C9-7489-416A-910C-0B95BFE4A5F4}" destId="{40DA8A63-D0D0-4AA9-9F14-494942E2DAD1}" srcOrd="0" destOrd="0" parTransId="{AE7674F9-31AA-457D-8159-E662C696A4D9}" sibTransId="{83C48A59-12B1-4ED7-BFC0-393261B75672}"/>
    <dgm:cxn modelId="{52E9A0E4-50BB-43F0-850C-8CF62E7FACAE}" srcId="{40DA8A63-D0D0-4AA9-9F14-494942E2DAD1}" destId="{EB00C246-FF24-4560-9BCC-5EEA65F5A33C}" srcOrd="5" destOrd="0" parTransId="{A787A910-FABD-4F18-A315-A3C696B2BEDA}" sibTransId="{EA7A8116-379A-4987-BB62-F3853C44DB22}"/>
    <dgm:cxn modelId="{D20E831D-5343-4917-A91B-3A7A19D0B750}" type="presParOf" srcId="{4950D5F1-4C86-41F5-924E-D259CD273034}" destId="{2E0686B0-5F4E-4851-9D5A-207540CD51A9}" srcOrd="0" destOrd="0" presId="urn:microsoft.com/office/officeart/2005/8/layout/radial5"/>
    <dgm:cxn modelId="{4E919BAB-CEE7-4A82-A856-86E81C63B691}" type="presParOf" srcId="{4950D5F1-4C86-41F5-924E-D259CD273034}" destId="{54410C56-DA29-44AD-8127-9D3EF4ACE020}" srcOrd="1" destOrd="0" presId="urn:microsoft.com/office/officeart/2005/8/layout/radial5"/>
    <dgm:cxn modelId="{A7695458-5DEE-4EA1-A842-60BDC39ED826}" type="presParOf" srcId="{54410C56-DA29-44AD-8127-9D3EF4ACE020}" destId="{C1242F54-B99D-431C-A2E6-C8DB1C2793A1}" srcOrd="0" destOrd="0" presId="urn:microsoft.com/office/officeart/2005/8/layout/radial5"/>
    <dgm:cxn modelId="{CBA8BD03-910C-4C68-96AD-090E7BDA2FC8}" type="presParOf" srcId="{4950D5F1-4C86-41F5-924E-D259CD273034}" destId="{63AE0747-4940-44E7-80A0-D7FAB3D07A6A}" srcOrd="2" destOrd="0" presId="urn:microsoft.com/office/officeart/2005/8/layout/radial5"/>
    <dgm:cxn modelId="{7B58BA7D-17FD-40E2-BEA1-C5EC3BCC9DC7}" type="presParOf" srcId="{4950D5F1-4C86-41F5-924E-D259CD273034}" destId="{0CF5F261-F485-4C2A-8E4A-40C3B79819A2}" srcOrd="3" destOrd="0" presId="urn:microsoft.com/office/officeart/2005/8/layout/radial5"/>
    <dgm:cxn modelId="{21CCC2B5-A64B-4127-B599-652BDF78C146}" type="presParOf" srcId="{0CF5F261-F485-4C2A-8E4A-40C3B79819A2}" destId="{47327629-9F05-436F-8756-425DFCC3E413}" srcOrd="0" destOrd="0" presId="urn:microsoft.com/office/officeart/2005/8/layout/radial5"/>
    <dgm:cxn modelId="{998AD3FA-0B10-482A-8B14-C5570774E254}" type="presParOf" srcId="{4950D5F1-4C86-41F5-924E-D259CD273034}" destId="{157575D8-8953-4038-8EC1-E0F3076E08FE}" srcOrd="4" destOrd="0" presId="urn:microsoft.com/office/officeart/2005/8/layout/radial5"/>
    <dgm:cxn modelId="{CCB4A67E-D1CE-42CC-9F7B-8A4C884819A3}" type="presParOf" srcId="{4950D5F1-4C86-41F5-924E-D259CD273034}" destId="{0A08D397-1B05-4F92-9A1F-2DEB0A2FBC65}" srcOrd="5" destOrd="0" presId="urn:microsoft.com/office/officeart/2005/8/layout/radial5"/>
    <dgm:cxn modelId="{16BECBE9-3763-443D-A0B8-34D004A8C9D5}" type="presParOf" srcId="{0A08D397-1B05-4F92-9A1F-2DEB0A2FBC65}" destId="{0E4A62C0-9A18-442A-8FE2-3434DF4FFDD7}" srcOrd="0" destOrd="0" presId="urn:microsoft.com/office/officeart/2005/8/layout/radial5"/>
    <dgm:cxn modelId="{4DD41D12-EF69-43CB-8B23-AE6FF699C97A}" type="presParOf" srcId="{4950D5F1-4C86-41F5-924E-D259CD273034}" destId="{C38BFB17-393A-4775-BAEA-4CD87CAEE2BA}" srcOrd="6" destOrd="0" presId="urn:microsoft.com/office/officeart/2005/8/layout/radial5"/>
    <dgm:cxn modelId="{9C556FD6-91B6-427A-8ABE-82EDC584DACC}" type="presParOf" srcId="{4950D5F1-4C86-41F5-924E-D259CD273034}" destId="{F02E92C5-BDE1-47EC-B080-B449589C11E6}" srcOrd="7" destOrd="0" presId="urn:microsoft.com/office/officeart/2005/8/layout/radial5"/>
    <dgm:cxn modelId="{8CBAEA92-CE01-4AA9-B27A-D3A7A2D63119}" type="presParOf" srcId="{F02E92C5-BDE1-47EC-B080-B449589C11E6}" destId="{468B522F-1C38-4DBD-837C-AD1CC03CAD19}" srcOrd="0" destOrd="0" presId="urn:microsoft.com/office/officeart/2005/8/layout/radial5"/>
    <dgm:cxn modelId="{2CF4E47A-6FCE-41B4-994D-729FCF467E33}" type="presParOf" srcId="{4950D5F1-4C86-41F5-924E-D259CD273034}" destId="{32C6C78A-0DA1-4BB2-BFEF-B677B8B278EF}" srcOrd="8" destOrd="0" presId="urn:microsoft.com/office/officeart/2005/8/layout/radial5"/>
    <dgm:cxn modelId="{48F6180C-7CD7-4349-9338-F895F694599C}" type="presParOf" srcId="{4950D5F1-4C86-41F5-924E-D259CD273034}" destId="{09FAC1EF-F116-4117-9B3F-F9AA5AE135D3}" srcOrd="9" destOrd="0" presId="urn:microsoft.com/office/officeart/2005/8/layout/radial5"/>
    <dgm:cxn modelId="{41AF4D16-E5B8-4ACF-95C6-D8B16DE2204F}" type="presParOf" srcId="{09FAC1EF-F116-4117-9B3F-F9AA5AE135D3}" destId="{0EEDB3BC-80CE-4B6D-879F-E1C17C95A3CA}" srcOrd="0" destOrd="0" presId="urn:microsoft.com/office/officeart/2005/8/layout/radial5"/>
    <dgm:cxn modelId="{94E89262-A3A2-4AD9-AB4C-D3D365631CC3}" type="presParOf" srcId="{4950D5F1-4C86-41F5-924E-D259CD273034}" destId="{A570E001-29DF-45EE-B305-5C94A12EA013}" srcOrd="10" destOrd="0" presId="urn:microsoft.com/office/officeart/2005/8/layout/radial5"/>
    <dgm:cxn modelId="{956D6859-0BA5-4EE2-9C56-70890D8181D8}" type="presParOf" srcId="{4950D5F1-4C86-41F5-924E-D259CD273034}" destId="{899CA68E-1735-4AC4-9DD5-AFC2F38346BC}" srcOrd="11" destOrd="0" presId="urn:microsoft.com/office/officeart/2005/8/layout/radial5"/>
    <dgm:cxn modelId="{4D91A28B-C160-48D5-BD87-B76E7610EAAE}" type="presParOf" srcId="{899CA68E-1735-4AC4-9DD5-AFC2F38346BC}" destId="{55FD26D5-9A03-4962-BA9D-0C681C968003}" srcOrd="0" destOrd="0" presId="urn:microsoft.com/office/officeart/2005/8/layout/radial5"/>
    <dgm:cxn modelId="{BFB8C120-788E-4CD9-8634-D2CCB40F833B}" type="presParOf" srcId="{4950D5F1-4C86-41F5-924E-D259CD273034}" destId="{D8DF4CC4-78E2-4A66-ADAD-FC1AE18FAE2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686B0-5F4E-4851-9D5A-207540CD51A9}">
      <dsp:nvSpPr>
        <dsp:cNvPr id="0" name=""/>
        <dsp:cNvSpPr/>
      </dsp:nvSpPr>
      <dsp:spPr>
        <a:xfrm>
          <a:off x="4105183" y="2044430"/>
          <a:ext cx="2416069" cy="2436630"/>
        </a:xfrm>
        <a:prstGeom prst="ellipse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Модель воспитания и социализации МБУ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"Школа № 70</a:t>
          </a:r>
          <a:r>
            <a:rPr lang="ru-RU" sz="11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"</a:t>
          </a:r>
        </a:p>
      </dsp:txBody>
      <dsp:txXfrm>
        <a:off x="4459008" y="2401266"/>
        <a:ext cx="1708419" cy="1722958"/>
      </dsp:txXfrm>
    </dsp:sp>
    <dsp:sp modelId="{54410C56-DA29-44AD-8127-9D3EF4ACE020}">
      <dsp:nvSpPr>
        <dsp:cNvPr id="0" name=""/>
        <dsp:cNvSpPr/>
      </dsp:nvSpPr>
      <dsp:spPr>
        <a:xfrm rot="16200000">
          <a:off x="5237859" y="1614983"/>
          <a:ext cx="150717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260467" y="1754202"/>
        <a:ext cx="105502" cy="349831"/>
      </dsp:txXfrm>
    </dsp:sp>
    <dsp:sp modelId="{63AE0747-4940-44E7-80A0-D7FAB3D07A6A}">
      <dsp:nvSpPr>
        <dsp:cNvPr id="0" name=""/>
        <dsp:cNvSpPr/>
      </dsp:nvSpPr>
      <dsp:spPr>
        <a:xfrm>
          <a:off x="4414707" y="-36962"/>
          <a:ext cx="1797021" cy="1797021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Гражданское и патриотическое воспитание</a:t>
          </a:r>
          <a:endParaRPr lang="ru-RU" sz="1100" kern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677875" y="226206"/>
        <a:ext cx="1270685" cy="1270685"/>
      </dsp:txXfrm>
    </dsp:sp>
    <dsp:sp modelId="{0CF5F261-F485-4C2A-8E4A-40C3B79819A2}">
      <dsp:nvSpPr>
        <dsp:cNvPr id="0" name=""/>
        <dsp:cNvSpPr/>
      </dsp:nvSpPr>
      <dsp:spPr>
        <a:xfrm rot="19800000">
          <a:off x="6406894" y="2295092"/>
          <a:ext cx="154816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10005" y="2423314"/>
        <a:ext cx="108371" cy="349831"/>
      </dsp:txXfrm>
    </dsp:sp>
    <dsp:sp modelId="{157575D8-8953-4038-8EC1-E0F3076E08FE}">
      <dsp:nvSpPr>
        <dsp:cNvPr id="0" name=""/>
        <dsp:cNvSpPr/>
      </dsp:nvSpPr>
      <dsp:spPr>
        <a:xfrm>
          <a:off x="6494205" y="1163636"/>
          <a:ext cx="1797021" cy="179702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Духовно-нравственное</a:t>
          </a:r>
          <a:r>
            <a:rPr lang="ru-RU" sz="11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 развитие</a:t>
          </a:r>
          <a:endParaRPr lang="ru-RU" sz="1100" kern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6757373" y="1426804"/>
        <a:ext cx="1270685" cy="1270685"/>
      </dsp:txXfrm>
    </dsp:sp>
    <dsp:sp modelId="{0A08D397-1B05-4F92-9A1F-2DEB0A2FBC65}">
      <dsp:nvSpPr>
        <dsp:cNvPr id="0" name=""/>
        <dsp:cNvSpPr/>
      </dsp:nvSpPr>
      <dsp:spPr>
        <a:xfrm rot="12484908">
          <a:off x="4089474" y="2350118"/>
          <a:ext cx="119272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123150" y="2475151"/>
        <a:ext cx="83490" cy="349831"/>
      </dsp:txXfrm>
    </dsp:sp>
    <dsp:sp modelId="{C38BFB17-393A-4775-BAEA-4CD87CAEE2BA}">
      <dsp:nvSpPr>
        <dsp:cNvPr id="0" name=""/>
        <dsp:cNvSpPr/>
      </dsp:nvSpPr>
      <dsp:spPr>
        <a:xfrm>
          <a:off x="2355612" y="1265620"/>
          <a:ext cx="1797021" cy="179702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Экологическое воспитание</a:t>
          </a:r>
          <a:endParaRPr lang="ru-RU" sz="12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618780" y="1528788"/>
        <a:ext cx="1270685" cy="1270685"/>
      </dsp:txXfrm>
    </dsp:sp>
    <dsp:sp modelId="{F02E92C5-BDE1-47EC-B080-B449589C11E6}">
      <dsp:nvSpPr>
        <dsp:cNvPr id="0" name=""/>
        <dsp:cNvSpPr/>
      </dsp:nvSpPr>
      <dsp:spPr>
        <a:xfrm rot="5400000">
          <a:off x="5237859" y="4327454"/>
          <a:ext cx="150717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260467" y="4421458"/>
        <a:ext cx="105502" cy="349831"/>
      </dsp:txXfrm>
    </dsp:sp>
    <dsp:sp modelId="{32C6C78A-0DA1-4BB2-BFEF-B677B8B278EF}">
      <dsp:nvSpPr>
        <dsp:cNvPr id="0" name=""/>
        <dsp:cNvSpPr/>
      </dsp:nvSpPr>
      <dsp:spPr>
        <a:xfrm>
          <a:off x="4414707" y="4765432"/>
          <a:ext cx="1797021" cy="1797021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Физическое развитие и культура здоровья</a:t>
          </a:r>
          <a:endParaRPr lang="ru-RU" sz="1200" kern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677875" y="5028600"/>
        <a:ext cx="1270685" cy="1270685"/>
      </dsp:txXfrm>
    </dsp:sp>
    <dsp:sp modelId="{09FAC1EF-F116-4117-9B3F-F9AA5AE135D3}">
      <dsp:nvSpPr>
        <dsp:cNvPr id="0" name=""/>
        <dsp:cNvSpPr/>
      </dsp:nvSpPr>
      <dsp:spPr>
        <a:xfrm rot="9000000">
          <a:off x="4064725" y="3647344"/>
          <a:ext cx="154816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108059" y="3752344"/>
        <a:ext cx="108371" cy="349831"/>
      </dsp:txXfrm>
    </dsp:sp>
    <dsp:sp modelId="{A570E001-29DF-45EE-B305-5C94A12EA013}">
      <dsp:nvSpPr>
        <dsp:cNvPr id="0" name=""/>
        <dsp:cNvSpPr/>
      </dsp:nvSpPr>
      <dsp:spPr>
        <a:xfrm>
          <a:off x="2335209" y="3564833"/>
          <a:ext cx="1797021" cy="179702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Трудовое воспитание и профессио-нальное самоопределение</a:t>
          </a:r>
          <a:endParaRPr lang="ru-RU" sz="1100" kern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598377" y="3828001"/>
        <a:ext cx="1270685" cy="1270685"/>
      </dsp:txXfrm>
    </dsp:sp>
    <dsp:sp modelId="{899CA68E-1735-4AC4-9DD5-AFC2F38346BC}">
      <dsp:nvSpPr>
        <dsp:cNvPr id="0" name=""/>
        <dsp:cNvSpPr/>
      </dsp:nvSpPr>
      <dsp:spPr>
        <a:xfrm rot="1838340">
          <a:off x="6398134" y="3658413"/>
          <a:ext cx="150526" cy="5830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01286" y="3763517"/>
        <a:ext cx="105368" cy="349831"/>
      </dsp:txXfrm>
    </dsp:sp>
    <dsp:sp modelId="{D8DF4CC4-78E2-4A66-ADAD-FC1AE18FAE22}">
      <dsp:nvSpPr>
        <dsp:cNvPr id="0" name=""/>
        <dsp:cNvSpPr/>
      </dsp:nvSpPr>
      <dsp:spPr>
        <a:xfrm>
          <a:off x="6473807" y="3583875"/>
          <a:ext cx="1797021" cy="1797021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Эстетическое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воспитание</a:t>
          </a:r>
          <a:endParaRPr lang="ru-RU" sz="1200" kern="120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6736975" y="3847043"/>
        <a:ext cx="1270685" cy="1270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3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4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51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2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86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5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43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0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4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4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4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0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6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3AFE-C4EE-4490-AA1C-612490974BBE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8EBD56-3715-4035-9862-CF1A1256D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1003" y="232012"/>
            <a:ext cx="9466997" cy="605960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Программа: </a:t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Воспитание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и </a:t>
            </a:r>
            <a:r>
              <a:rPr lang="ru-RU" b="1" i="1" dirty="0"/>
              <a:t>социализация учащихся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 </a:t>
            </a:r>
            <a:r>
              <a:rPr lang="ru-RU" b="1" i="1" dirty="0"/>
              <a:t>условиях многопрофильной школы»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808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504" y="955343"/>
            <a:ext cx="9703108" cy="5609230"/>
          </a:xfrm>
        </p:spPr>
        <p:txBody>
          <a:bodyPr>
            <a:normAutofit/>
          </a:bodyPr>
          <a:lstStyle/>
          <a:p>
            <a:pPr lvl="0"/>
            <a:r>
              <a:rPr lang="ru-RU" sz="2800" b="1" i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родителей (законных представителей) 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 целью обеспечения поддержки семейного воспитания на основе содействия ответственному отношению родителей к воспитанию детей, повышению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их социальной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, коммуникативной и педагогической компетентности;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на развитие кадрового потенциала в части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воспитательной компетентности </a:t>
            </a:r>
            <a:r>
              <a:rPr lang="ru-RU" sz="28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педагога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на развитие сотрудничества </a:t>
            </a:r>
            <a:r>
              <a:rPr lang="ru-RU" sz="2800" b="1" i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социальных партнеров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(семьи, образовательных, научных, религиозных и иных общественных организаций, организаций культуры и спорта, СМИ и т.д. ) для  совершенствования содержания и условий воспитания подрастающего поколения.</a:t>
            </a:r>
          </a:p>
          <a:p>
            <a:endParaRPr lang="ru-RU" sz="2800" b="1" i="1" dirty="0" smtClean="0"/>
          </a:p>
          <a:p>
            <a:pPr marL="0" indent="0">
              <a:buNone/>
            </a:pP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175648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631" y="624110"/>
            <a:ext cx="9552982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/>
              <a:t>План – график выполнения работ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5" y="1364776"/>
            <a:ext cx="10099343" cy="5008727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виртуальных экскурсий по школьным музеям Боевой Славы и Народов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Поволжья (</a:t>
            </a:r>
            <a:r>
              <a:rPr lang="ru-RU" sz="24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10.09.16-10.11.16)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 телекоммуникационного центра для презентации достижений педагогов и учащихся в дистанционном режиме,  обмена и распространения опыта по направлению инновационной деятельности для разных целевых групп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(</a:t>
            </a:r>
            <a:r>
              <a:rPr lang="ru-RU" sz="24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01.10.16-30.10.16)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и проведение ежегодного городского фестиваля «Дружба народов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» (</a:t>
            </a:r>
            <a:r>
              <a:rPr lang="ru-RU" sz="24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11.11.16)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работы семейных гостиных,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родительских </a:t>
            </a:r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клубов, клуба старшеклассника «Семья и ее традиции»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24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 31.12.16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Проведение дебатов, онлайн-дискуссий с учащимися других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регионов; создание </a:t>
            </a:r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дискуссионного клуба «Я прав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!» (</a:t>
            </a:r>
            <a:r>
              <a:rPr lang="ru-RU" sz="24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 31.12.16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718" y="1310185"/>
            <a:ext cx="10495129" cy="5295331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Совершенствование материально-тех­нической базы </a:t>
            </a:r>
            <a:r>
              <a:rPr lang="ru-RU" sz="28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ОУ</a:t>
            </a:r>
          </a:p>
          <a:p>
            <a:pPr marL="0" indent="0" algn="ctr">
              <a:buNone/>
            </a:pPr>
            <a:r>
              <a:rPr lang="ru-RU" sz="2800" b="1" i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(до 31.12.16):</a:t>
            </a:r>
            <a:endParaRPr lang="ru-RU" sz="2800" b="1" i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оборудование специальных кабинетов, предназначенных для групповой и индивидуальной работы, организации проектной , исследовательской и внеурочной деятельности; 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лекционного зала;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оснащение школьных музеев;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оснащение музыкального и актового залов, видеостудии современной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аппаратурой.</a:t>
            </a:r>
            <a:endParaRPr lang="ru-RU" sz="28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0" indent="0">
              <a:buNone/>
            </a:pPr>
            <a:endParaRPr lang="ru-RU" sz="28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67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73723"/>
            <a:ext cx="8915400" cy="51374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9643" y="1308295"/>
            <a:ext cx="8707901" cy="3046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</a:t>
            </a:r>
          </a:p>
          <a:p>
            <a:pPr algn="ctr"/>
            <a:r>
              <a:rPr lang="ru-RU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за внимание</a:t>
            </a:r>
            <a:endParaRPr lang="ru-RU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57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461" y="624110"/>
            <a:ext cx="9430152" cy="1280890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Цель программы:</a:t>
            </a:r>
            <a:endParaRPr lang="ru-RU" sz="6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2" y="1678675"/>
            <a:ext cx="9061663" cy="4885897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Изменение существующей программы воспитания и социализации школьника, предусматривающей создание целостной системы  образования, объединяющей урочную, внеурочную, внешкольную и социально-значимую деятельности, в процессе которой формируется личность ученика,   способная  к самоопределению и успешной самореализации.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54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553082"/>
              </p:ext>
            </p:extLst>
          </p:nvPr>
        </p:nvGraphicFramePr>
        <p:xfrm>
          <a:off x="1177636" y="124691"/>
          <a:ext cx="10626437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347" y="368490"/>
            <a:ext cx="9348266" cy="153651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Задачи программы: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1160061"/>
            <a:ext cx="10181230" cy="5500046"/>
          </a:xfrm>
        </p:spPr>
        <p:txBody>
          <a:bodyPr>
            <a:normAutofit/>
          </a:bodyPr>
          <a:lstStyle/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образовательной среды, способствующей самоопределению и самовыражению личности учащегося.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Совершенствование содержания и технологий  образовательной деятельности, способствующих развитию личности каждого ученика.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Ресурсное обеспечение реализации программы. 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Эффективное сетевое взаимодействие школы с учреждениями  дополнительного  образования и иными организациями в сфере воспитания.</a:t>
            </a:r>
          </a:p>
          <a:p>
            <a:pPr lvl="0"/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системы показателей критериев и индикаторов, отражающих эффективность реализации программы</a:t>
            </a:r>
            <a:r>
              <a:rPr lang="ru-RU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085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3496"/>
          </a:xfrm>
        </p:spPr>
        <p:txBody>
          <a:bodyPr/>
          <a:lstStyle/>
          <a:p>
            <a:r>
              <a:rPr lang="ru-RU" sz="4400" b="1" i="1" dirty="0"/>
              <a:t>А</a:t>
            </a:r>
            <a:r>
              <a:rPr lang="ru-RU" sz="4400" b="1" i="1" dirty="0" smtClean="0"/>
              <a:t>нализ </a:t>
            </a:r>
            <a:r>
              <a:rPr lang="ru-RU" sz="4400" b="1" i="1" dirty="0"/>
              <a:t>ключевых проблем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174" y="1487606"/>
            <a:ext cx="10686196" cy="5254387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Реализуемые в школе программы урочной и внеурочной деятельности не в полной мере удовлетворяют потребностям  учащихся и их родителей (законных представителей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Недостаточно площадок для презентации достижений педагогов и учащихся  на муниципальном, региональном  и федеральном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уровнях;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В школе растет количество социально-опекаемых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детей; </a:t>
            </a:r>
          </a:p>
          <a:p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у </a:t>
            </a:r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учащихся не сформировано положительное отношение к семейным ценностям и традициям;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увеличивается  количество неполных семей;</a:t>
            </a:r>
          </a:p>
          <a:p>
            <a:r>
              <a:rPr lang="ru-RU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потеряна связь поколений; большинство детей не знают своей </a:t>
            </a:r>
            <a:r>
              <a:rPr lang="ru-RU" sz="24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родословной;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0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38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460" y="450375"/>
            <a:ext cx="9703558" cy="6141493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Ресурсное обеспечение школы не позволяет увеличить количество кадетских классов в соответствии с запросом родителей (законных представителей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28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в подростковой среде иногда возникают конфликты на межнациональной почве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у учащихся школы недостаточно сформирована правовая и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политическая культура;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несмотря на пристальное внимание к вопросам оздоровления подрастающего поколения, количество здоровых детей снижается;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спортивная инфраструктура школы (залы, площадки) не обеспечивает потребности возрастающего количества учащихся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школы.</a:t>
            </a:r>
            <a:endParaRPr lang="ru-RU" sz="28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3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3" y="259308"/>
            <a:ext cx="9812290" cy="1269242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Основные виды работ в рамках реализации мероприятий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3" y="1705970"/>
            <a:ext cx="9812289" cy="5022375"/>
          </a:xfrm>
        </p:spPr>
        <p:txBody>
          <a:bodyPr>
            <a:normAutofit lnSpcReduction="10000"/>
          </a:bodyPr>
          <a:lstStyle/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Разработка и апробация дополнительных программ элективных курсов и внеурочной деятельности в соответствии с запросами учащихся и их родителей (законных представителей). </a:t>
            </a:r>
          </a:p>
          <a:p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работы семейных клубов с целью популяризации лучшего опыта воспитания детей в семьях.</a:t>
            </a:r>
          </a:p>
          <a:p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клуба старшеклассника «Семья и ее традиции».</a:t>
            </a:r>
          </a:p>
          <a:p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Создание  на базе школы телекоммуникационного центра для презентации достижений учащихся в дистанционном режиме.</a:t>
            </a:r>
          </a:p>
          <a:p>
            <a:pPr marL="0" indent="0">
              <a:buNone/>
            </a:pP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9286003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0" y="1269242"/>
            <a:ext cx="9798642" cy="5199796"/>
          </a:xfrm>
        </p:spPr>
        <p:txBody>
          <a:bodyPr>
            <a:normAutofit lnSpcReduction="10000"/>
          </a:bodyPr>
          <a:lstStyle/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Проведение видеоконференций,  онлайн-дискуссий с педагогами и учащимися других регионов.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Трансляция опыта работы с кадетскими классами в условиях многопрофильной школы.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и проведение ежегодного фестиваля «Дружба народов».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 виртуальных экскурсий по школьным музеям Боевой Славы и Народов Поволжья.</a:t>
            </a:r>
          </a:p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Оборудование кабинета ЛФК для организации занятий физической культурой  детей с ограниченными возможностями здоровья.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464139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09" y="232012"/>
            <a:ext cx="9730403" cy="1672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группы, </a:t>
            </a:r>
            <a:r>
              <a:rPr lang="ru-RU" b="1" i="1" dirty="0"/>
              <a:t>на которые рассчитаны основные результаты реализации программы инновационной деятельности </a:t>
            </a:r>
            <a:r>
              <a:rPr lang="ru-RU" b="1" i="1" dirty="0" smtClean="0"/>
              <a:t>школы.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09" y="2292823"/>
            <a:ext cx="9730403" cy="4367283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на эффективное обеспечение таких личностных результатов развития </a:t>
            </a:r>
            <a:r>
              <a:rPr lang="ru-RU" sz="2800" b="1" i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учащихся</a:t>
            </a:r>
            <a:r>
              <a:rPr lang="ru-RU" sz="2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, как их духовно-нравственные ценностно-смысловые ориентации, мотивация к непрерывному личностному росту, коммуникативные и другие социально значимые способности, умения и навыки, обеспечивающие социальное и гражданское становление личности, успешную самореализацию в обществе и </a:t>
            </a:r>
            <a:r>
              <a:rPr lang="ru-RU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профессии.</a:t>
            </a:r>
            <a:endParaRPr lang="ru-RU" sz="28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2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650</Words>
  <Application>Microsoft Office PowerPoint</Application>
  <PresentationFormat>Произвольный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Программа:  «Воспитание  и социализация учащихся  в условиях многопрофильной школы» </vt:lpstr>
      <vt:lpstr>Цель программы:</vt:lpstr>
      <vt:lpstr>Презентация PowerPoint</vt:lpstr>
      <vt:lpstr>Задачи программы:</vt:lpstr>
      <vt:lpstr>Анализ ключевых проблем </vt:lpstr>
      <vt:lpstr>Презентация PowerPoint</vt:lpstr>
      <vt:lpstr>Основные виды работ в рамках реализации мероприятий программы</vt:lpstr>
      <vt:lpstr>Презентация PowerPoint</vt:lpstr>
      <vt:lpstr>Целевые группы, на которые рассчитаны основные результаты реализации программы инновационной деятельности школы.</vt:lpstr>
      <vt:lpstr>Презентация PowerPoint</vt:lpstr>
      <vt:lpstr>План – график выполнения работ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Программа:  «Воспитание  и социализация учащихся  в условиях многопрофильной школы» </dc:title>
  <dc:creator>user</dc:creator>
  <cp:lastModifiedBy>Пользователь</cp:lastModifiedBy>
  <cp:revision>12</cp:revision>
  <dcterms:created xsi:type="dcterms:W3CDTF">2016-09-17T13:32:05Z</dcterms:created>
  <dcterms:modified xsi:type="dcterms:W3CDTF">2016-09-27T09:24:01Z</dcterms:modified>
</cp:coreProperties>
</file>