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58" r:id="rId3"/>
    <p:sldId id="259" r:id="rId4"/>
    <p:sldId id="257" r:id="rId5"/>
    <p:sldId id="263" r:id="rId6"/>
    <p:sldId id="260" r:id="rId7"/>
    <p:sldId id="261" r:id="rId8"/>
    <p:sldId id="262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1556792"/>
            <a:ext cx="78486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Лабораториум</a:t>
            </a:r>
            <a:r>
              <a:rPr lang="ru-RU" b="1" dirty="0" smtClean="0">
                <a:solidFill>
                  <a:srgbClr val="002060"/>
                </a:solidFill>
              </a:rPr>
              <a:t> «</a:t>
            </a:r>
            <a:r>
              <a:rPr lang="ru-RU" b="1" dirty="0" err="1" smtClean="0">
                <a:solidFill>
                  <a:srgbClr val="002060"/>
                </a:solidFill>
              </a:rPr>
              <a:t>Инвента</a:t>
            </a:r>
            <a:r>
              <a:rPr lang="ru-RU" b="1" dirty="0" smtClean="0">
                <a:solidFill>
                  <a:srgbClr val="002060"/>
                </a:solidFill>
              </a:rPr>
              <a:t>» -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центр развития исследовательских компетенций школьников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804906" y="3933056"/>
            <a:ext cx="7704856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Инновационной проект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191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204864"/>
            <a:ext cx="8424936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err="1" smtClean="0">
                <a:solidFill>
                  <a:srgbClr val="002060"/>
                </a:solidFill>
              </a:rPr>
              <a:t>Лабораториум</a:t>
            </a:r>
            <a:r>
              <a:rPr lang="ru-RU" sz="3600" b="1" dirty="0" smtClean="0">
                <a:solidFill>
                  <a:srgbClr val="002060"/>
                </a:solidFill>
              </a:rPr>
              <a:t> «</a:t>
            </a:r>
            <a:r>
              <a:rPr lang="ru-RU" sz="3600" b="1" dirty="0" err="1" smtClean="0">
                <a:solidFill>
                  <a:srgbClr val="002060"/>
                </a:solidFill>
              </a:rPr>
              <a:t>Инвента</a:t>
            </a:r>
            <a:r>
              <a:rPr lang="ru-RU" sz="3600" b="1" dirty="0" smtClean="0">
                <a:solidFill>
                  <a:srgbClr val="002060"/>
                </a:solidFill>
              </a:rPr>
              <a:t>» -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центр развития исследовательских компетенций школьников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83568" y="1340768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Инновационной</a:t>
            </a:r>
            <a:r>
              <a:rPr lang="ru-RU" sz="3600" dirty="0" smtClean="0">
                <a:solidFill>
                  <a:srgbClr val="FF0000"/>
                </a:solidFill>
              </a:rPr>
              <a:t> проект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3933056"/>
            <a:ext cx="842493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dirty="0">
                <a:solidFill>
                  <a:srgbClr val="FF0000"/>
                </a:solidFill>
              </a:rPr>
              <a:t>имеет потенциал к тиражированию во всех субъектах Российской федерации</a:t>
            </a:r>
          </a:p>
          <a:p>
            <a:pPr marL="0" indent="0" algn="ctr">
              <a:buNone/>
            </a:pP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8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Актуальность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876800"/>
          </a:xfrm>
        </p:spPr>
        <p:txBody>
          <a:bodyPr>
            <a:normAutofit/>
          </a:bodyPr>
          <a:lstStyle/>
          <a:p>
            <a:pPr marL="0" indent="444500" algn="just">
              <a:buNone/>
            </a:pPr>
            <a:r>
              <a:rPr lang="ru-RU" dirty="0" smtClean="0"/>
              <a:t>В </a:t>
            </a:r>
            <a:r>
              <a:rPr lang="ru-RU" dirty="0"/>
              <a:t>атласе новых профессий, в основном, в требованиях к специалисту заявлены такие </a:t>
            </a:r>
            <a:r>
              <a:rPr lang="ru-RU" dirty="0" err="1"/>
              <a:t>надпрофессиональные</a:t>
            </a:r>
            <a:r>
              <a:rPr lang="ru-RU" dirty="0"/>
              <a:t> навыки и умения: системное мышление, управление проектами, программирование/ </a:t>
            </a:r>
            <a:r>
              <a:rPr lang="ru-RU" dirty="0" smtClean="0"/>
              <a:t>робототехника / </a:t>
            </a:r>
            <a:r>
              <a:rPr lang="ru-RU" dirty="0"/>
              <a:t>искусственный интеллект, межотраслевая коммуникация. Приобретение этих умений и навыков возможно в результате развития исследовательских компетенций. </a:t>
            </a:r>
            <a:endParaRPr lang="ru-RU" dirty="0" smtClean="0"/>
          </a:p>
          <a:p>
            <a:pPr marL="0" indent="444500" algn="just">
              <a:buNone/>
            </a:pPr>
            <a:r>
              <a:rPr lang="ru-RU" dirty="0" smtClean="0"/>
              <a:t>К </a:t>
            </a:r>
            <a:r>
              <a:rPr lang="ru-RU" dirty="0"/>
              <a:t>тому же, многие профессии, которые появятся к 2020 году, требуют глубокой предметной подготовки в области естественных </a:t>
            </a:r>
            <a:r>
              <a:rPr lang="ru-RU" dirty="0" smtClean="0"/>
              <a:t>наук, математики, робототехники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204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Проблема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52425" indent="-352425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ru-RU" dirty="0" smtClean="0"/>
              <a:t>Школа не </a:t>
            </a:r>
            <a:r>
              <a:rPr lang="ru-RU" dirty="0"/>
              <a:t>в полной мере обеспечена условиями для занятий проектной и исследовательской деятельностью по биологии, физике, химии, так как специализированные кабинеты загружены в две смены. </a:t>
            </a:r>
            <a:endParaRPr lang="ru-RU" dirty="0" smtClean="0"/>
          </a:p>
          <a:p>
            <a:pPr marL="352425" indent="-352425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ru-RU" dirty="0"/>
              <a:t>Ш</a:t>
            </a:r>
            <a:r>
              <a:rPr lang="ru-RU" dirty="0" smtClean="0"/>
              <a:t>кола</a:t>
            </a:r>
            <a:r>
              <a:rPr lang="ru-RU" dirty="0"/>
              <a:t>, обладая комплектами роботов, не располагает кабинетом, оборудованным для занятий робототехникой. Внеурочные занятия проходят в свободных от уроков кабинетах, не ориентируясь на профиль кабинета. </a:t>
            </a:r>
            <a:endParaRPr lang="ru-RU" dirty="0" smtClean="0"/>
          </a:p>
          <a:p>
            <a:pPr marL="352425" indent="-352425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ru-RU" dirty="0" smtClean="0"/>
              <a:t>Проведение практических работ по физике, химии, биологии и занятиям робототехники в разных кабинетах не </a:t>
            </a:r>
            <a:r>
              <a:rPr lang="ru-RU" dirty="0"/>
              <a:t>способствует внедрению робототехники в предметы естественнонаучного </a:t>
            </a:r>
            <a:r>
              <a:rPr lang="ru-RU" dirty="0" smtClean="0"/>
              <a:t>цикла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568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Ключевая идея 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8280920" cy="4421088"/>
          </a:xfrm>
        </p:spPr>
        <p:txBody>
          <a:bodyPr/>
          <a:lstStyle/>
          <a:p>
            <a:pPr marL="0" indent="444500" algn="just">
              <a:buNone/>
            </a:pPr>
            <a:r>
              <a:rPr lang="ru-RU" dirty="0" smtClean="0"/>
              <a:t>Создание </a:t>
            </a:r>
            <a:r>
              <a:rPr lang="ru-RU" dirty="0" err="1"/>
              <a:t>лабораториума</a:t>
            </a:r>
            <a:r>
              <a:rPr lang="ru-RU" dirty="0"/>
              <a:t> «</a:t>
            </a:r>
            <a:r>
              <a:rPr lang="ru-RU" dirty="0" err="1"/>
              <a:t>Инвента</a:t>
            </a:r>
            <a:r>
              <a:rPr lang="ru-RU" dirty="0"/>
              <a:t>» (</a:t>
            </a:r>
            <a:r>
              <a:rPr lang="en-US" i="1" dirty="0" err="1"/>
              <a:t>inventa</a:t>
            </a:r>
            <a:r>
              <a:rPr lang="ru-RU" i="1" dirty="0"/>
              <a:t>-открытие лат</a:t>
            </a:r>
            <a:r>
              <a:rPr lang="ru-RU" i="1" dirty="0" smtClean="0"/>
              <a:t>.</a:t>
            </a:r>
            <a:r>
              <a:rPr lang="ru-RU" dirty="0" smtClean="0"/>
              <a:t>) в </a:t>
            </a:r>
            <a:r>
              <a:rPr lang="ru-RU" dirty="0"/>
              <a:t>качестве центра развития исследовательских компетенций школьников путем реализации программ естественнонаучного цикла, математики и информатики, технологии и междисциплинарных </a:t>
            </a:r>
            <a:r>
              <a:rPr lang="ru-RU" dirty="0" smtClean="0"/>
              <a:t>программ. </a:t>
            </a:r>
          </a:p>
          <a:p>
            <a:pPr marL="0" indent="444500" algn="just">
              <a:buNone/>
            </a:pPr>
            <a:r>
              <a:rPr lang="ru-RU" dirty="0" smtClean="0"/>
              <a:t>На одной </a:t>
            </a:r>
            <a:r>
              <a:rPr lang="ru-RU" dirty="0"/>
              <a:t>площади </a:t>
            </a:r>
            <a:r>
              <a:rPr lang="ru-RU" dirty="0" smtClean="0"/>
              <a:t>(на </a:t>
            </a:r>
            <a:r>
              <a:rPr lang="ru-RU" dirty="0"/>
              <a:t>базе кабинета №</a:t>
            </a:r>
            <a:r>
              <a:rPr lang="ru-RU" dirty="0" smtClean="0"/>
              <a:t>119- слесарная </a:t>
            </a:r>
            <a:r>
              <a:rPr lang="ru-RU" dirty="0"/>
              <a:t>мастерская) разместить </a:t>
            </a:r>
            <a:r>
              <a:rPr lang="ru-RU" dirty="0" smtClean="0"/>
              <a:t>зоны для проведения практических работ по физике, химии, биологии и экологии. В центре разместить зону для робототехники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88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760640"/>
          </a:xfrm>
        </p:spPr>
        <p:txBody>
          <a:bodyPr>
            <a:normAutofit/>
          </a:bodyPr>
          <a:lstStyle/>
          <a:p>
            <a:pPr marL="0" indent="444500" algn="just">
              <a:buNone/>
            </a:pPr>
            <a:r>
              <a:rPr lang="ru-RU" dirty="0"/>
              <a:t>Разрабатывая данный проект, авторы убеждены, что объединение в одном месте таких составляющих как профессиональные кадры, оптимальные материально-технические условия, учащиеся различных возрастных групп и заинтересованные во взаимодействии со школой родители позволят создать оптимальные условия для функционирования </a:t>
            </a:r>
            <a:r>
              <a:rPr lang="ru-RU" dirty="0" err="1"/>
              <a:t>лабораториума</a:t>
            </a:r>
            <a:r>
              <a:rPr lang="ru-RU" dirty="0"/>
              <a:t> «</a:t>
            </a:r>
            <a:r>
              <a:rPr lang="ru-RU" dirty="0" err="1"/>
              <a:t>Инвента</a:t>
            </a:r>
            <a:r>
              <a:rPr lang="ru-RU" dirty="0"/>
              <a:t>» в качестве центра развития исследовательских компетенций школьников. </a:t>
            </a:r>
            <a:endParaRPr lang="ru-RU" dirty="0" smtClean="0"/>
          </a:p>
          <a:p>
            <a:pPr marL="0" indent="444500" algn="just">
              <a:buNone/>
            </a:pPr>
            <a:r>
              <a:rPr lang="ru-RU" dirty="0" smtClean="0"/>
              <a:t>К </a:t>
            </a:r>
            <a:r>
              <a:rPr lang="ru-RU" dirty="0"/>
              <a:t>тому же расположение МБОУ СОШ №3 в центре города, обеспеченное удобной транспортной развязкой, позволит всем желающим учащимся других школ города посещать занятия в </a:t>
            </a:r>
            <a:r>
              <a:rPr lang="ru-RU" dirty="0" err="1" smtClean="0"/>
              <a:t>лабораториуме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49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54224"/>
            <a:ext cx="871296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Концепция </a:t>
            </a:r>
            <a:r>
              <a:rPr lang="ru-RU" b="1" dirty="0">
                <a:solidFill>
                  <a:srgbClr val="FF0000"/>
                </a:solidFill>
              </a:rPr>
              <a:t>технологического образования в системе общего образования Российской Федерации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3768080"/>
          </a:xfrm>
        </p:spPr>
        <p:txBody>
          <a:bodyPr/>
          <a:lstStyle/>
          <a:p>
            <a:pPr marL="0" indent="444500" algn="just">
              <a:buNone/>
            </a:pPr>
            <a:r>
              <a:rPr lang="ru-RU" dirty="0"/>
              <a:t>Возможность достижения необходимого уровня технологического образования должна поддерживаться использованием специальных сред для проектирования, моделирования и конструирования, электронного обучения и дистанционных технологий</a:t>
            </a:r>
          </a:p>
        </p:txBody>
      </p:sp>
    </p:spTree>
    <p:extLst>
      <p:ext uri="{BB962C8B-B14F-4D97-AF65-F5344CB8AC3E}">
        <p14:creationId xmlns:p14="http://schemas.microsoft.com/office/powerpoint/2010/main" val="154838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Цель инновационного проекта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pPr marL="0" indent="444500" algn="just">
              <a:buNone/>
            </a:pPr>
            <a:r>
              <a:rPr lang="ru-RU" dirty="0" smtClean="0"/>
              <a:t>Развитие </a:t>
            </a:r>
            <a:r>
              <a:rPr lang="ru-RU" dirty="0"/>
              <a:t>исследовательских компетенций учащихся посредством создания эффективной и устойчивой модели школьного естественнонаучного и инженерно-математического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97101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Задачи </a:t>
            </a:r>
            <a:r>
              <a:rPr lang="ru-RU" b="1" dirty="0">
                <a:solidFill>
                  <a:srgbClr val="FF0000"/>
                </a:solidFill>
              </a:rPr>
              <a:t>инновационного проекта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55600" lvl="0" indent="-35560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ru-RU" dirty="0"/>
              <a:t>формирование нормативно- правовой базы; </a:t>
            </a:r>
          </a:p>
          <a:p>
            <a:pPr marL="355600" lvl="0" indent="-35560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ru-RU" dirty="0"/>
              <a:t>подготовка кабинета для реализации проекта;</a:t>
            </a:r>
          </a:p>
          <a:p>
            <a:pPr marL="355600" lvl="0" indent="-35560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ru-RU" dirty="0"/>
              <a:t>изменение подходов к преподаванию предметных областей: «Естествознание», «Математика и информатика», «Технология»;</a:t>
            </a:r>
          </a:p>
          <a:p>
            <a:pPr marL="355600" lvl="0" indent="-35560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ru-RU" dirty="0"/>
              <a:t>оптимизация совместной деятельности сетевого сообщества по теме «Развитие исследовательских компетенций учащихся: проблемы и перспективы»;</a:t>
            </a:r>
          </a:p>
          <a:p>
            <a:pPr marL="355600" lvl="0" indent="-35560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ru-RU" dirty="0"/>
              <a:t>трансляция опыта работы сети посредством проведения серии </a:t>
            </a:r>
            <a:r>
              <a:rPr lang="ru-RU" dirty="0" err="1"/>
              <a:t>вебинаров</a:t>
            </a:r>
            <a:r>
              <a:rPr lang="ru-RU" dirty="0"/>
              <a:t> и участия в научно-практических конференциях;</a:t>
            </a:r>
          </a:p>
          <a:p>
            <a:pPr marL="355600" lvl="0" indent="-35560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ru-RU" dirty="0"/>
              <a:t>оценка результатов проекта;</a:t>
            </a:r>
          </a:p>
          <a:p>
            <a:pPr marL="355600" lvl="0" indent="-35560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ru-RU" dirty="0"/>
              <a:t>обеспечение информационного сопровождения реализации </a:t>
            </a:r>
            <a:r>
              <a:rPr lang="ru-RU" dirty="0" smtClean="0"/>
              <a:t>проекта</a:t>
            </a:r>
            <a:endParaRPr lang="ru-RU" dirty="0"/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84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Основные результаты,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на которые направлен проект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ru-RU" dirty="0" smtClean="0"/>
              <a:t>Результат </a:t>
            </a:r>
            <a:r>
              <a:rPr lang="ru-RU" dirty="0"/>
              <a:t>можно будет оценить по увеличению</a:t>
            </a:r>
            <a:r>
              <a:rPr lang="ru-RU" dirty="0" smtClean="0"/>
              <a:t>:</a:t>
            </a:r>
          </a:p>
          <a:p>
            <a:pPr marL="355600" lvl="0" indent="-355600" algn="just">
              <a:buClr>
                <a:srgbClr val="002060"/>
              </a:buClr>
              <a:buFont typeface="Wingdings" pitchFamily="2" charset="2"/>
              <a:buChar char="ü"/>
              <a:tabLst>
                <a:tab pos="355600" algn="l"/>
              </a:tabLst>
            </a:pPr>
            <a:r>
              <a:rPr lang="ru-RU" dirty="0"/>
              <a:t>количества победителей и призеров всероссийской олимпиады школьников на муниципальном уровне и количества участников на региональном уровне;</a:t>
            </a:r>
          </a:p>
          <a:p>
            <a:pPr marL="355600" lvl="0" indent="-355600" algn="just">
              <a:buClr>
                <a:srgbClr val="002060"/>
              </a:buClr>
              <a:buFont typeface="Wingdings" pitchFamily="2" charset="2"/>
              <a:buChar char="ü"/>
              <a:tabLst>
                <a:tab pos="355600" algn="l"/>
              </a:tabLst>
            </a:pPr>
            <a:r>
              <a:rPr lang="ru-RU" dirty="0"/>
              <a:t>количества победителей и призёров конкурсов проектных работ и исследовательских работ в техническом, естественнонаучном и математическом направлении; </a:t>
            </a:r>
          </a:p>
          <a:p>
            <a:pPr marL="355600" lvl="0" indent="-355600" algn="just">
              <a:buClr>
                <a:srgbClr val="002060"/>
              </a:buClr>
              <a:buFont typeface="Wingdings" pitchFamily="2" charset="2"/>
              <a:buChar char="ü"/>
              <a:tabLst>
                <a:tab pos="355600" algn="l"/>
              </a:tabLst>
            </a:pPr>
            <a:r>
              <a:rPr lang="ru-RU" dirty="0"/>
              <a:t>количества участий в выездных предметных школах, так как вырастет заинтересованность учащихся и их родителей в углубленном изучении предметов; </a:t>
            </a:r>
          </a:p>
          <a:p>
            <a:pPr marL="355600" lvl="0" indent="-355600" algn="just">
              <a:buClr>
                <a:srgbClr val="002060"/>
              </a:buClr>
              <a:buFont typeface="Wingdings" pitchFamily="2" charset="2"/>
              <a:buChar char="ü"/>
              <a:tabLst>
                <a:tab pos="355600" algn="l"/>
              </a:tabLst>
            </a:pPr>
            <a:r>
              <a:rPr lang="ru-RU" dirty="0"/>
              <a:t>среднего балла по результатам мониторинговых исследований: ВПР по математике, окружающему миру; ЕГЭ и ОГЭ по математике (базовый и углубленный уровень), физике, химии, </a:t>
            </a:r>
            <a:r>
              <a:rPr lang="ru-RU" dirty="0" smtClean="0"/>
              <a:t>биологии</a:t>
            </a: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297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102</TotalTime>
  <Words>555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Презентация PowerPoint</vt:lpstr>
      <vt:lpstr>Актуальность</vt:lpstr>
      <vt:lpstr>Проблема</vt:lpstr>
      <vt:lpstr>Ключевая идея проекта </vt:lpstr>
      <vt:lpstr>Презентация PowerPoint</vt:lpstr>
      <vt:lpstr>Концепция технологического образования в системе общего образования Российской Федерации</vt:lpstr>
      <vt:lpstr>Цель инновационного проекта</vt:lpstr>
      <vt:lpstr>Задачи инновационного проекта</vt:lpstr>
      <vt:lpstr>Основные результаты,  на которые направлен проект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2018-10-01T06:11:03Z</dcterms:created>
  <dcterms:modified xsi:type="dcterms:W3CDTF">2018-10-01T12:52:36Z</dcterms:modified>
</cp:coreProperties>
</file>