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99" r:id="rId3"/>
    <p:sldId id="300" r:id="rId4"/>
    <p:sldId id="301" r:id="rId5"/>
    <p:sldId id="302" r:id="rId6"/>
    <p:sldId id="305" r:id="rId7"/>
    <p:sldId id="306" r:id="rId8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88604" autoAdjust="0"/>
  </p:normalViewPr>
  <p:slideViewPr>
    <p:cSldViewPr>
      <p:cViewPr>
        <p:scale>
          <a:sx n="74" d="100"/>
          <a:sy n="74" d="100"/>
        </p:scale>
        <p:origin x="-942" y="-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612279"/>
            <a:ext cx="792088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/>
            <a:r>
              <a:rPr lang="ru-RU" sz="3200" dirty="0"/>
              <a:t>Культурно-образовательные сетевые проекты сельской школы как ресурс развития внеурочной деятельности, обеспечивающей профессиональное самоопределение обучающихся</a:t>
            </a:r>
            <a:endParaRPr lang="ru-RU" sz="32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«САРГАЗИНСКАЯ СРЕДНЯЯ ОБЩЕОБРАЗОВАТЕЛЬНАЯ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ШКОЛА»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 Саргазинская СОШ»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Челябинская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область, Сосновский район, п. Саргазы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zait_22@mail.ru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  8(351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44 99 4-48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330476" y="900311"/>
            <a:ext cx="5654972" cy="604867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8000" dirty="0" smtClean="0"/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в школе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развертывания культурно-образовательных сетевых проектов, обеспечивающих достижение сквозных результатов освоения учащимися основных общеобразовательных программ посредством интеграции внеурочной деятельности и дополнительного образования;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сети партнеров для формирования культурно-образовательного пространства сельской школы для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самоопределения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r>
              <a:rPr lang="ru-RU" dirty="0"/>
              <a:t>СУТЬ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559" y="108223"/>
            <a:ext cx="5832648" cy="720080"/>
          </a:xfrm>
        </p:spPr>
        <p:txBody>
          <a:bodyPr/>
          <a:lstStyle/>
          <a:p>
            <a:r>
              <a:rPr lang="ru-RU" dirty="0">
                <a:latin typeface="Myriad Pro" panose="020B0503030403020204" pitchFamily="34" charset="0"/>
              </a:rPr>
              <a:t>ЦЕЛИ И ЗАДАЧИ ПРОЕКТА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530276" y="1039444"/>
            <a:ext cx="1836873" cy="1968869"/>
            <a:chOff x="1132866" y="1764408"/>
            <a:chExt cx="1836873" cy="1697283"/>
          </a:xfrm>
        </p:grpSpPr>
        <p:sp>
          <p:nvSpPr>
            <p:cNvPr id="9" name="Freeform 35"/>
            <p:cNvSpPr/>
            <p:nvPr/>
          </p:nvSpPr>
          <p:spPr>
            <a:xfrm rot="5400000">
              <a:off x="1202661" y="1694613"/>
              <a:ext cx="1697283" cy="1836873"/>
            </a:xfrm>
            <a:custGeom>
              <a:avLst/>
              <a:gdLst>
                <a:gd name="connsiteX0" fmla="*/ 0 w 1891278"/>
                <a:gd name="connsiteY0" fmla="*/ 0 h 1318766"/>
                <a:gd name="connsiteX1" fmla="*/ 1587500 w 1891278"/>
                <a:gd name="connsiteY1" fmla="*/ 0 h 1318766"/>
                <a:gd name="connsiteX2" fmla="*/ 1891278 w 1891278"/>
                <a:gd name="connsiteY2" fmla="*/ 659383 h 1318766"/>
                <a:gd name="connsiteX3" fmla="*/ 1587500 w 1891278"/>
                <a:gd name="connsiteY3" fmla="*/ 1318766 h 1318766"/>
                <a:gd name="connsiteX4" fmla="*/ 0 w 1891278"/>
                <a:gd name="connsiteY4" fmla="*/ 1318766 h 1318766"/>
                <a:gd name="connsiteX5" fmla="*/ 303778 w 1891278"/>
                <a:gd name="connsiteY5" fmla="*/ 659383 h 131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278" h="1318766">
                  <a:moveTo>
                    <a:pt x="0" y="0"/>
                  </a:moveTo>
                  <a:lnTo>
                    <a:pt x="1587500" y="0"/>
                  </a:lnTo>
                  <a:lnTo>
                    <a:pt x="1891278" y="659383"/>
                  </a:lnTo>
                  <a:lnTo>
                    <a:pt x="1587500" y="1318766"/>
                  </a:lnTo>
                  <a:lnTo>
                    <a:pt x="0" y="1318766"/>
                  </a:lnTo>
                  <a:lnTo>
                    <a:pt x="303778" y="659383"/>
                  </a:lnTo>
                  <a:close/>
                </a:path>
              </a:pathLst>
            </a:custGeom>
            <a:ln>
              <a:noFill/>
            </a:ln>
            <a:effectLst>
              <a:outerShdw blurRad="266700" dist="38100" dir="2700000" algn="tl" rotWithShape="0">
                <a:schemeClr val="tx1">
                  <a:alpha val="48000"/>
                </a:schemeClr>
              </a:outerShdw>
            </a:effectLst>
            <a:scene3d>
              <a:camera prst="perspectiveAbove" fov="1800000">
                <a:rot lat="21000000" lon="0" rev="0"/>
              </a:camera>
              <a:lightRig rig="threePt" dir="t">
                <a:rot lat="0" lon="0" rev="2400000"/>
              </a:lightRig>
            </a:scene3d>
            <a:sp3d prstMaterial="matte">
              <a:bevelT w="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32382" y="2681730"/>
              <a:ext cx="1237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ЦЕЛИ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57016" y="3538422"/>
            <a:ext cx="4229644" cy="2664296"/>
            <a:chOff x="702046" y="4167989"/>
            <a:chExt cx="4519160" cy="2664296"/>
          </a:xfrm>
        </p:grpSpPr>
        <p:sp>
          <p:nvSpPr>
            <p:cNvPr id="10" name="Объект 2"/>
            <p:cNvSpPr txBox="1">
              <a:spLocks/>
            </p:cNvSpPr>
            <p:nvPr/>
          </p:nvSpPr>
          <p:spPr>
            <a:xfrm>
              <a:off x="1116750" y="4167989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>
                <a:lnSpc>
                  <a:spcPct val="150000"/>
                </a:lnSpc>
                <a:buClr>
                  <a:schemeClr val="tx2">
                    <a:lumMod val="60000"/>
                    <a:lumOff val="40000"/>
                  </a:schemeClr>
                </a:buClr>
                <a:buNone/>
              </a:pP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Обобщение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и представления инновационных практик развертывания культурно-образовательных сетевых проектов в рамках внеурочной деятельности, обеспечивающих популяризацию профессий, востребованных на селе.</a:t>
              </a:r>
            </a:p>
          </p:txBody>
        </p:sp>
        <p:sp>
          <p:nvSpPr>
            <p:cNvPr id="27" name="Shape 2540"/>
            <p:cNvSpPr/>
            <p:nvPr/>
          </p:nvSpPr>
          <p:spPr>
            <a:xfrm>
              <a:off x="702046" y="4167989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099647" y="3325672"/>
            <a:ext cx="5126834" cy="3310097"/>
            <a:chOff x="674563" y="3857723"/>
            <a:chExt cx="4546643" cy="2664296"/>
          </a:xfrm>
        </p:grpSpPr>
        <p:sp>
          <p:nvSpPr>
            <p:cNvPr id="29" name="Объект 2"/>
            <p:cNvSpPr txBox="1">
              <a:spLocks/>
            </p:cNvSpPr>
            <p:nvPr/>
          </p:nvSpPr>
          <p:spPr>
            <a:xfrm>
              <a:off x="1116750" y="3857723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>
                <a:buClr>
                  <a:schemeClr val="tx2">
                    <a:lumMod val="60000"/>
                    <a:lumOff val="40000"/>
                  </a:schemeClr>
                </a:buClr>
                <a:buNone/>
              </a:pP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Обобщение  практики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управления развертыванием культурно-образовательных сетевых проектов в рамках внеурочной деятельности, обеспечивающей популяризацию профессий, востребованных на селе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45720" indent="0">
                <a:buClr>
                  <a:schemeClr val="tx2">
                    <a:lumMod val="60000"/>
                    <a:lumOff val="40000"/>
                  </a:schemeClr>
                </a:buClr>
                <a:buNone/>
              </a:pP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Разработка 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представление 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в организованном сетевом сообществе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локальной  документации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образовательной организации с учетом целевого ориентира программы инновационной деятельности.</a:t>
              </a:r>
            </a:p>
          </p:txBody>
        </p:sp>
        <p:sp>
          <p:nvSpPr>
            <p:cNvPr id="30" name="Shape 2540"/>
            <p:cNvSpPr/>
            <p:nvPr/>
          </p:nvSpPr>
          <p:spPr>
            <a:xfrm>
              <a:off x="674563" y="3924647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2" name="Shape 2540"/>
            <p:cNvSpPr/>
            <p:nvPr/>
          </p:nvSpPr>
          <p:spPr>
            <a:xfrm>
              <a:off x="674563" y="5130059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33" name="Freeform 35"/>
          <p:cNvSpPr/>
          <p:nvPr/>
        </p:nvSpPr>
        <p:spPr>
          <a:xfrm rot="5400000">
            <a:off x="7082129" y="1105441"/>
            <a:ext cx="1697283" cy="1836873"/>
          </a:xfrm>
          <a:custGeom>
            <a:avLst/>
            <a:gdLst>
              <a:gd name="connsiteX0" fmla="*/ 0 w 1891278"/>
              <a:gd name="connsiteY0" fmla="*/ 0 h 1318766"/>
              <a:gd name="connsiteX1" fmla="*/ 1587500 w 1891278"/>
              <a:gd name="connsiteY1" fmla="*/ 0 h 1318766"/>
              <a:gd name="connsiteX2" fmla="*/ 1891278 w 1891278"/>
              <a:gd name="connsiteY2" fmla="*/ 659383 h 1318766"/>
              <a:gd name="connsiteX3" fmla="*/ 1587500 w 1891278"/>
              <a:gd name="connsiteY3" fmla="*/ 1318766 h 1318766"/>
              <a:gd name="connsiteX4" fmla="*/ 0 w 1891278"/>
              <a:gd name="connsiteY4" fmla="*/ 1318766 h 1318766"/>
              <a:gd name="connsiteX5" fmla="*/ 303778 w 1891278"/>
              <a:gd name="connsiteY5" fmla="*/ 659383 h 131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1278" h="1318766">
                <a:moveTo>
                  <a:pt x="0" y="0"/>
                </a:moveTo>
                <a:lnTo>
                  <a:pt x="1587500" y="0"/>
                </a:lnTo>
                <a:lnTo>
                  <a:pt x="1891278" y="659383"/>
                </a:lnTo>
                <a:lnTo>
                  <a:pt x="1587500" y="1318766"/>
                </a:lnTo>
                <a:lnTo>
                  <a:pt x="0" y="1318766"/>
                </a:lnTo>
                <a:lnTo>
                  <a:pt x="303778" y="659383"/>
                </a:lnTo>
                <a:close/>
              </a:path>
            </a:pathLst>
          </a:custGeom>
          <a:solidFill>
            <a:srgbClr val="D93635"/>
          </a:solidFill>
          <a:ln>
            <a:noFill/>
          </a:ln>
          <a:effectLst>
            <a:outerShdw blurRad="266700" dist="38100" dir="2700000" algn="tl" rotWithShape="0">
              <a:schemeClr val="tx1">
                <a:alpha val="48000"/>
              </a:schemeClr>
            </a:outerShdw>
          </a:effectLst>
          <a:scene3d>
            <a:camera prst="perspectiveAbove" fov="1800000">
              <a:rot lat="21000000" lon="0" rev="0"/>
            </a:camera>
            <a:lightRig rig="threePt" dir="t">
              <a:rot lat="0" lon="0" rev="2400000"/>
            </a:lightRig>
          </a:scene3d>
          <a:sp3d prstMaterial="matte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057113" y="2799567"/>
            <a:ext cx="179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Задачи</a:t>
            </a:r>
            <a:endParaRPr lang="ru-RU" sz="36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7748862" y="1646508"/>
            <a:ext cx="482738" cy="558166"/>
            <a:chOff x="3793550" y="3206181"/>
            <a:chExt cx="319514" cy="369438"/>
          </a:xfrm>
          <a:solidFill>
            <a:schemeClr val="bg1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3859449" y="3206181"/>
              <a:ext cx="183721" cy="91860"/>
            </a:xfrm>
            <a:custGeom>
              <a:avLst/>
              <a:gdLst/>
              <a:ahLst/>
              <a:cxnLst>
                <a:cxn ang="0">
                  <a:pos x="58" y="14"/>
                </a:cxn>
                <a:cxn ang="0">
                  <a:pos x="44" y="14"/>
                </a:cxn>
                <a:cxn ang="0">
                  <a:pos x="29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58" y="29"/>
                </a:cxn>
                <a:cxn ang="0">
                  <a:pos x="58" y="14"/>
                </a:cxn>
                <a:cxn ang="0">
                  <a:pos x="29" y="22"/>
                </a:cxn>
                <a:cxn ang="0">
                  <a:pos x="22" y="14"/>
                </a:cxn>
                <a:cxn ang="0">
                  <a:pos x="29" y="7"/>
                </a:cxn>
                <a:cxn ang="0">
                  <a:pos x="37" y="14"/>
                </a:cxn>
                <a:cxn ang="0">
                  <a:pos x="29" y="22"/>
                </a:cxn>
              </a:cxnLst>
              <a:rect l="0" t="0" r="r" b="b"/>
              <a:pathLst>
                <a:path w="58" h="29">
                  <a:moveTo>
                    <a:pt x="58" y="14"/>
                  </a:moveTo>
                  <a:cubicBezTo>
                    <a:pt x="44" y="14"/>
                    <a:pt x="44" y="14"/>
                    <a:pt x="44" y="14"/>
                  </a:cubicBezTo>
                  <a:cubicBezTo>
                    <a:pt x="44" y="6"/>
                    <a:pt x="37" y="0"/>
                    <a:pt x="29" y="0"/>
                  </a:cubicBezTo>
                  <a:cubicBezTo>
                    <a:pt x="21" y="0"/>
                    <a:pt x="15" y="6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58" y="29"/>
                    <a:pt x="58" y="29"/>
                    <a:pt x="58" y="29"/>
                  </a:cubicBezTo>
                  <a:lnTo>
                    <a:pt x="58" y="14"/>
                  </a:lnTo>
                  <a:close/>
                  <a:moveTo>
                    <a:pt x="29" y="22"/>
                  </a:moveTo>
                  <a:cubicBezTo>
                    <a:pt x="25" y="22"/>
                    <a:pt x="22" y="18"/>
                    <a:pt x="22" y="14"/>
                  </a:cubicBezTo>
                  <a:cubicBezTo>
                    <a:pt x="22" y="10"/>
                    <a:pt x="25" y="7"/>
                    <a:pt x="29" y="7"/>
                  </a:cubicBezTo>
                  <a:cubicBezTo>
                    <a:pt x="33" y="7"/>
                    <a:pt x="37" y="10"/>
                    <a:pt x="37" y="14"/>
                  </a:cubicBezTo>
                  <a:cubicBezTo>
                    <a:pt x="37" y="18"/>
                    <a:pt x="33" y="22"/>
                    <a:pt x="29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3793550" y="3252111"/>
              <a:ext cx="319514" cy="32350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38" y="35"/>
                </a:cxn>
                <a:cxn ang="0">
                  <a:pos x="22" y="35"/>
                </a:cxn>
                <a:cxn ang="0">
                  <a:pos x="22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60" y="162"/>
                </a:cxn>
                <a:cxn ang="0">
                  <a:pos x="160" y="0"/>
                </a:cxn>
                <a:cxn ang="0">
                  <a:pos x="138" y="0"/>
                </a:cxn>
                <a:cxn ang="0">
                  <a:pos x="74" y="138"/>
                </a:cxn>
                <a:cxn ang="0">
                  <a:pos x="66" y="128"/>
                </a:cxn>
                <a:cxn ang="0">
                  <a:pos x="33" y="97"/>
                </a:cxn>
                <a:cxn ang="0">
                  <a:pos x="51" y="81"/>
                </a:cxn>
                <a:cxn ang="0">
                  <a:pos x="74" y="105"/>
                </a:cxn>
                <a:cxn ang="0">
                  <a:pos x="120" y="58"/>
                </a:cxn>
                <a:cxn ang="0">
                  <a:pos x="138" y="74"/>
                </a:cxn>
                <a:cxn ang="0">
                  <a:pos x="74" y="138"/>
                </a:cxn>
              </a:cxnLst>
              <a:rect l="0" t="0" r="r" b="b"/>
              <a:pathLst>
                <a:path w="160" h="162">
                  <a:moveTo>
                    <a:pt x="138" y="0"/>
                  </a:moveTo>
                  <a:lnTo>
                    <a:pt x="138" y="35"/>
                  </a:lnTo>
                  <a:lnTo>
                    <a:pt x="22" y="3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60" y="162"/>
                  </a:lnTo>
                  <a:lnTo>
                    <a:pt x="160" y="0"/>
                  </a:lnTo>
                  <a:lnTo>
                    <a:pt x="138" y="0"/>
                  </a:lnTo>
                  <a:close/>
                  <a:moveTo>
                    <a:pt x="74" y="138"/>
                  </a:moveTo>
                  <a:lnTo>
                    <a:pt x="66" y="128"/>
                  </a:lnTo>
                  <a:lnTo>
                    <a:pt x="33" y="97"/>
                  </a:lnTo>
                  <a:lnTo>
                    <a:pt x="51" y="81"/>
                  </a:lnTo>
                  <a:lnTo>
                    <a:pt x="74" y="105"/>
                  </a:lnTo>
                  <a:lnTo>
                    <a:pt x="120" y="58"/>
                  </a:lnTo>
                  <a:lnTo>
                    <a:pt x="138" y="74"/>
                  </a:lnTo>
                  <a:lnTo>
                    <a:pt x="7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sp>
        <p:nvSpPr>
          <p:cNvPr id="39" name="Freeform 50"/>
          <p:cNvSpPr>
            <a:spLocks noEditPoints="1"/>
          </p:cNvSpPr>
          <p:nvPr/>
        </p:nvSpPr>
        <p:spPr bwMode="auto">
          <a:xfrm>
            <a:off x="2153581" y="1446882"/>
            <a:ext cx="590261" cy="57699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5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156224" y="2052439"/>
            <a:ext cx="5472608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Обучающиеся</a:t>
            </a:r>
            <a:endParaRPr lang="ru-RU" sz="3200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Родительское </a:t>
            </a:r>
            <a:r>
              <a:rPr lang="ru-RU" sz="3200" b="1" dirty="0"/>
              <a:t>сообщество</a:t>
            </a:r>
            <a:r>
              <a:rPr lang="ru-RU" sz="3200" dirty="0"/>
              <a:t>,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Педагоги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Руководители</a:t>
            </a:r>
            <a:r>
              <a:rPr lang="ru-RU" sz="3200" dirty="0" smtClean="0"/>
              <a:t>  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Органы управления </a:t>
            </a:r>
            <a:r>
              <a:rPr lang="ru-RU" sz="3200" b="1" dirty="0"/>
              <a:t>образованием </a:t>
            </a:r>
            <a:endParaRPr lang="ru-RU" sz="3200" b="1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200" b="1" dirty="0" smtClean="0"/>
              <a:t>Сетевые партнеры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r>
              <a:rPr lang="ru-RU" dirty="0"/>
              <a:t>ЦЕЛЕВАЯ АУДИТОРИЯ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r>
              <a:rPr lang="ru-RU" dirty="0"/>
              <a:t>ОЖИДАЕМЫЕ РЕЗУЛЬТАТЫ ПРОЕКТА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68" y="972319"/>
            <a:ext cx="511256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900311"/>
            <a:ext cx="464630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6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5298" y="4915255"/>
            <a:ext cx="2295735" cy="2033728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методологических и организационных условий для развития внеурочной деятельности и дополнительного образования при реализации культурно-образовательных проектов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299" y="4599269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ТЕКУЩИЕ </a:t>
            </a:r>
            <a:r>
              <a:rPr lang="ru-RU" dirty="0"/>
              <a:t>РЕЗУЛЬТАТЫ ПРОЕКТА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725710" y="684288"/>
            <a:ext cx="9248003" cy="2304256"/>
            <a:chOff x="1674292" y="2112971"/>
            <a:chExt cx="6840752" cy="1709524"/>
          </a:xfrm>
        </p:grpSpPr>
        <p:grpSp>
          <p:nvGrpSpPr>
            <p:cNvPr id="54" name="Group 19"/>
            <p:cNvGrpSpPr/>
            <p:nvPr/>
          </p:nvGrpSpPr>
          <p:grpSpPr>
            <a:xfrm>
              <a:off x="1674292" y="2112971"/>
              <a:ext cx="6840752" cy="1709524"/>
              <a:chOff x="2675625" y="2463338"/>
              <a:chExt cx="6840752" cy="1709524"/>
            </a:xfrm>
          </p:grpSpPr>
          <p:grpSp>
            <p:nvGrpSpPr>
              <p:cNvPr id="55" name="Group 9"/>
              <p:cNvGrpSpPr/>
              <p:nvPr/>
            </p:nvGrpSpPr>
            <p:grpSpPr>
              <a:xfrm>
                <a:off x="2675625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9" name="Arc 4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0" name="Arc 5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56" name="Group 10"/>
              <p:cNvGrpSpPr/>
              <p:nvPr/>
            </p:nvGrpSpPr>
            <p:grpSpPr>
              <a:xfrm>
                <a:off x="6097330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7" name="Arc 11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8" name="Arc 12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61" name="Group 18"/>
            <p:cNvGrpSpPr/>
            <p:nvPr/>
          </p:nvGrpSpPr>
          <p:grpSpPr>
            <a:xfrm>
              <a:off x="6960137" y="2267587"/>
              <a:ext cx="1400290" cy="1400290"/>
              <a:chOff x="7961470" y="2617954"/>
              <a:chExt cx="1400290" cy="1400290"/>
            </a:xfrm>
          </p:grpSpPr>
          <p:sp>
            <p:nvSpPr>
              <p:cNvPr id="62" name="Oval 8"/>
              <p:cNvSpPr/>
              <p:nvPr/>
            </p:nvSpPr>
            <p:spPr>
              <a:xfrm>
                <a:off x="7961470" y="2617954"/>
                <a:ext cx="1400290" cy="140029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3" name="AutoShape 112"/>
              <p:cNvSpPr>
                <a:spLocks/>
              </p:cNvSpPr>
              <p:nvPr/>
            </p:nvSpPr>
            <p:spPr bwMode="auto">
              <a:xfrm>
                <a:off x="8463306" y="3119451"/>
                <a:ext cx="396618" cy="397296"/>
              </a:xfrm>
              <a:custGeom>
                <a:avLst/>
                <a:gdLst>
                  <a:gd name="T0" fmla="*/ 10510 w 21020"/>
                  <a:gd name="T1" fmla="*/ 10800 h 21600"/>
                  <a:gd name="T2" fmla="*/ 10510 w 21020"/>
                  <a:gd name="T3" fmla="*/ 10800 h 21600"/>
                  <a:gd name="T4" fmla="*/ 10510 w 21020"/>
                  <a:gd name="T5" fmla="*/ 10800 h 21600"/>
                  <a:gd name="T6" fmla="*/ 10510 w 2102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20" h="21600">
                    <a:moveTo>
                      <a:pt x="18846" y="7946"/>
                    </a:moveTo>
                    <a:lnTo>
                      <a:pt x="17740" y="9091"/>
                    </a:lnTo>
                    <a:cubicBezTo>
                      <a:pt x="17740" y="8939"/>
                      <a:pt x="17758" y="8792"/>
                      <a:pt x="17744" y="8636"/>
                    </a:cubicBezTo>
                    <a:cubicBezTo>
                      <a:pt x="17629" y="7331"/>
                      <a:pt x="17036" y="6068"/>
                      <a:pt x="16074" y="5080"/>
                    </a:cubicBezTo>
                    <a:cubicBezTo>
                      <a:pt x="15004" y="3980"/>
                      <a:pt x="13585" y="3348"/>
                      <a:pt x="12180" y="3345"/>
                    </a:cubicBezTo>
                    <a:lnTo>
                      <a:pt x="13268" y="2218"/>
                    </a:lnTo>
                    <a:cubicBezTo>
                      <a:pt x="13812" y="1659"/>
                      <a:pt x="14572" y="1350"/>
                      <a:pt x="15403" y="1350"/>
                    </a:cubicBezTo>
                    <a:cubicBezTo>
                      <a:pt x="16460" y="1350"/>
                      <a:pt x="17546" y="1840"/>
                      <a:pt x="18381" y="2696"/>
                    </a:cubicBezTo>
                    <a:cubicBezTo>
                      <a:pt x="19165" y="3500"/>
                      <a:pt x="19631" y="4499"/>
                      <a:pt x="19698" y="5510"/>
                    </a:cubicBezTo>
                    <a:cubicBezTo>
                      <a:pt x="19760" y="6453"/>
                      <a:pt x="19457" y="7317"/>
                      <a:pt x="18846" y="7946"/>
                    </a:cubicBezTo>
                    <a:moveTo>
                      <a:pt x="5828" y="19329"/>
                    </a:moveTo>
                    <a:cubicBezTo>
                      <a:pt x="5813" y="18424"/>
                      <a:pt x="5454" y="17481"/>
                      <a:pt x="4730" y="16739"/>
                    </a:cubicBezTo>
                    <a:cubicBezTo>
                      <a:pt x="4046" y="16034"/>
                      <a:pt x="3150" y="15628"/>
                      <a:pt x="2257" y="15592"/>
                    </a:cubicBezTo>
                    <a:lnTo>
                      <a:pt x="2911" y="13157"/>
                    </a:lnTo>
                    <a:cubicBezTo>
                      <a:pt x="2959" y="12995"/>
                      <a:pt x="3052" y="12835"/>
                      <a:pt x="3168" y="12695"/>
                    </a:cubicBezTo>
                    <a:cubicBezTo>
                      <a:pt x="4485" y="11726"/>
                      <a:pt x="6512" y="12012"/>
                      <a:pt x="7920" y="13460"/>
                    </a:cubicBezTo>
                    <a:cubicBezTo>
                      <a:pt x="9409" y="14990"/>
                      <a:pt x="9639" y="17230"/>
                      <a:pt x="8492" y="18568"/>
                    </a:cubicBezTo>
                    <a:cubicBezTo>
                      <a:pt x="8416" y="18609"/>
                      <a:pt x="8339" y="18648"/>
                      <a:pt x="8256" y="18675"/>
                    </a:cubicBezTo>
                    <a:cubicBezTo>
                      <a:pt x="8256" y="18675"/>
                      <a:pt x="5828" y="19329"/>
                      <a:pt x="5828" y="19329"/>
                    </a:cubicBezTo>
                    <a:close/>
                    <a:moveTo>
                      <a:pt x="2737" y="20164"/>
                    </a:moveTo>
                    <a:cubicBezTo>
                      <a:pt x="2665" y="20181"/>
                      <a:pt x="2443" y="20239"/>
                      <a:pt x="2291" y="20249"/>
                    </a:cubicBezTo>
                    <a:cubicBezTo>
                      <a:pt x="1751" y="20244"/>
                      <a:pt x="1313" y="19792"/>
                      <a:pt x="1313" y="19237"/>
                    </a:cubicBezTo>
                    <a:cubicBezTo>
                      <a:pt x="1321" y="19124"/>
                      <a:pt x="1365" y="18929"/>
                      <a:pt x="1380" y="18857"/>
                    </a:cubicBezTo>
                    <a:lnTo>
                      <a:pt x="2071" y="16283"/>
                    </a:lnTo>
                    <a:cubicBezTo>
                      <a:pt x="2822" y="16261"/>
                      <a:pt x="3630" y="16562"/>
                      <a:pt x="4265" y="17215"/>
                    </a:cubicBezTo>
                    <a:cubicBezTo>
                      <a:pt x="4911" y="17878"/>
                      <a:pt x="5214" y="18725"/>
                      <a:pt x="5181" y="19504"/>
                    </a:cubicBezTo>
                    <a:cubicBezTo>
                      <a:pt x="5181" y="19504"/>
                      <a:pt x="2737" y="20164"/>
                      <a:pt x="2737" y="20164"/>
                    </a:cubicBezTo>
                    <a:close/>
                    <a:moveTo>
                      <a:pt x="6888" y="11179"/>
                    </a:moveTo>
                    <a:cubicBezTo>
                      <a:pt x="6280" y="10927"/>
                      <a:pt x="5642" y="10783"/>
                      <a:pt x="5004" y="10774"/>
                    </a:cubicBezTo>
                    <a:lnTo>
                      <a:pt x="10063" y="5536"/>
                    </a:lnTo>
                    <a:cubicBezTo>
                      <a:pt x="10838" y="4759"/>
                      <a:pt x="11966" y="4536"/>
                      <a:pt x="13077" y="4819"/>
                    </a:cubicBezTo>
                    <a:cubicBezTo>
                      <a:pt x="13077" y="4819"/>
                      <a:pt x="6888" y="11179"/>
                      <a:pt x="6888" y="11179"/>
                    </a:cubicBezTo>
                    <a:close/>
                    <a:moveTo>
                      <a:pt x="9717" y="13672"/>
                    </a:moveTo>
                    <a:cubicBezTo>
                      <a:pt x="9473" y="13258"/>
                      <a:pt x="9194" y="12859"/>
                      <a:pt x="8848" y="12505"/>
                    </a:cubicBezTo>
                    <a:cubicBezTo>
                      <a:pt x="8447" y="12093"/>
                      <a:pt x="7986" y="11770"/>
                      <a:pt x="7507" y="11498"/>
                    </a:cubicBezTo>
                    <a:lnTo>
                      <a:pt x="13767" y="5064"/>
                    </a:lnTo>
                    <a:cubicBezTo>
                      <a:pt x="14259" y="5288"/>
                      <a:pt x="14729" y="5607"/>
                      <a:pt x="15145" y="6035"/>
                    </a:cubicBezTo>
                    <a:cubicBezTo>
                      <a:pt x="15500" y="6398"/>
                      <a:pt x="15775" y="6806"/>
                      <a:pt x="15987" y="7229"/>
                    </a:cubicBezTo>
                    <a:cubicBezTo>
                      <a:pt x="15987" y="7229"/>
                      <a:pt x="9717" y="13672"/>
                      <a:pt x="9717" y="13672"/>
                    </a:cubicBezTo>
                    <a:close/>
                    <a:moveTo>
                      <a:pt x="10519" y="16061"/>
                    </a:moveTo>
                    <a:cubicBezTo>
                      <a:pt x="10465" y="15452"/>
                      <a:pt x="10298" y="14854"/>
                      <a:pt x="10047" y="14288"/>
                    </a:cubicBezTo>
                    <a:lnTo>
                      <a:pt x="16257" y="7906"/>
                    </a:lnTo>
                    <a:cubicBezTo>
                      <a:pt x="16637" y="9140"/>
                      <a:pt x="16442" y="10429"/>
                      <a:pt x="15610" y="11284"/>
                    </a:cubicBezTo>
                    <a:cubicBezTo>
                      <a:pt x="15604" y="11290"/>
                      <a:pt x="15598" y="11293"/>
                      <a:pt x="15593" y="11298"/>
                    </a:cubicBezTo>
                    <a:lnTo>
                      <a:pt x="15602" y="11306"/>
                    </a:lnTo>
                    <a:lnTo>
                      <a:pt x="10525" y="16565"/>
                    </a:lnTo>
                    <a:cubicBezTo>
                      <a:pt x="10527" y="16397"/>
                      <a:pt x="10534" y="16232"/>
                      <a:pt x="10519" y="16061"/>
                    </a:cubicBezTo>
                    <a:moveTo>
                      <a:pt x="19308" y="1741"/>
                    </a:moveTo>
                    <a:cubicBezTo>
                      <a:pt x="18228" y="632"/>
                      <a:pt x="16805" y="0"/>
                      <a:pt x="15403" y="0"/>
                    </a:cubicBezTo>
                    <a:cubicBezTo>
                      <a:pt x="14220" y="0"/>
                      <a:pt x="13131" y="450"/>
                      <a:pt x="12335" y="1266"/>
                    </a:cubicBezTo>
                    <a:lnTo>
                      <a:pt x="9138" y="4577"/>
                    </a:lnTo>
                    <a:cubicBezTo>
                      <a:pt x="9129" y="4585"/>
                      <a:pt x="9118" y="4592"/>
                      <a:pt x="9108" y="4602"/>
                    </a:cubicBezTo>
                    <a:cubicBezTo>
                      <a:pt x="9103" y="4608"/>
                      <a:pt x="9100" y="4614"/>
                      <a:pt x="9095" y="4620"/>
                    </a:cubicBezTo>
                    <a:lnTo>
                      <a:pt x="9096" y="4621"/>
                    </a:lnTo>
                    <a:lnTo>
                      <a:pt x="2310" y="11647"/>
                    </a:lnTo>
                    <a:cubicBezTo>
                      <a:pt x="1998" y="11966"/>
                      <a:pt x="1771" y="12364"/>
                      <a:pt x="1645" y="12797"/>
                    </a:cubicBezTo>
                    <a:lnTo>
                      <a:pt x="102" y="18541"/>
                    </a:lnTo>
                    <a:cubicBezTo>
                      <a:pt x="100" y="18557"/>
                      <a:pt x="0" y="19008"/>
                      <a:pt x="0" y="19237"/>
                    </a:cubicBezTo>
                    <a:cubicBezTo>
                      <a:pt x="0" y="20541"/>
                      <a:pt x="1030" y="21599"/>
                      <a:pt x="2302" y="21599"/>
                    </a:cubicBezTo>
                    <a:cubicBezTo>
                      <a:pt x="2554" y="21599"/>
                      <a:pt x="3044" y="21475"/>
                      <a:pt x="3062" y="21473"/>
                    </a:cubicBezTo>
                    <a:lnTo>
                      <a:pt x="8630" y="19969"/>
                    </a:lnTo>
                    <a:cubicBezTo>
                      <a:pt x="9054" y="19839"/>
                      <a:pt x="9439" y="19604"/>
                      <a:pt x="9750" y="19283"/>
                    </a:cubicBezTo>
                    <a:lnTo>
                      <a:pt x="19776" y="8899"/>
                    </a:lnTo>
                    <a:cubicBezTo>
                      <a:pt x="21600" y="7023"/>
                      <a:pt x="21394" y="3881"/>
                      <a:pt x="19308" y="174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64" name="Group 16"/>
            <p:cNvGrpSpPr/>
            <p:nvPr/>
          </p:nvGrpSpPr>
          <p:grpSpPr>
            <a:xfrm>
              <a:off x="5250614" y="2267587"/>
              <a:ext cx="1400290" cy="1400290"/>
              <a:chOff x="6251947" y="2617954"/>
              <a:chExt cx="1400290" cy="1400290"/>
            </a:xfrm>
          </p:grpSpPr>
          <p:sp>
            <p:nvSpPr>
              <p:cNvPr id="65" name="Oval 7"/>
              <p:cNvSpPr/>
              <p:nvPr/>
            </p:nvSpPr>
            <p:spPr>
              <a:xfrm>
                <a:off x="6251947" y="2617954"/>
                <a:ext cx="1400290" cy="14002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66" name="Group 22"/>
              <p:cNvGrpSpPr/>
              <p:nvPr/>
            </p:nvGrpSpPr>
            <p:grpSpPr>
              <a:xfrm>
                <a:off x="6815818" y="3119451"/>
                <a:ext cx="272548" cy="397296"/>
                <a:chOff x="3582988" y="3510757"/>
                <a:chExt cx="319088" cy="465138"/>
              </a:xfrm>
              <a:solidFill>
                <a:schemeClr val="bg1"/>
              </a:solidFill>
            </p:grpSpPr>
            <p:sp>
              <p:nvSpPr>
                <p:cNvPr id="67" name="AutoShape 113"/>
                <p:cNvSpPr>
                  <a:spLocks/>
                </p:cNvSpPr>
                <p:nvPr/>
              </p:nvSpPr>
              <p:spPr bwMode="auto">
                <a:xfrm>
                  <a:off x="3582988" y="3510757"/>
                  <a:ext cx="319088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68" name="AutoShape 114"/>
                <p:cNvSpPr>
                  <a:spLocks/>
                </p:cNvSpPr>
                <p:nvPr/>
              </p:nvSpPr>
              <p:spPr bwMode="auto">
                <a:xfrm>
                  <a:off x="3655219" y="3583782"/>
                  <a:ext cx="94456" cy="9445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69" name="Group 15"/>
            <p:cNvGrpSpPr/>
            <p:nvPr/>
          </p:nvGrpSpPr>
          <p:grpSpPr>
            <a:xfrm>
              <a:off x="3538432" y="2267587"/>
              <a:ext cx="1400290" cy="1400290"/>
              <a:chOff x="4539765" y="2617954"/>
              <a:chExt cx="1400290" cy="1400290"/>
            </a:xfrm>
          </p:grpSpPr>
          <p:sp>
            <p:nvSpPr>
              <p:cNvPr id="70" name="Oval 6"/>
              <p:cNvSpPr/>
              <p:nvPr/>
            </p:nvSpPr>
            <p:spPr>
              <a:xfrm>
                <a:off x="4539765" y="2617954"/>
                <a:ext cx="1400290" cy="140029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71" name="Group 25"/>
              <p:cNvGrpSpPr/>
              <p:nvPr/>
            </p:nvGrpSpPr>
            <p:grpSpPr>
              <a:xfrm>
                <a:off x="5091094" y="3119451"/>
                <a:ext cx="297632" cy="397296"/>
                <a:chOff x="2639219" y="3510757"/>
                <a:chExt cx="348456" cy="465138"/>
              </a:xfrm>
              <a:solidFill>
                <a:schemeClr val="bg1"/>
              </a:solidFill>
            </p:grpSpPr>
            <p:sp>
              <p:nvSpPr>
                <p:cNvPr id="72" name="AutoShape 115"/>
                <p:cNvSpPr>
                  <a:spLocks/>
                </p:cNvSpPr>
                <p:nvPr/>
              </p:nvSpPr>
              <p:spPr bwMode="auto">
                <a:xfrm>
                  <a:off x="2639219" y="3510757"/>
                  <a:ext cx="348456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800" y="12825"/>
                      </a:moveTo>
                      <a:lnTo>
                        <a:pt x="19800" y="13500"/>
                      </a:lnTo>
                      <a:lnTo>
                        <a:pt x="19800" y="14850"/>
                      </a:lnTo>
                      <a:lnTo>
                        <a:pt x="19800" y="15525"/>
                      </a:lnTo>
                      <a:cubicBezTo>
                        <a:pt x="19800" y="18129"/>
                        <a:pt x="16972" y="20249"/>
                        <a:pt x="13499" y="20249"/>
                      </a:cubicBezTo>
                      <a:lnTo>
                        <a:pt x="8099" y="20249"/>
                      </a:lnTo>
                      <a:cubicBezTo>
                        <a:pt x="4627" y="20249"/>
                        <a:pt x="1800" y="18129"/>
                        <a:pt x="1800" y="15525"/>
                      </a:cubicBezTo>
                      <a:lnTo>
                        <a:pt x="1800" y="14850"/>
                      </a:lnTo>
                      <a:lnTo>
                        <a:pt x="1800" y="13500"/>
                      </a:lnTo>
                      <a:lnTo>
                        <a:pt x="1800" y="12825"/>
                      </a:lnTo>
                      <a:lnTo>
                        <a:pt x="1800" y="10800"/>
                      </a:lnTo>
                      <a:cubicBezTo>
                        <a:pt x="1800" y="10427"/>
                        <a:pt x="2203" y="10124"/>
                        <a:pt x="2699" y="10124"/>
                      </a:cubicBezTo>
                      <a:lnTo>
                        <a:pt x="4499" y="10124"/>
                      </a:lnTo>
                      <a:lnTo>
                        <a:pt x="17100" y="10124"/>
                      </a:lnTo>
                      <a:lnTo>
                        <a:pt x="18899" y="10124"/>
                      </a:lnTo>
                      <a:cubicBezTo>
                        <a:pt x="19396" y="10124"/>
                        <a:pt x="19800" y="10427"/>
                        <a:pt x="19800" y="10800"/>
                      </a:cubicBezTo>
                      <a:cubicBezTo>
                        <a:pt x="19800" y="10800"/>
                        <a:pt x="19800" y="12825"/>
                        <a:pt x="19800" y="12825"/>
                      </a:cubicBezTo>
                      <a:close/>
                      <a:moveTo>
                        <a:pt x="14400" y="6075"/>
                      </a:moveTo>
                      <a:lnTo>
                        <a:pt x="14400" y="6076"/>
                      </a:lnTo>
                      <a:lnTo>
                        <a:pt x="14400" y="8774"/>
                      </a:lnTo>
                      <a:lnTo>
                        <a:pt x="7200" y="8774"/>
                      </a:lnTo>
                      <a:lnTo>
                        <a:pt x="7200" y="6076"/>
                      </a:lnTo>
                      <a:lnTo>
                        <a:pt x="7200" y="6075"/>
                      </a:lnTo>
                      <a:cubicBezTo>
                        <a:pt x="7200" y="4583"/>
                        <a:pt x="8811" y="3375"/>
                        <a:pt x="10800" y="3375"/>
                      </a:cubicBezTo>
                      <a:cubicBezTo>
                        <a:pt x="12788" y="3375"/>
                        <a:pt x="14400" y="4583"/>
                        <a:pt x="14400" y="6075"/>
                      </a:cubicBezTo>
                      <a:moveTo>
                        <a:pt x="4499" y="6075"/>
                      </a:moveTo>
                      <a:cubicBezTo>
                        <a:pt x="4499" y="3465"/>
                        <a:pt x="7320" y="1350"/>
                        <a:pt x="10800" y="1350"/>
                      </a:cubicBezTo>
                      <a:cubicBezTo>
                        <a:pt x="14279" y="1350"/>
                        <a:pt x="17100" y="3465"/>
                        <a:pt x="17100" y="6075"/>
                      </a:cubicBezTo>
                      <a:lnTo>
                        <a:pt x="17100" y="8774"/>
                      </a:lnTo>
                      <a:lnTo>
                        <a:pt x="15299" y="8774"/>
                      </a:lnTo>
                      <a:lnTo>
                        <a:pt x="15299" y="6076"/>
                      </a:lnTo>
                      <a:cubicBezTo>
                        <a:pt x="15299" y="4212"/>
                        <a:pt x="13285" y="2701"/>
                        <a:pt x="10800" y="2701"/>
                      </a:cubicBezTo>
                      <a:cubicBezTo>
                        <a:pt x="8314" y="2701"/>
                        <a:pt x="6299" y="4212"/>
                        <a:pt x="6299" y="6076"/>
                      </a:cubicBezTo>
                      <a:lnTo>
                        <a:pt x="6299" y="8774"/>
                      </a:lnTo>
                      <a:lnTo>
                        <a:pt x="4499" y="8774"/>
                      </a:lnTo>
                      <a:cubicBezTo>
                        <a:pt x="4499" y="8774"/>
                        <a:pt x="4499" y="6075"/>
                        <a:pt x="4499" y="6075"/>
                      </a:cubicBezTo>
                      <a:close/>
                      <a:moveTo>
                        <a:pt x="18899" y="8774"/>
                      </a:moveTo>
                      <a:lnTo>
                        <a:pt x="18899" y="6075"/>
                      </a:lnTo>
                      <a:cubicBezTo>
                        <a:pt x="18899" y="2719"/>
                        <a:pt x="15274" y="0"/>
                        <a:pt x="10800" y="0"/>
                      </a:cubicBezTo>
                      <a:cubicBezTo>
                        <a:pt x="6325" y="0"/>
                        <a:pt x="2699" y="2719"/>
                        <a:pt x="2699" y="6075"/>
                      </a:cubicBezTo>
                      <a:lnTo>
                        <a:pt x="2699" y="8774"/>
                      </a:lnTo>
                      <a:cubicBezTo>
                        <a:pt x="1208" y="8774"/>
                        <a:pt x="0" y="9681"/>
                        <a:pt x="0" y="10800"/>
                      </a:cubicBezTo>
                      <a:lnTo>
                        <a:pt x="0" y="12825"/>
                      </a:lnTo>
                      <a:lnTo>
                        <a:pt x="0" y="13500"/>
                      </a:lnTo>
                      <a:lnTo>
                        <a:pt x="0" y="14850"/>
                      </a:lnTo>
                      <a:lnTo>
                        <a:pt x="0" y="15525"/>
                      </a:lnTo>
                      <a:cubicBezTo>
                        <a:pt x="0" y="18880"/>
                        <a:pt x="3625" y="21599"/>
                        <a:pt x="8099" y="21599"/>
                      </a:cubicBezTo>
                      <a:lnTo>
                        <a:pt x="13499" y="21599"/>
                      </a:lnTo>
                      <a:cubicBezTo>
                        <a:pt x="17974" y="21599"/>
                        <a:pt x="21600" y="18880"/>
                        <a:pt x="21600" y="15525"/>
                      </a:cubicBezTo>
                      <a:lnTo>
                        <a:pt x="21600" y="14850"/>
                      </a:lnTo>
                      <a:lnTo>
                        <a:pt x="21600" y="13500"/>
                      </a:lnTo>
                      <a:lnTo>
                        <a:pt x="21600" y="12825"/>
                      </a:lnTo>
                      <a:lnTo>
                        <a:pt x="21600" y="10800"/>
                      </a:lnTo>
                      <a:cubicBezTo>
                        <a:pt x="21600" y="9681"/>
                        <a:pt x="20391" y="8774"/>
                        <a:pt x="18899" y="877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73" name="AutoShape 116"/>
                <p:cNvSpPr>
                  <a:spLocks/>
                </p:cNvSpPr>
                <p:nvPr/>
              </p:nvSpPr>
              <p:spPr bwMode="auto">
                <a:xfrm>
                  <a:off x="2784475" y="3786982"/>
                  <a:ext cx="57944" cy="8731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8" y="0"/>
                        <a:pt x="0" y="3226"/>
                        <a:pt x="0" y="7201"/>
                      </a:cubicBezTo>
                      <a:cubicBezTo>
                        <a:pt x="0" y="9390"/>
                        <a:pt x="1798" y="13537"/>
                        <a:pt x="3601" y="16821"/>
                      </a:cubicBezTo>
                      <a:cubicBezTo>
                        <a:pt x="5070" y="19493"/>
                        <a:pt x="6916" y="21600"/>
                        <a:pt x="10800" y="21600"/>
                      </a:cubicBezTo>
                      <a:cubicBezTo>
                        <a:pt x="15016" y="21600"/>
                        <a:pt x="16529" y="19514"/>
                        <a:pt x="18003" y="16858"/>
                      </a:cubicBezTo>
                      <a:cubicBezTo>
                        <a:pt x="19828" y="13567"/>
                        <a:pt x="21600" y="9397"/>
                        <a:pt x="21600" y="7201"/>
                      </a:cubicBezTo>
                      <a:cubicBezTo>
                        <a:pt x="21600" y="3226"/>
                        <a:pt x="16761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74" name="Group 14"/>
            <p:cNvGrpSpPr/>
            <p:nvPr/>
          </p:nvGrpSpPr>
          <p:grpSpPr>
            <a:xfrm>
              <a:off x="1828908" y="2267587"/>
              <a:ext cx="1400290" cy="1400290"/>
              <a:chOff x="2830241" y="2617954"/>
              <a:chExt cx="1400290" cy="1400290"/>
            </a:xfrm>
          </p:grpSpPr>
          <p:sp>
            <p:nvSpPr>
              <p:cNvPr id="75" name="Oval 3"/>
              <p:cNvSpPr/>
              <p:nvPr/>
            </p:nvSpPr>
            <p:spPr>
              <a:xfrm>
                <a:off x="2830241" y="2617954"/>
                <a:ext cx="1400290" cy="1400290"/>
              </a:xfrm>
              <a:prstGeom prst="ellipse">
                <a:avLst/>
              </a:prstGeom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6" name="AutoShape 117"/>
              <p:cNvSpPr>
                <a:spLocks/>
              </p:cNvSpPr>
              <p:nvPr/>
            </p:nvSpPr>
            <p:spPr bwMode="auto">
              <a:xfrm>
                <a:off x="3332077" y="3169283"/>
                <a:ext cx="396618" cy="297632"/>
              </a:xfrm>
              <a:custGeom>
                <a:avLst/>
                <a:gdLst>
                  <a:gd name="T0" fmla="+- 0 10799 1"/>
                  <a:gd name="T1" fmla="*/ T0 w 21596"/>
                  <a:gd name="T2" fmla="*/ 10800 h 21600"/>
                  <a:gd name="T3" fmla="+- 0 10799 1"/>
                  <a:gd name="T4" fmla="*/ T3 w 21596"/>
                  <a:gd name="T5" fmla="*/ 10800 h 21600"/>
                  <a:gd name="T6" fmla="+- 0 10799 1"/>
                  <a:gd name="T7" fmla="*/ T6 w 21596"/>
                  <a:gd name="T8" fmla="*/ 10800 h 21600"/>
                  <a:gd name="T9" fmla="+- 0 10799 1"/>
                  <a:gd name="T10" fmla="*/ T9 w 215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96" h="21600">
                    <a:moveTo>
                      <a:pt x="4511" y="2151"/>
                    </a:moveTo>
                    <a:lnTo>
                      <a:pt x="6064" y="3877"/>
                    </a:lnTo>
                    <a:lnTo>
                      <a:pt x="4246" y="6302"/>
                    </a:lnTo>
                    <a:lnTo>
                      <a:pt x="1353" y="6302"/>
                    </a:lnTo>
                    <a:cubicBezTo>
                      <a:pt x="1353" y="6302"/>
                      <a:pt x="4511" y="2151"/>
                      <a:pt x="4511" y="2151"/>
                    </a:cubicBezTo>
                    <a:close/>
                    <a:moveTo>
                      <a:pt x="17348" y="6302"/>
                    </a:moveTo>
                    <a:lnTo>
                      <a:pt x="15531" y="3877"/>
                    </a:lnTo>
                    <a:lnTo>
                      <a:pt x="17082" y="2153"/>
                    </a:lnTo>
                    <a:lnTo>
                      <a:pt x="20191" y="6302"/>
                    </a:lnTo>
                    <a:cubicBezTo>
                      <a:pt x="20191" y="6302"/>
                      <a:pt x="17348" y="6302"/>
                      <a:pt x="17348" y="6302"/>
                    </a:cubicBezTo>
                    <a:close/>
                    <a:moveTo>
                      <a:pt x="17264" y="7202"/>
                    </a:moveTo>
                    <a:lnTo>
                      <a:pt x="19663" y="7202"/>
                    </a:lnTo>
                    <a:lnTo>
                      <a:pt x="13021" y="16638"/>
                    </a:lnTo>
                    <a:cubicBezTo>
                      <a:pt x="13021" y="16638"/>
                      <a:pt x="17264" y="7202"/>
                      <a:pt x="17264" y="7202"/>
                    </a:cubicBezTo>
                    <a:close/>
                    <a:moveTo>
                      <a:pt x="8574" y="16637"/>
                    </a:moveTo>
                    <a:lnTo>
                      <a:pt x="1933" y="7202"/>
                    </a:lnTo>
                    <a:lnTo>
                      <a:pt x="4330" y="7202"/>
                    </a:lnTo>
                    <a:cubicBezTo>
                      <a:pt x="4330" y="7202"/>
                      <a:pt x="8574" y="16637"/>
                      <a:pt x="8574" y="16637"/>
                    </a:cubicBezTo>
                    <a:close/>
                    <a:moveTo>
                      <a:pt x="8429" y="7202"/>
                    </a:moveTo>
                    <a:lnTo>
                      <a:pt x="10084" y="18249"/>
                    </a:lnTo>
                    <a:lnTo>
                      <a:pt x="5117" y="7202"/>
                    </a:lnTo>
                    <a:cubicBezTo>
                      <a:pt x="5117" y="7202"/>
                      <a:pt x="8429" y="7202"/>
                      <a:pt x="8429" y="7202"/>
                    </a:cubicBezTo>
                    <a:close/>
                    <a:moveTo>
                      <a:pt x="6584" y="4456"/>
                    </a:moveTo>
                    <a:lnTo>
                      <a:pt x="8246" y="6302"/>
                    </a:lnTo>
                    <a:lnTo>
                      <a:pt x="5200" y="6302"/>
                    </a:lnTo>
                    <a:cubicBezTo>
                      <a:pt x="5200" y="6302"/>
                      <a:pt x="6584" y="4456"/>
                      <a:pt x="6584" y="4456"/>
                    </a:cubicBezTo>
                    <a:close/>
                    <a:moveTo>
                      <a:pt x="6543" y="3238"/>
                    </a:moveTo>
                    <a:lnTo>
                      <a:pt x="5250" y="1800"/>
                    </a:lnTo>
                    <a:lnTo>
                      <a:pt x="7621" y="1800"/>
                    </a:lnTo>
                    <a:cubicBezTo>
                      <a:pt x="7621" y="1800"/>
                      <a:pt x="6543" y="3238"/>
                      <a:pt x="6543" y="3238"/>
                    </a:cubicBezTo>
                    <a:close/>
                    <a:moveTo>
                      <a:pt x="10797" y="3466"/>
                    </a:moveTo>
                    <a:lnTo>
                      <a:pt x="9299" y="1800"/>
                    </a:lnTo>
                    <a:lnTo>
                      <a:pt x="12296" y="1800"/>
                    </a:lnTo>
                    <a:cubicBezTo>
                      <a:pt x="12296" y="1800"/>
                      <a:pt x="10797" y="3466"/>
                      <a:pt x="10797" y="3466"/>
                    </a:cubicBezTo>
                    <a:close/>
                    <a:moveTo>
                      <a:pt x="13974" y="1800"/>
                    </a:moveTo>
                    <a:lnTo>
                      <a:pt x="16345" y="1800"/>
                    </a:lnTo>
                    <a:lnTo>
                      <a:pt x="15052" y="3238"/>
                    </a:lnTo>
                    <a:cubicBezTo>
                      <a:pt x="15052" y="3238"/>
                      <a:pt x="13974" y="1800"/>
                      <a:pt x="13974" y="1800"/>
                    </a:cubicBezTo>
                    <a:close/>
                    <a:moveTo>
                      <a:pt x="13349" y="6302"/>
                    </a:moveTo>
                    <a:lnTo>
                      <a:pt x="15011" y="4456"/>
                    </a:lnTo>
                    <a:lnTo>
                      <a:pt x="16394" y="6302"/>
                    </a:lnTo>
                    <a:cubicBezTo>
                      <a:pt x="16394" y="6302"/>
                      <a:pt x="13349" y="6302"/>
                      <a:pt x="13349" y="6302"/>
                    </a:cubicBezTo>
                    <a:close/>
                    <a:moveTo>
                      <a:pt x="13166" y="7202"/>
                    </a:moveTo>
                    <a:lnTo>
                      <a:pt x="16478" y="7202"/>
                    </a:lnTo>
                    <a:lnTo>
                      <a:pt x="11511" y="18249"/>
                    </a:lnTo>
                    <a:cubicBezTo>
                      <a:pt x="11511" y="18249"/>
                      <a:pt x="13166" y="7202"/>
                      <a:pt x="13166" y="7202"/>
                    </a:cubicBezTo>
                    <a:close/>
                    <a:moveTo>
                      <a:pt x="12478" y="7202"/>
                    </a:moveTo>
                    <a:lnTo>
                      <a:pt x="10797" y="18414"/>
                    </a:lnTo>
                    <a:lnTo>
                      <a:pt x="9117" y="7202"/>
                    </a:lnTo>
                    <a:cubicBezTo>
                      <a:pt x="9117" y="7202"/>
                      <a:pt x="12478" y="7202"/>
                      <a:pt x="12478" y="7202"/>
                    </a:cubicBezTo>
                    <a:close/>
                    <a:moveTo>
                      <a:pt x="8773" y="5716"/>
                    </a:moveTo>
                    <a:lnTo>
                      <a:pt x="7064" y="3817"/>
                    </a:lnTo>
                    <a:lnTo>
                      <a:pt x="8426" y="2000"/>
                    </a:lnTo>
                    <a:lnTo>
                      <a:pt x="10270" y="4051"/>
                    </a:lnTo>
                    <a:cubicBezTo>
                      <a:pt x="10270" y="4051"/>
                      <a:pt x="8773" y="5716"/>
                      <a:pt x="8773" y="5716"/>
                    </a:cubicBezTo>
                    <a:close/>
                    <a:moveTo>
                      <a:pt x="11325" y="4051"/>
                    </a:moveTo>
                    <a:lnTo>
                      <a:pt x="13169" y="2000"/>
                    </a:lnTo>
                    <a:lnTo>
                      <a:pt x="14531" y="3817"/>
                    </a:lnTo>
                    <a:lnTo>
                      <a:pt x="12822" y="5716"/>
                    </a:lnTo>
                    <a:cubicBezTo>
                      <a:pt x="12822" y="5716"/>
                      <a:pt x="11325" y="4051"/>
                      <a:pt x="11325" y="4051"/>
                    </a:cubicBezTo>
                    <a:close/>
                    <a:moveTo>
                      <a:pt x="12296" y="6302"/>
                    </a:moveTo>
                    <a:lnTo>
                      <a:pt x="9299" y="6302"/>
                    </a:lnTo>
                    <a:lnTo>
                      <a:pt x="10797" y="4638"/>
                    </a:lnTo>
                    <a:cubicBezTo>
                      <a:pt x="10797" y="4638"/>
                      <a:pt x="12296" y="6302"/>
                      <a:pt x="12296" y="6302"/>
                    </a:cubicBezTo>
                    <a:close/>
                    <a:moveTo>
                      <a:pt x="21200" y="5102"/>
                    </a:moveTo>
                    <a:lnTo>
                      <a:pt x="17771" y="527"/>
                    </a:lnTo>
                    <a:cubicBezTo>
                      <a:pt x="17518" y="189"/>
                      <a:pt x="17176" y="0"/>
                      <a:pt x="16817" y="0"/>
                    </a:cubicBezTo>
                    <a:lnTo>
                      <a:pt x="4779" y="0"/>
                    </a:lnTo>
                    <a:cubicBezTo>
                      <a:pt x="4420" y="0"/>
                      <a:pt x="4077" y="189"/>
                      <a:pt x="3824" y="527"/>
                    </a:cubicBezTo>
                    <a:lnTo>
                      <a:pt x="395" y="5102"/>
                    </a:lnTo>
                    <a:cubicBezTo>
                      <a:pt x="131" y="5455"/>
                      <a:pt x="-1" y="5921"/>
                      <a:pt x="-1" y="6387"/>
                    </a:cubicBezTo>
                    <a:cubicBezTo>
                      <a:pt x="1" y="6810"/>
                      <a:pt x="114" y="7233"/>
                      <a:pt x="341" y="7573"/>
                    </a:cubicBezTo>
                    <a:lnTo>
                      <a:pt x="9788" y="20995"/>
                    </a:lnTo>
                    <a:cubicBezTo>
                      <a:pt x="10045" y="21379"/>
                      <a:pt x="10412" y="21599"/>
                      <a:pt x="10797" y="21599"/>
                    </a:cubicBezTo>
                    <a:cubicBezTo>
                      <a:pt x="11183" y="21599"/>
                      <a:pt x="11550" y="21379"/>
                      <a:pt x="11807" y="20995"/>
                    </a:cubicBezTo>
                    <a:lnTo>
                      <a:pt x="21255" y="7573"/>
                    </a:lnTo>
                    <a:cubicBezTo>
                      <a:pt x="21485" y="7226"/>
                      <a:pt x="21598" y="6791"/>
                      <a:pt x="21595" y="6359"/>
                    </a:cubicBezTo>
                    <a:cubicBezTo>
                      <a:pt x="21593" y="5902"/>
                      <a:pt x="21459" y="5449"/>
                      <a:pt x="21200" y="510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78" name="Объект 2"/>
          <p:cNvSpPr>
            <a:spLocks noGrp="1"/>
          </p:cNvSpPr>
          <p:nvPr>
            <p:ph sz="quarter" idx="4294967295"/>
          </p:nvPr>
        </p:nvSpPr>
        <p:spPr>
          <a:xfrm>
            <a:off x="2977665" y="4915255"/>
            <a:ext cx="2295735" cy="2033728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пробация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развертывания культурно-образовательных сетевых проектов сельской школы как ресурса развития внеурочной деятельности, обеспечивающей профессиональное самоопределение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77666" y="4599269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0" name="Объект 2"/>
          <p:cNvSpPr>
            <a:spLocks noGrp="1"/>
          </p:cNvSpPr>
          <p:nvPr>
            <p:ph sz="quarter" idx="4294967295"/>
          </p:nvPr>
        </p:nvSpPr>
        <p:spPr>
          <a:xfrm>
            <a:off x="5469979" y="4924348"/>
            <a:ext cx="2295735" cy="2024635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203773" lvl="1" indent="0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практики внедрения культурно-образовательных проектов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69980" y="4608362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2" name="Объект 2"/>
          <p:cNvSpPr>
            <a:spLocks noGrp="1"/>
          </p:cNvSpPr>
          <p:nvPr>
            <p:ph sz="quarter" idx="4294967295"/>
          </p:nvPr>
        </p:nvSpPr>
        <p:spPr>
          <a:xfrm>
            <a:off x="7744675" y="4924348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профессий сельскохозяйственной направленности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44676" y="4608362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5397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22564" y="972319"/>
            <a:ext cx="6048672" cy="6264696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 algn="l"/>
            <a:r>
              <a:rPr lang="ru-RU" dirty="0" smtClean="0">
                <a:solidFill>
                  <a:schemeClr val="bg2"/>
                </a:solidFill>
              </a:rPr>
              <a:t>1.В </a:t>
            </a:r>
            <a:r>
              <a:rPr lang="ru-RU" dirty="0">
                <a:solidFill>
                  <a:schemeClr val="bg2"/>
                </a:solidFill>
              </a:rPr>
              <a:t>2016 году МОУ «Саргазинская СОШ» </a:t>
            </a:r>
            <a:r>
              <a:rPr lang="ru-RU" dirty="0" smtClean="0">
                <a:solidFill>
                  <a:schemeClr val="bg2"/>
                </a:solidFill>
              </a:rPr>
              <a:t>была </a:t>
            </a:r>
            <a:r>
              <a:rPr lang="ru-RU" dirty="0">
                <a:solidFill>
                  <a:schemeClr val="bg2"/>
                </a:solidFill>
              </a:rPr>
              <a:t>признана региональной </a:t>
            </a:r>
            <a:r>
              <a:rPr lang="ru-RU" dirty="0" smtClean="0">
                <a:solidFill>
                  <a:schemeClr val="bg2"/>
                </a:solidFill>
              </a:rPr>
              <a:t>инновационной </a:t>
            </a:r>
            <a:r>
              <a:rPr lang="ru-RU" dirty="0">
                <a:solidFill>
                  <a:schemeClr val="bg2"/>
                </a:solidFill>
              </a:rPr>
              <a:t>площадкой в Челябинской области </a:t>
            </a:r>
            <a:endParaRPr lang="ru-RU" dirty="0" smtClean="0">
              <a:solidFill>
                <a:schemeClr val="bg2"/>
              </a:solidFill>
            </a:endParaRPr>
          </a:p>
          <a:p>
            <a:pPr marL="49785" indent="0" algn="l"/>
            <a:r>
              <a:rPr lang="ru-RU" dirty="0" smtClean="0">
                <a:solidFill>
                  <a:schemeClr val="bg2"/>
                </a:solidFill>
                <a:latin typeface="Franklin Gothic Book (Основной текст)"/>
              </a:rPr>
              <a:t>2.</a:t>
            </a:r>
            <a:r>
              <a:rPr lang="ru-RU" dirty="0">
                <a:solidFill>
                  <a:schemeClr val="bg2"/>
                </a:solidFill>
              </a:rPr>
              <a:t> С 2016 года реализуется </a:t>
            </a:r>
            <a:r>
              <a:rPr lang="ru-RU" dirty="0" smtClean="0">
                <a:solidFill>
                  <a:schemeClr val="bg2"/>
                </a:solidFill>
              </a:rPr>
              <a:t>инициатива школы </a:t>
            </a:r>
            <a:r>
              <a:rPr lang="ru-RU" dirty="0">
                <a:solidFill>
                  <a:schemeClr val="bg2"/>
                </a:solidFill>
              </a:rPr>
              <a:t>в рамках соглашения с ФГБОУ ВО </a:t>
            </a:r>
            <a:r>
              <a:rPr lang="ru-RU" dirty="0" err="1">
                <a:solidFill>
                  <a:schemeClr val="bg2"/>
                </a:solidFill>
              </a:rPr>
              <a:t>ЮУрГГПУ</a:t>
            </a:r>
            <a:r>
              <a:rPr lang="ru-RU" dirty="0">
                <a:solidFill>
                  <a:schemeClr val="bg2"/>
                </a:solidFill>
              </a:rPr>
              <a:t> по организации и проведению региональных студенческих научно-практических </a:t>
            </a:r>
            <a:r>
              <a:rPr lang="ru-RU" dirty="0" smtClean="0">
                <a:solidFill>
                  <a:schemeClr val="bg2"/>
                </a:solidFill>
              </a:rPr>
              <a:t>конференций</a:t>
            </a:r>
          </a:p>
          <a:p>
            <a:pPr marL="49785" indent="0" algn="l"/>
            <a:r>
              <a:rPr lang="ru-RU" dirty="0" smtClean="0">
                <a:solidFill>
                  <a:schemeClr val="bg2"/>
                </a:solidFill>
                <a:latin typeface="Franklin Gothic Book (Основной текст)"/>
              </a:rPr>
              <a:t>3.</a:t>
            </a:r>
            <a:r>
              <a:rPr lang="ru-RU" dirty="0">
                <a:solidFill>
                  <a:schemeClr val="bg2"/>
                </a:solidFill>
              </a:rPr>
              <a:t> Опыт школы по реализации инновационного проекта «ТЕМП» имеет свое место в развитии </a:t>
            </a:r>
            <a:r>
              <a:rPr lang="ru-RU" dirty="0" err="1">
                <a:solidFill>
                  <a:schemeClr val="bg2"/>
                </a:solidFill>
              </a:rPr>
              <a:t>технопаркового</a:t>
            </a:r>
            <a:r>
              <a:rPr lang="ru-RU" dirty="0">
                <a:solidFill>
                  <a:schemeClr val="bg2"/>
                </a:solidFill>
              </a:rPr>
              <a:t> движения Сосновского муниципального района «Содружество</a:t>
            </a:r>
            <a:r>
              <a:rPr lang="ru-RU" dirty="0" smtClean="0">
                <a:solidFill>
                  <a:schemeClr val="bg2"/>
                </a:solidFill>
              </a:rPr>
              <a:t>» Челябинской области</a:t>
            </a:r>
          </a:p>
          <a:p>
            <a:pPr marL="49785" indent="0" algn="l"/>
            <a:r>
              <a:rPr lang="ru-RU" dirty="0" smtClean="0">
                <a:solidFill>
                  <a:schemeClr val="bg2"/>
                </a:solidFill>
                <a:latin typeface="Franklin Gothic Book (Основной текст)"/>
              </a:rPr>
              <a:t>4.</a:t>
            </a:r>
            <a:r>
              <a:rPr lang="ru-RU" dirty="0">
                <a:solidFill>
                  <a:schemeClr val="bg2"/>
                </a:solidFill>
              </a:rPr>
              <a:t> В 2017 году программа дополнительного образования «Юный агроном» прошла лицензирование, материалы были использованы в </a:t>
            </a:r>
            <a:r>
              <a:rPr lang="ru-RU" dirty="0" smtClean="0">
                <a:solidFill>
                  <a:schemeClr val="bg2"/>
                </a:solidFill>
              </a:rPr>
              <a:t>областном </a:t>
            </a:r>
            <a:r>
              <a:rPr lang="ru-RU" dirty="0">
                <a:solidFill>
                  <a:schemeClr val="bg2"/>
                </a:solidFill>
              </a:rPr>
              <a:t>конкурсе «</a:t>
            </a:r>
            <a:r>
              <a:rPr lang="ru-RU" dirty="0" err="1">
                <a:solidFill>
                  <a:schemeClr val="bg2"/>
                </a:solidFill>
              </a:rPr>
              <a:t>СтартАП</a:t>
            </a:r>
            <a:r>
              <a:rPr lang="ru-RU" dirty="0">
                <a:solidFill>
                  <a:schemeClr val="bg2"/>
                </a:solidFill>
              </a:rPr>
              <a:t> в дополнительном образовании</a:t>
            </a:r>
            <a:r>
              <a:rPr lang="ru-RU" dirty="0" smtClean="0">
                <a:solidFill>
                  <a:schemeClr val="bg2"/>
                </a:solidFill>
              </a:rPr>
              <a:t>»</a:t>
            </a:r>
          </a:p>
          <a:p>
            <a:pPr marL="49785" indent="0" algn="l"/>
            <a:r>
              <a:rPr lang="ru-RU" dirty="0" smtClean="0">
                <a:solidFill>
                  <a:schemeClr val="bg2"/>
                </a:solidFill>
                <a:latin typeface="Franklin Gothic Book (Основной текст)"/>
              </a:rPr>
              <a:t>5.</a:t>
            </a:r>
            <a:r>
              <a:rPr lang="ru-RU" dirty="0">
                <a:solidFill>
                  <a:schemeClr val="bg2"/>
                </a:solidFill>
              </a:rPr>
              <a:t> На пришкольном участке в 2017 году заложены проектные работы, которые позволят поднять роль пришкольного участка, как территории проектирования и реализации индивидуальных познавательных интересов </a:t>
            </a:r>
            <a:r>
              <a:rPr lang="ru-RU" dirty="0" smtClean="0">
                <a:solidFill>
                  <a:schemeClr val="bg2"/>
                </a:solidFill>
              </a:rPr>
              <a:t>обучающихся</a:t>
            </a:r>
            <a:r>
              <a:rPr lang="ru-RU" dirty="0" smtClean="0"/>
              <a:t>.</a:t>
            </a:r>
          </a:p>
          <a:p>
            <a:pPr marL="49785" indent="0" algn="l"/>
            <a:endParaRPr lang="ru-RU" dirty="0">
              <a:solidFill>
                <a:schemeClr val="tx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07" y="2250826"/>
            <a:ext cx="2561558" cy="303825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ВНЕДРЕНИЕ РЕЗУЛЬТАТОВ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364</Words>
  <Application>Microsoft Office PowerPoint</Application>
  <PresentationFormat>Произвольный</PresentationFormat>
  <Paragraphs>49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СУТЬ ПРОЕКТА</vt:lpstr>
      <vt:lpstr>ЦЕЛИ И ЗАДАЧИ ПРОЕКТА</vt:lpstr>
      <vt:lpstr>ЦЕЛЕВАЯ АУДИТОРИЯ ПРОЕКТА</vt:lpstr>
      <vt:lpstr>ОЖИДАЕМЫЕ РЕЗУЛЬТАТЫ ПРОЕКТА</vt:lpstr>
      <vt:lpstr>            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Ирина</cp:lastModifiedBy>
  <cp:revision>99</cp:revision>
  <dcterms:created xsi:type="dcterms:W3CDTF">2015-12-13T19:38:35Z</dcterms:created>
  <dcterms:modified xsi:type="dcterms:W3CDTF">2018-10-04T10:19:07Z</dcterms:modified>
</cp:coreProperties>
</file>