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3" r:id="rId3"/>
    <p:sldId id="257" r:id="rId4"/>
    <p:sldId id="282" r:id="rId5"/>
    <p:sldId id="280" r:id="rId6"/>
    <p:sldId id="284" r:id="rId7"/>
    <p:sldId id="258" r:id="rId8"/>
    <p:sldId id="259" r:id="rId9"/>
    <p:sldId id="285" r:id="rId10"/>
    <p:sldId id="263" r:id="rId11"/>
    <p:sldId id="261" r:id="rId12"/>
    <p:sldId id="266" r:id="rId13"/>
    <p:sldId id="292" r:id="rId14"/>
    <p:sldId id="268" r:id="rId15"/>
    <p:sldId id="269" r:id="rId16"/>
    <p:sldId id="270" r:id="rId17"/>
    <p:sldId id="271" r:id="rId18"/>
    <p:sldId id="267" r:id="rId19"/>
    <p:sldId id="286" r:id="rId20"/>
    <p:sldId id="287" r:id="rId21"/>
    <p:sldId id="293" r:id="rId22"/>
    <p:sldId id="288" r:id="rId23"/>
    <p:sldId id="279" r:id="rId24"/>
    <p:sldId id="275" r:id="rId25"/>
    <p:sldId id="289" r:id="rId26"/>
    <p:sldId id="294" r:id="rId27"/>
    <p:sldId id="290" r:id="rId28"/>
    <p:sldId id="276" r:id="rId29"/>
    <p:sldId id="277" r:id="rId30"/>
    <p:sldId id="278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0021"/>
    <a:srgbClr val="CC0066"/>
    <a:srgbClr val="FFC715"/>
    <a:srgbClr val="DEDAC4"/>
    <a:srgbClr val="E4E1CE"/>
    <a:srgbClr val="251C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4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3C908-E2A6-4FFF-8DE1-4500FA0ED30B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78EBA-B014-4D64-A300-F5774BAA6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Кейс-технологии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4CFE9-5552-4C1D-8C2F-26E1FB3E9EE2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12167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251C30"/>
                </a:solidFill>
                <a:latin typeface="Arial" pitchFamily="34" charset="0"/>
                <a:cs typeface="Arial" pitchFamily="34" charset="0"/>
              </a:rPr>
              <a:t>Педагогический дизайн</a:t>
            </a:r>
            <a:br>
              <a:rPr lang="ru-RU" i="1" dirty="0" smtClean="0">
                <a:solidFill>
                  <a:srgbClr val="251C3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solidFill>
                  <a:srgbClr val="251C30"/>
                </a:solidFill>
                <a:latin typeface="Arial" pitchFamily="34" charset="0"/>
                <a:cs typeface="Arial" pitchFamily="34" charset="0"/>
              </a:rPr>
              <a:t>исследовательского образования</a:t>
            </a:r>
            <a:endParaRPr lang="ru-RU" sz="3100" i="1" dirty="0">
              <a:solidFill>
                <a:srgbClr val="251C3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5589240"/>
            <a:ext cx="4752528" cy="7920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Е.В. </a:t>
            </a:r>
            <a:r>
              <a:rPr lang="ru-RU" sz="20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Киприянова</a:t>
            </a:r>
            <a:r>
              <a:rPr lang="ru-RU" sz="20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д.п.н., руководитель рабочей группы проекта ФЦПРО по исследовательскому образованию</a:t>
            </a:r>
            <a:endParaRPr lang="ru-RU" sz="20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184576" cy="3349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10801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Педагоги́ческий</a:t>
            </a:r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диза́йн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(англ. 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Instructional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Instructional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Systems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Design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, ISD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) — научная дисциплина, занимающаяся разработкой наиболее эффективных, рациональных и комфортных способов, методов и систем обучения, которые могут быть использованы в сфере профессиональной педагогической  практики.</a:t>
            </a: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700808"/>
            <a:ext cx="84969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2. </a:t>
            </a:r>
            <a:r>
              <a:rPr lang="ru-RU" sz="1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Педагогический дизайн -</a:t>
            </a:r>
            <a:r>
              <a:rPr lang="ru-RU" sz="1500" dirty="0" smtClean="0"/>
              <a:t> с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истемный подход к построению учебного процесса. Позволяет выстроить единую систему из целей обучения, учебного материала и инструментов, доступных для передачи знаний. 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В основе педагогического дизайна — содержание курса, стиля и последовательности изложения материала, а также способов его представления.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96952"/>
            <a:ext cx="82809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3</a:t>
            </a:r>
            <a:r>
              <a:rPr lang="ru-RU" sz="1600" dirty="0" smtClean="0">
                <a:solidFill>
                  <a:srgbClr val="CC0066"/>
                </a:solidFill>
              </a:rPr>
              <a:t>. </a:t>
            </a:r>
            <a:r>
              <a:rPr lang="ru-RU" sz="15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Педагогический дизайн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 - направление педагогической науки, связанное с разработкой и изучением ситуаций, условий, сценариев и объектов, обеспечивающих успешное обучение.</a:t>
            </a:r>
          </a:p>
          <a:p>
            <a:pPr algn="just"/>
            <a:r>
              <a:rPr lang="ru-RU" sz="1500" dirty="0" smtClean="0">
                <a:latin typeface="Arial" pitchFamily="34" charset="0"/>
                <a:cs typeface="Arial" pitchFamily="34" charset="0"/>
              </a:rPr>
              <a:t>Педагогический дизайн это деятельность, которая включает в себя: процесс спецификации учебной системы, описание необходимых и формируемых знаний, умений и компетенций, сценариев обучения, деятельности и ресурсов, которые используются внутри этих сценариев.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500" dirty="0" smtClean="0">
                <a:latin typeface="Arial" pitchFamily="34" charset="0"/>
                <a:cs typeface="Arial" pitchFamily="34" charset="0"/>
              </a:rPr>
            </a:br>
            <a:endParaRPr lang="ru-RU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V="1">
            <a:off x="323528" y="6857998"/>
            <a:ext cx="8496944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user\Desktop\5703f502527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797152"/>
            <a:ext cx="4248472" cy="1818591"/>
          </a:xfrm>
          <a:prstGeom prst="rect">
            <a:avLst/>
          </a:prstGeom>
          <a:noFill/>
        </p:spPr>
      </p:pic>
      <p:pic>
        <p:nvPicPr>
          <p:cNvPr id="1028" name="Picture 4" descr="C:\Users\user\Desktop\58a414d937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97152"/>
            <a:ext cx="4032448" cy="1834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Условия исследовательского обучения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124744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Исследовательский интерес  - трудная задача – когнитивные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процессы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Когнитивно-разнообразная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познавательная деятельность, выходящая за рамки предмета 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межпредметность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метапредметность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Технологизм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учебных практик – решение конкретных задач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Включение в процесс познания научного наставника, динамичность познавательных контекстов.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научного познания – проблемное обучение,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неалгоритмизируемость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решения проблемы, самостоятельная постановка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Открытость познавательной системы - сеть высокотехнологичных партнерств.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Пластичность образовательной среды (педагогический дизайн образовательных ситуаций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Результат – формирование исследовательского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поведения.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 flipV="1">
            <a:off x="457200" y="685799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63894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Исследовательский интерес - трудная задача – когнитивные процессы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</a:br>
            <a:endParaRPr lang="ru-RU" sz="2800" b="1" i="1" dirty="0" smtClean="0">
              <a:solidFill>
                <a:srgbClr val="00206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700808"/>
            <a:ext cx="5050904" cy="4713288"/>
          </a:xfrm>
        </p:spPr>
        <p:txBody>
          <a:bodyPr rtlCol="0">
            <a:normAutofit/>
          </a:bodyPr>
          <a:lstStyle/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Чем больше мозг занят своим делом, то есть тяжело думает, тем ему лучше. В том числе, он меняется физически. Качество нейронов становится лучше, их структура лучше, они мощнее, лучше сформированы. 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Чтобы развить мозг, нужны читать сложные книги. Чем сложнее, тем лучше. Уровень сложности у каждого свой. Если старушка сидит на лавочке и решает кроссворд, и это для нее сложная работа, - пусть решает.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«Английский пансион»: математика, музыка, теннис,  ТРИЗ, вокал ….</a:t>
            </a: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dirty="0" smtClean="0"/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2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200" dirty="0" smtClean="0"/>
          </a:p>
        </p:txBody>
      </p:sp>
      <p:pic>
        <p:nvPicPr>
          <p:cNvPr id="922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2519511" cy="259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4509120"/>
            <a:ext cx="2664296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«Мозг должен тяжело работать» </a:t>
            </a:r>
          </a:p>
          <a:p>
            <a:pPr algn="ctr"/>
            <a:r>
              <a:rPr lang="ru-RU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Т.В. Черниговская</a:t>
            </a:r>
            <a:endParaRPr lang="ru-RU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Gologramma-moz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775" y="4012996"/>
            <a:ext cx="3278129" cy="2440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G9B4158-66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56992"/>
            <a:ext cx="2448272" cy="1632182"/>
          </a:xfrm>
          <a:prstGeom prst="rect">
            <a:avLst/>
          </a:prstGeom>
          <a:noFill/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55576" y="1268413"/>
            <a:ext cx="7920880" cy="4392835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Нужно внушить детям, что для них представляет интерес решение именно </a:t>
            </a:r>
            <a:r>
              <a:rPr lang="ru-RU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трудной задачи.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 цель должна быть не в том, чтобы решить легкую задачу и помчаться болтать по телефону, а в том, чтобы решить задачу, которую не решат другие. </a:t>
            </a:r>
          </a:p>
          <a:p>
            <a:pPr marL="0" algn="just">
              <a:spcBef>
                <a:spcPts val="0"/>
              </a:spcBef>
              <a:buNone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Чтобы развить мозг, нужны читать сложные книги. Чем сложнее, тем лучше. Уровень сложности у каждого свой. </a:t>
            </a:r>
          </a:p>
          <a:p>
            <a:pPr marL="0" algn="just">
              <a:spcBef>
                <a:spcPts val="0"/>
              </a:spcBef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r">
              <a:spcBef>
                <a:spcPts val="0"/>
              </a:spcBef>
              <a:buNone/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algn="r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Исследование – это решение трудной задачи?</a:t>
            </a:r>
          </a:p>
          <a:p>
            <a:pPr marL="0" algn="r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Учить, давая готовые ответы или </a:t>
            </a:r>
          </a:p>
          <a:p>
            <a:pPr marL="0" algn="r">
              <a:spcBef>
                <a:spcPts val="0"/>
              </a:spcBef>
              <a:buNone/>
              <a:defRPr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уметь ставить вопросы?</a:t>
            </a:r>
          </a:p>
        </p:txBody>
      </p:sp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Нам нужна другая концепция учения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5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Труд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ные задачи.  </a:t>
            </a:r>
            <a:r>
              <a:rPr lang="ru-RU" sz="25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Труд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создал человека.</a:t>
            </a:r>
            <a:b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Труд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иться значит быть одаренным..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899591" y="1628775"/>
            <a:ext cx="7416825" cy="475297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«Современная модель и концепция социальной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психолого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педагогической работы с одарёнными детьми должна ориентироваться на выявление и сопровождение мотивации к познанию, творчеству, труду, спорту и искусству у детей и молодёжи, где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«одарённость»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понимается как характеристика высокого уровня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мотивации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(Тезисы концепции одаренности детей).</a:t>
            </a:r>
            <a:r>
              <a:rPr lang="ru-RU" sz="2000" b="1" dirty="0" smtClean="0">
                <a:solidFill>
                  <a:srgbClr val="9D237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400" b="1" dirty="0" smtClean="0">
              <a:solidFill>
                <a:srgbClr val="9D2371"/>
              </a:solidFill>
            </a:endParaRPr>
          </a:p>
          <a:p>
            <a:pPr marL="0" indent="0" algn="r" eaLnBrk="1" hangingPunct="1">
              <a:buFont typeface="Arial" charset="0"/>
              <a:buNone/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Мотивационная одаренность!?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этой связи: кто такие одаренные?</a:t>
            </a:r>
            <a:b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971600" y="1341438"/>
            <a:ext cx="7128792" cy="403177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XV –XVIII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Одарённые – герои, авантюристы и самородки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XVIII – XX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Одарённые – источник технологического (индустриального) прорыва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Одарённые – достаточно массово распространённый тип «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труж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еника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Одаренный человек – субъект собственной жизни и автор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своей территории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1908175" y="3500438"/>
            <a:ext cx="46038" cy="460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Формы работы с одаренными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374419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Нужны формы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воспитывающие, усиливающие одарённость как массовое качество, помогающие определиться с кругом «своих» проблем, увидеть приоритетные сюжеты развития. Логично, что наиболее преуспели в этом страны без особых ресурсов и капитала — Финляндия и Сингапур» (А.А. Попов).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Игрофикация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ru-RU" sz="20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Геймифиация</a:t>
            </a:r>
            <a:r>
              <a:rPr lang="ru-RU" sz="2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(применение игровых механик в неигровых процессах)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Реальные кейсы?</a:t>
            </a:r>
          </a:p>
        </p:txBody>
      </p:sp>
      <p:pic>
        <p:nvPicPr>
          <p:cNvPr id="4098" name="Picture 2" descr="C:\Users\user\Desktop\BuranDiplom_21_06_17_DSC_3064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509120"/>
            <a:ext cx="2771800" cy="1872208"/>
          </a:xfrm>
          <a:prstGeom prst="rect">
            <a:avLst/>
          </a:prstGeom>
          <a:noFill/>
        </p:spPr>
      </p:pic>
      <p:pic>
        <p:nvPicPr>
          <p:cNvPr id="4100" name="Picture 4" descr="C:\Users\user\Desktop\658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509120"/>
            <a:ext cx="2736304" cy="1872208"/>
          </a:xfrm>
          <a:prstGeom prst="rect">
            <a:avLst/>
          </a:prstGeom>
          <a:noFill/>
        </p:spPr>
      </p:pic>
      <p:pic>
        <p:nvPicPr>
          <p:cNvPr id="4101" name="Picture 5" descr="C:\Users\user\Desktop\7f1187f7523065711c8e5fe4064502f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509120"/>
            <a:ext cx="2878448" cy="1846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C:\Documents and Settings\Секретарь\Рабочий стол\Фото директору\jvHh9IUeV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861048"/>
            <a:ext cx="35290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68313" y="476250"/>
            <a:ext cx="8064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Нужно</a:t>
            </a:r>
            <a:r>
              <a:rPr lang="ru-RU" sz="2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, чтобы дети были всегда заняты, но заняты тем, что им интересно</a:t>
            </a:r>
          </a:p>
        </p:txBody>
      </p:sp>
      <p:pic>
        <p:nvPicPr>
          <p:cNvPr id="10246" name="Содержимое 7" descr="IMG_0015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343217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картинки образование\ekol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882697"/>
            <a:ext cx="3600400" cy="2282607"/>
          </a:xfrm>
          <a:prstGeom prst="rect">
            <a:avLst/>
          </a:prstGeom>
          <a:noFill/>
        </p:spPr>
      </p:pic>
      <p:pic>
        <p:nvPicPr>
          <p:cNvPr id="2051" name="Picture 3" descr="C:\Users\user\Desktop\dsc_5632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97738"/>
            <a:ext cx="3528392" cy="2047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артинки образование\sr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996952"/>
            <a:ext cx="6004840" cy="2592288"/>
          </a:xfrm>
          <a:prstGeom prst="rect">
            <a:avLst/>
          </a:prstGeom>
          <a:noFill/>
        </p:spPr>
      </p:pic>
      <p:pic>
        <p:nvPicPr>
          <p:cNvPr id="3" name="Picture 3" descr="C:\Users\user\Desktop\d3d3Lm5hbm9tZXRlci5ydS8yMDE2LzA3LzEyL3Npcml1c181MjIxNDgvUFJPUF9JTUdfaW1hZ2VzXzIvRTE4QTkzMjVzbWFsbF9saW5lLmpwZz9fX2lkPTgwNT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821481"/>
            <a:ext cx="6264696" cy="22135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8064" y="692696"/>
            <a:ext cx="352839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Сириус» должен стать ключевым звеном в нашей общенациональной системе поддержки талантливых, деятельных ребят, служить ориентиром для всех регионов, задавать современные стандарты для школ с углублённым преподаванием отдельных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предметов...</a:t>
            </a:r>
          </a:p>
          <a:p>
            <a:pPr algn="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Президент </a:t>
            </a: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Российской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Федерации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В.В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Путин</a:t>
            </a:r>
          </a:p>
          <a:p>
            <a:pPr algn="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1600" dirty="0" smtClean="0">
                <a:latin typeface="Arial" pitchFamily="34" charset="0"/>
                <a:cs typeface="Arial" pitchFamily="34" charset="0"/>
              </a:rPr>
              <a:t>Из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выступления на открытии Образовательного Центра «Сириус» 1 сентября 2015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640960" cy="4850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1124744"/>
            <a:ext cx="69847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</a:rPr>
              <a:t>1. Исследовательское образование</a:t>
            </a:r>
            <a:endParaRPr lang="ru-RU" sz="2800" b="1" dirty="0">
              <a:solidFill>
                <a:srgbClr val="FF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3" y="1772816"/>
            <a:ext cx="4248471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715"/>
                </a:solidFill>
              </a:rPr>
              <a:t>2. Педагогический дизайн</a:t>
            </a:r>
            <a:endParaRPr lang="ru-RU" sz="2800" b="1" dirty="0">
              <a:solidFill>
                <a:srgbClr val="FFC71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Когнитивно-разнообразная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познавательная деятельность, выходящая за рамки предмета –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межпредметность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2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метапредметность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68313" y="260350"/>
            <a:ext cx="8389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Учреждения эксклюзивного сопровождения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571500" y="893763"/>
            <a:ext cx="8072438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l"/>
            <a:r>
              <a:rPr lang="ru-RU" sz="1400" i="1">
                <a:latin typeface="Arial" charset="0"/>
              </a:rPr>
              <a:t>Содержание образования</a:t>
            </a:r>
          </a:p>
          <a:p>
            <a:pPr indent="450850" algn="l"/>
            <a:endParaRPr lang="ru-RU" sz="1400" i="1">
              <a:solidFill>
                <a:srgbClr val="AF2F3B"/>
              </a:solidFill>
              <a:latin typeface="Arial" charset="0"/>
            </a:endParaRPr>
          </a:p>
          <a:p>
            <a:pPr indent="450850" algn="l"/>
            <a:r>
              <a:rPr lang="ru-RU" sz="1400" i="1">
                <a:solidFill>
                  <a:srgbClr val="2D44B9"/>
                </a:solidFill>
                <a:latin typeface="Arial" charset="0"/>
              </a:rPr>
              <a:t>Ускорение</a:t>
            </a:r>
          </a:p>
          <a:p>
            <a:pPr indent="450850" algn="l"/>
            <a:r>
              <a:rPr lang="ru-RU" sz="1400" b="0" i="1">
                <a:latin typeface="Arial" charset="0"/>
              </a:rPr>
              <a:t>                     </a:t>
            </a:r>
            <a:r>
              <a:rPr lang="ru-RU" sz="1400" i="1">
                <a:solidFill>
                  <a:schemeClr val="tx2"/>
                </a:solidFill>
                <a:latin typeface="Arial" charset="0"/>
              </a:rPr>
              <a:t>Углубление</a:t>
            </a:r>
          </a:p>
          <a:p>
            <a:pPr indent="450850" algn="l"/>
            <a:r>
              <a:rPr lang="ru-RU" sz="1400" b="0" i="1">
                <a:latin typeface="Arial" charset="0"/>
              </a:rPr>
              <a:t>                                                 </a:t>
            </a:r>
            <a:r>
              <a:rPr lang="ru-RU" sz="1400" i="1">
                <a:solidFill>
                  <a:srgbClr val="FF5050"/>
                </a:solidFill>
                <a:latin typeface="Arial" charset="0"/>
              </a:rPr>
              <a:t>Обогащение</a:t>
            </a:r>
          </a:p>
          <a:p>
            <a:pPr indent="450850" algn="l"/>
            <a:r>
              <a:rPr lang="ru-RU" sz="1400" b="0" i="1">
                <a:latin typeface="Arial" charset="0"/>
              </a:rPr>
              <a:t>                                                                                 </a:t>
            </a:r>
            <a:r>
              <a:rPr lang="ru-RU" sz="1400" i="1">
                <a:solidFill>
                  <a:srgbClr val="990099"/>
                </a:solidFill>
                <a:latin typeface="Arial" charset="0"/>
              </a:rPr>
              <a:t>Проблематизация</a:t>
            </a:r>
          </a:p>
          <a:p>
            <a:pPr indent="450850" algn="l">
              <a:buFontTx/>
              <a:buChar char="•"/>
            </a:pPr>
            <a:endParaRPr lang="ru-RU" sz="1400" i="1">
              <a:solidFill>
                <a:srgbClr val="990099"/>
              </a:solidFill>
              <a:latin typeface="Arial" charset="0"/>
            </a:endParaRPr>
          </a:p>
          <a:p>
            <a:pPr indent="450850" algn="l"/>
            <a:r>
              <a:rPr lang="ru-RU" sz="1400" i="1">
                <a:latin typeface="Arial" charset="0"/>
              </a:rPr>
              <a:t>Методы</a:t>
            </a:r>
          </a:p>
          <a:p>
            <a:pPr indent="450850" algn="l"/>
            <a:endParaRPr lang="ru-RU" sz="1400" b="0" i="1">
              <a:latin typeface="Arial" charset="0"/>
            </a:endParaRPr>
          </a:p>
          <a:p>
            <a:pPr indent="450850" algn="l"/>
            <a:r>
              <a:rPr lang="ru-RU" sz="1400" b="0" i="1">
                <a:latin typeface="Arial" charset="0"/>
              </a:rPr>
              <a:t>Применительно к обучению интеллектуально одаренных учащихся ведущими и основными являются методы творческого характера </a:t>
            </a:r>
          </a:p>
          <a:p>
            <a:pPr indent="450850" algn="l"/>
            <a:endParaRPr lang="ru-RU" sz="1400" b="0" i="1">
              <a:solidFill>
                <a:srgbClr val="2D44B9"/>
              </a:solidFill>
              <a:latin typeface="Arial" charset="0"/>
            </a:endParaRPr>
          </a:p>
          <a:p>
            <a:pPr indent="450850" algn="l"/>
            <a:r>
              <a:rPr lang="ru-RU" sz="1400" i="1">
                <a:solidFill>
                  <a:srgbClr val="990099"/>
                </a:solidFill>
                <a:latin typeface="Arial" charset="0"/>
              </a:rPr>
              <a:t>проблемные,</a:t>
            </a:r>
            <a:r>
              <a:rPr lang="ru-RU" sz="1400" b="0" i="1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pPr indent="450850" algn="l"/>
            <a:r>
              <a:rPr lang="ru-RU" sz="1400" b="0" i="1">
                <a:solidFill>
                  <a:srgbClr val="2D44B9"/>
                </a:solidFill>
                <a:latin typeface="Arial" charset="0"/>
              </a:rPr>
              <a:t>                             </a:t>
            </a:r>
            <a:r>
              <a:rPr lang="ru-RU" sz="1400" i="1">
                <a:solidFill>
                  <a:srgbClr val="2D44B9"/>
                </a:solidFill>
                <a:latin typeface="Arial" charset="0"/>
              </a:rPr>
              <a:t>поисковые, </a:t>
            </a:r>
          </a:p>
          <a:p>
            <a:pPr indent="450850" algn="l"/>
            <a:r>
              <a:rPr lang="ru-RU" sz="1400" b="0" i="1">
                <a:solidFill>
                  <a:srgbClr val="2D44B9"/>
                </a:solidFill>
                <a:latin typeface="Arial" charset="0"/>
              </a:rPr>
              <a:t>                                                   </a:t>
            </a:r>
            <a:r>
              <a:rPr lang="ru-RU" sz="1400" i="1">
                <a:solidFill>
                  <a:schemeClr val="accent2"/>
                </a:solidFill>
                <a:latin typeface="Arial" charset="0"/>
              </a:rPr>
              <a:t>эвристические, </a:t>
            </a:r>
          </a:p>
          <a:p>
            <a:pPr indent="450850" algn="l"/>
            <a:r>
              <a:rPr lang="ru-RU" sz="1400" b="0" i="1">
                <a:solidFill>
                  <a:srgbClr val="2D44B9"/>
                </a:solidFill>
                <a:latin typeface="Arial" charset="0"/>
              </a:rPr>
              <a:t>                                                                                      </a:t>
            </a:r>
            <a:r>
              <a:rPr lang="ru-RU" sz="1400" i="1">
                <a:solidFill>
                  <a:srgbClr val="1E1688"/>
                </a:solidFill>
                <a:latin typeface="Arial" charset="0"/>
              </a:rPr>
              <a:t>исследовательские, </a:t>
            </a:r>
          </a:p>
          <a:p>
            <a:pPr indent="450850" algn="l"/>
            <a:r>
              <a:rPr lang="ru-RU" sz="1400" b="0" i="1">
                <a:solidFill>
                  <a:srgbClr val="2D44B9"/>
                </a:solidFill>
                <a:latin typeface="Arial" charset="0"/>
              </a:rPr>
              <a:t>                                                                                                                                 </a:t>
            </a:r>
            <a:r>
              <a:rPr lang="ru-RU" sz="1400" i="1">
                <a:solidFill>
                  <a:schemeClr val="bg2"/>
                </a:solidFill>
                <a:latin typeface="Arial" charset="0"/>
              </a:rPr>
              <a:t>проектные.</a:t>
            </a:r>
          </a:p>
          <a:p>
            <a:pPr indent="450850" algn="l"/>
            <a:endParaRPr lang="ru-RU" sz="1400" i="1">
              <a:solidFill>
                <a:schemeClr val="bg2"/>
              </a:solidFill>
              <a:latin typeface="Arial" charset="0"/>
            </a:endParaRPr>
          </a:p>
          <a:p>
            <a:pPr indent="450850" algn="l"/>
            <a:endParaRPr lang="ru-RU" sz="1400" i="1">
              <a:solidFill>
                <a:schemeClr val="bg2"/>
              </a:solidFill>
              <a:latin typeface="Arial" charset="0"/>
            </a:endParaRPr>
          </a:p>
          <a:p>
            <a:pPr indent="450850" algn="l"/>
            <a:r>
              <a:rPr lang="ru-RU" sz="1400" b="0" i="1">
                <a:solidFill>
                  <a:srgbClr val="2D44B9"/>
                </a:solidFill>
                <a:latin typeface="Arial" charset="0"/>
              </a:rPr>
              <a:t> </a:t>
            </a:r>
          </a:p>
          <a:p>
            <a:pPr indent="450850" algn="l"/>
            <a:r>
              <a:rPr lang="ru-RU" sz="1400" b="0" i="1">
                <a:latin typeface="Arial" charset="0"/>
              </a:rPr>
              <a:t>в сочетании с методами самостоятельной, индивидуальной и групповой работы</a:t>
            </a:r>
            <a:r>
              <a:rPr lang="ru-RU" sz="1400" b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Технологизм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учебных практик – решение конкретных задач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79208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Мировой опыт показал эффективность: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технопарков как симуляторов и тренажёров высокотехнологичных практик;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прецедентов «столкновения» одарённых с проблемами стратегического значения.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ttp://s.66.ru/localStorage/collection/9c/37/82/d9/9c3782d9_resizedScaled_640to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429000"/>
            <a:ext cx="15335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 descr="https://im1-tub-ru.yandex.net/i?id=874955622b773030a70db9e4bb6b6afe&amp;n=33&amp;h=215&amp;w=2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78936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2" descr="http://www.venduco.co.nz/wp-content/uploads/2016/05/cogwheels-306402_960_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2492375"/>
            <a:ext cx="230346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1"/>
          <p:cNvSpPr>
            <a:spLocks noChangeArrowheads="1"/>
          </p:cNvSpPr>
          <p:nvPr/>
        </p:nvSpPr>
        <p:spPr bwMode="auto">
          <a:xfrm>
            <a:off x="2268538" y="2060575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 – технологии </a:t>
            </a:r>
            <a:endParaRPr lang="ru-RU" sz="3200" b="1" dirty="0">
              <a:latin typeface="Arial" charset="0"/>
              <a:ea typeface="Calibri" pitchFamily="34" charset="0"/>
              <a:cs typeface="Arial" charset="0"/>
            </a:endParaRPr>
          </a:p>
        </p:txBody>
      </p:sp>
      <p:pic>
        <p:nvPicPr>
          <p:cNvPr id="35847" name="Picture 3" descr="http://xn--d1amcbo2d6b.xn--p1ai/wp-content/uploads/cifr_la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48680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5" descr="http://uchkollektor39.ru/uploads/images/items/c13d9eaf01594dfc1edb8491acc3f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4664"/>
            <a:ext cx="16557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7" descr="http://www.babybrand.ru/images/brands/nau_ra/nr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412776"/>
            <a:ext cx="12239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Прямоугольник 9"/>
          <p:cNvSpPr>
            <a:spLocks noChangeArrowheads="1"/>
          </p:cNvSpPr>
          <p:nvPr/>
        </p:nvSpPr>
        <p:spPr bwMode="auto">
          <a:xfrm>
            <a:off x="251520" y="2204864"/>
            <a:ext cx="1893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ФГОС-лаборатории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1" name="Прямоугольник 10"/>
          <p:cNvSpPr>
            <a:spLocks noChangeArrowheads="1"/>
          </p:cNvSpPr>
          <p:nvPr/>
        </p:nvSpPr>
        <p:spPr bwMode="auto">
          <a:xfrm>
            <a:off x="3491880" y="1484784"/>
            <a:ext cx="1700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Цифровые </a:t>
            </a:r>
          </a:p>
          <a:p>
            <a:r>
              <a:rPr lang="ru-RU" sz="16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Эко-лаборатории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52" name="Прямоугольник 11"/>
          <p:cNvSpPr>
            <a:spLocks noChangeArrowheads="1"/>
          </p:cNvSpPr>
          <p:nvPr/>
        </p:nvSpPr>
        <p:spPr bwMode="auto">
          <a:xfrm>
            <a:off x="1763688" y="548680"/>
            <a:ext cx="19986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Образовательные  наборы «Научные развлечения»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5600" y="2349500"/>
            <a:ext cx="3708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Проектные технологии</a:t>
            </a:r>
          </a:p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</a:rPr>
              <a:t>Исследовательское обучение </a:t>
            </a:r>
          </a:p>
        </p:txBody>
      </p:sp>
      <p:sp>
        <p:nvSpPr>
          <p:cNvPr id="35854" name="Прямоугольник 13"/>
          <p:cNvSpPr>
            <a:spLocks noChangeArrowheads="1"/>
          </p:cNvSpPr>
          <p:nvPr/>
        </p:nvSpPr>
        <p:spPr bwMode="auto">
          <a:xfrm>
            <a:off x="7092950" y="981075"/>
            <a:ext cx="1800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/>
              <a:t>Всероссийские Недели высоких технологий и технопредприн-имательства</a:t>
            </a:r>
          </a:p>
        </p:txBody>
      </p:sp>
      <p:pic>
        <p:nvPicPr>
          <p:cNvPr id="35855" name="Picture 9" descr="http://edu.apatity.ru/wp-content/uploads/2016/03/n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51500" y="981075"/>
            <a:ext cx="14509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2124075" y="4613275"/>
            <a:ext cx="2108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Кейс-технологии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5857" name="Picture 11" descr="http://www.school88.ru/1342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528" y="4437112"/>
            <a:ext cx="1736974" cy="15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3" descr="http://liceum2.moy.su/_nw/14/s0730733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5877272"/>
            <a:ext cx="26638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9" name="Прямоугольник 18"/>
          <p:cNvSpPr>
            <a:spLocks noChangeArrowheads="1"/>
          </p:cNvSpPr>
          <p:nvPr/>
        </p:nvSpPr>
        <p:spPr bwMode="auto">
          <a:xfrm>
            <a:off x="395288" y="2813050"/>
            <a:ext cx="2894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B050"/>
                </a:solidFill>
              </a:rPr>
              <a:t>Модульные технологии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92763" y="3316288"/>
            <a:ext cx="337185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Дистанционные технологии </a:t>
            </a:r>
          </a:p>
        </p:txBody>
      </p:sp>
      <p:sp>
        <p:nvSpPr>
          <p:cNvPr id="35861" name="Прямоугольник 20"/>
          <p:cNvSpPr>
            <a:spLocks noChangeArrowheads="1"/>
          </p:cNvSpPr>
          <p:nvPr/>
        </p:nvSpPr>
        <p:spPr bwMode="auto">
          <a:xfrm>
            <a:off x="107950" y="3429000"/>
            <a:ext cx="3240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Модульное</a:t>
            </a:r>
            <a:endParaRPr lang="ru-RU" sz="1600" b="1" dirty="0"/>
          </a:p>
        </p:txBody>
      </p:sp>
      <p:pic>
        <p:nvPicPr>
          <p:cNvPr id="35862" name="Picture 14"/>
          <p:cNvPicPr>
            <a:picLocks noChangeAspect="1" noChangeArrowheads="1"/>
          </p:cNvPicPr>
          <p:nvPr/>
        </p:nvPicPr>
        <p:blipFill>
          <a:blip r:embed="rId12" cstate="print"/>
          <a:srcRect t="20477" r="53435" b="63255"/>
          <a:stretch>
            <a:fillRect/>
          </a:stretch>
        </p:blipFill>
        <p:spPr bwMode="auto">
          <a:xfrm>
            <a:off x="4356100" y="5300663"/>
            <a:ext cx="3816350" cy="7508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63" name="Picture 15"/>
          <p:cNvPicPr>
            <a:picLocks noChangeAspect="1" noChangeArrowheads="1"/>
          </p:cNvPicPr>
          <p:nvPr/>
        </p:nvPicPr>
        <p:blipFill>
          <a:blip r:embed="rId13" cstate="print"/>
          <a:srcRect t="14700" r="66925" b="76900"/>
          <a:stretch>
            <a:fillRect/>
          </a:stretch>
        </p:blipFill>
        <p:spPr bwMode="auto">
          <a:xfrm>
            <a:off x="5940425" y="3789363"/>
            <a:ext cx="3024188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4" name="Прямоугольник 23"/>
          <p:cNvSpPr>
            <a:spLocks noChangeArrowheads="1"/>
          </p:cNvSpPr>
          <p:nvPr/>
        </p:nvSpPr>
        <p:spPr bwMode="auto">
          <a:xfrm>
            <a:off x="5435600" y="4221163"/>
            <a:ext cx="3708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Разработка</a:t>
            </a:r>
            <a:endParaRPr lang="ru-RU" sz="1600" dirty="0"/>
          </a:p>
        </p:txBody>
      </p:sp>
      <p:sp>
        <p:nvSpPr>
          <p:cNvPr id="35865" name="Прямоугольник 24"/>
          <p:cNvSpPr>
            <a:spLocks noChangeArrowheads="1"/>
          </p:cNvSpPr>
          <p:nvPr/>
        </p:nvSpPr>
        <p:spPr bwMode="auto">
          <a:xfrm>
            <a:off x="4321175" y="6021388"/>
            <a:ext cx="46434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Разработка</a:t>
            </a:r>
            <a:endParaRPr lang="ru-RU" sz="16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9388" y="2636838"/>
            <a:ext cx="324008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651500" y="3141663"/>
            <a:ext cx="324167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508625" y="765175"/>
            <a:ext cx="0" cy="1727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284663" y="4797425"/>
            <a:ext cx="0" cy="187166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3850" y="4365625"/>
            <a:ext cx="3240088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С.С. Гиль: «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Что </a:t>
            </a: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есть условия  конверсии </a:t>
            </a:r>
            <a:br>
              <a:rPr lang="ru-RU" sz="2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</a:br>
            <a:r>
              <a:rPr lang="ru-RU" sz="27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потенциала в капитал</a:t>
            </a:r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Cambria Math" pitchFamily="18" charset="0"/>
                <a:cs typeface="Arial" pitchFamily="34" charset="0"/>
              </a:rPr>
              <a:t>?»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ru-RU" sz="1800" dirty="0" smtClean="0"/>
              <a:t>1. </a:t>
            </a:r>
            <a:r>
              <a:rPr lang="ru-RU" sz="1800" b="1" dirty="0" smtClean="0"/>
              <a:t>Освоение наилучших знаний о жизнедеятельности в обществе.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 ЗУН  - КОМПЕТЕНЦИИ </a:t>
            </a:r>
            <a:r>
              <a:rPr lang="ru-RU" sz="1800" dirty="0" smtClean="0">
                <a:solidFill>
                  <a:srgbClr val="002060"/>
                </a:solidFill>
              </a:rPr>
              <a:t>– ПРОРЫВНЫЕ  КОМПЕТЕНЦИИ   </a:t>
            </a:r>
            <a:r>
              <a:rPr lang="ru-RU" sz="1800" dirty="0" smtClean="0">
                <a:solidFill>
                  <a:srgbClr val="C00000"/>
                </a:solidFill>
              </a:rPr>
              <a:t>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SOFT &amp; HARD SKILLS   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ОБУЧЕНИЕ В ДЕЯТЕЛЬНОСТИ - ПРОЕКТНОЕ ОБУЧЕНИЕ    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/>
              <a:t>2. </a:t>
            </a:r>
            <a:r>
              <a:rPr lang="ru-RU" sz="1800" b="1" dirty="0" smtClean="0"/>
              <a:t>Раскрытие/осознание/принятие потенциала способностей и качеств.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 ФАСИЛИТАЦИЯ И ПРАКТИКА ДЕЙСТВИЙ, КОНКУРСЫ И ОЛИМПИАДЫ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 «ПО ГАМБУРГСКОМУ СЧЕТУ»  -  ПО МИРОВОЙ РАМКЕ ТРЕБОВАНИЙ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ТРЕНИНГ И ПРОЕКТНАЯ МОДЕРАЦИЯ 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/>
              <a:t>3. </a:t>
            </a:r>
            <a:r>
              <a:rPr lang="ru-RU" sz="1800" b="1" dirty="0" smtClean="0"/>
              <a:t>Положительная практика применения знаний  и потенциала  в жизнедеятельности.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ПРОБЫ, ПОИСКОВЫЕ ПРАКТИКИ, ИССЛЕДОВАТЕЛЬСКАЯ ПРАКТИКА, ПРАКТИКА ВЫБОРА, ПРОФЕССИНАЛЬНЫЕ ПРОБЫ И РЕШЕНИЕ КЕЙСОВ,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КАРЬЕРНАЯ НАВИГАЦИЯ, </a:t>
            </a:r>
            <a:r>
              <a:rPr lang="ru-RU" sz="1800" dirty="0" smtClean="0"/>
              <a:t>ЦЕННОСТНЫЕ ПРАКТИКИ          </a:t>
            </a:r>
          </a:p>
          <a:p>
            <a:pPr eaLnBrk="1" hangingPunct="1">
              <a:buFont typeface="Arial" charset="0"/>
              <a:buNone/>
            </a:pPr>
            <a:r>
              <a:rPr lang="ru-RU" sz="1800" dirty="0" smtClean="0"/>
              <a:t> 4. </a:t>
            </a:r>
            <a:r>
              <a:rPr lang="ru-RU" sz="1800" b="1" dirty="0" smtClean="0"/>
              <a:t>Развитие рефлексивной позиции.    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ДИАЛОГ И АНАЛИЗ</a:t>
            </a:r>
            <a:r>
              <a:rPr lang="ru-RU" sz="1800" dirty="0" smtClean="0"/>
              <a:t>, САМОВОСПИТАНИЕ, ТРЕНИНГ, 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ПРАКТИКИ ЖИЗНЕННОГО САМООПРЕДЕЛЕНИЯ, </a:t>
            </a:r>
          </a:p>
          <a:p>
            <a:pPr algn="ctr" eaLnBrk="1" hangingPunct="1">
              <a:buFont typeface="Arial" charset="0"/>
              <a:buNone/>
            </a:pPr>
            <a:r>
              <a:rPr lang="ru-RU" sz="1800" dirty="0" smtClean="0"/>
              <a:t>СМЫСЛОЖИЗНЕННАЯ НАВИГАЦИЯ И ПР.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Включение в процесс познания научного наставника, динамичность познавательных контекстов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7715200" cy="50405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идеи в работе с одаренными детьми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90157"/>
          </a:xfrm>
        </p:spPr>
        <p:txBody>
          <a:bodyPr>
            <a:normAutofit/>
          </a:bodyPr>
          <a:lstStyle/>
          <a:p>
            <a:pPr lvl="1"/>
            <a:r>
              <a:rPr lang="ru-RU" sz="1500" i="1" dirty="0" smtClean="0">
                <a:solidFill>
                  <a:srgbClr val="000099"/>
                </a:solidFill>
              </a:rPr>
              <a:t>обогащенная образовательная среда</a:t>
            </a:r>
            <a:r>
              <a:rPr lang="ru-RU" sz="1500" i="1" dirty="0" smtClean="0"/>
              <a:t>, предоставляющая возможность проявления, развития и предъявления одаренностей и талантов,  а также ресурсное обеспечение и управление всей этой деятельностью; </a:t>
            </a:r>
          </a:p>
          <a:p>
            <a:pPr lvl="1">
              <a:buFont typeface="Wingdings" pitchFamily="2" charset="2"/>
              <a:buNone/>
            </a:pPr>
            <a:endParaRPr lang="ru-RU" sz="1500" i="1" dirty="0" smtClean="0"/>
          </a:p>
          <a:p>
            <a:pPr lvl="1"/>
            <a:r>
              <a:rPr lang="ru-RU" sz="1500" i="1" dirty="0" smtClean="0"/>
              <a:t>деятельность педагога по выявлению, поддержке и развитию одаренного ребенка требует </a:t>
            </a:r>
            <a:r>
              <a:rPr lang="ru-RU" sz="1500" i="1" dirty="0" smtClean="0">
                <a:solidFill>
                  <a:srgbClr val="000099"/>
                </a:solidFill>
              </a:rPr>
              <a:t>особых профессиональных компетентностей;</a:t>
            </a:r>
          </a:p>
          <a:p>
            <a:pPr lvl="1">
              <a:buFont typeface="Wingdings" pitchFamily="2" charset="2"/>
              <a:buNone/>
            </a:pPr>
            <a:endParaRPr lang="ru-RU" sz="1500" i="1" dirty="0" smtClean="0">
              <a:solidFill>
                <a:srgbClr val="000099"/>
              </a:solidFill>
            </a:endParaRPr>
          </a:p>
          <a:p>
            <a:pPr lvl="1"/>
            <a:r>
              <a:rPr lang="ru-RU" sz="1500" dirty="0" smtClean="0">
                <a:solidFill>
                  <a:srgbClr val="000099"/>
                </a:solidFill>
              </a:rPr>
              <a:t> </a:t>
            </a:r>
            <a:r>
              <a:rPr lang="ru-RU" sz="1500" dirty="0" smtClean="0"/>
              <a:t>необходимы </a:t>
            </a:r>
            <a:r>
              <a:rPr lang="ru-RU" sz="1500" dirty="0" smtClean="0">
                <a:solidFill>
                  <a:srgbClr val="000099"/>
                </a:solidFill>
              </a:rPr>
              <a:t>различные  уровни профессиональной компетентности </a:t>
            </a:r>
            <a:r>
              <a:rPr lang="ru-RU" sz="1500" dirty="0" smtClean="0"/>
              <a:t>педагогов или «образование в парах»: </a:t>
            </a:r>
          </a:p>
          <a:p>
            <a:pPr lvl="1">
              <a:buFont typeface="Wingdings" pitchFamily="2" charset="2"/>
              <a:buNone/>
            </a:pPr>
            <a:endParaRPr lang="ru-RU" sz="15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Педагог - исследователь </a:t>
            </a:r>
          </a:p>
          <a:p>
            <a:pPr lvl="1">
              <a:buFont typeface="Wingdings" pitchFamily="2" charset="2"/>
              <a:buNone/>
            </a:pPr>
            <a:endParaRPr lang="ru-RU" sz="1600" b="1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tx2"/>
                </a:solidFill>
              </a:rPr>
              <a:t>                             </a:t>
            </a:r>
            <a:r>
              <a:rPr lang="ru-RU" sz="1600" b="1" dirty="0" smtClean="0">
                <a:solidFill>
                  <a:srgbClr val="990099"/>
                </a:solidFill>
              </a:rPr>
              <a:t>Педагог - наставник </a:t>
            </a:r>
          </a:p>
          <a:p>
            <a:pPr lvl="1">
              <a:buFont typeface="Wingdings" pitchFamily="2" charset="2"/>
              <a:buNone/>
            </a:pPr>
            <a:endParaRPr lang="ru-RU" sz="1600" b="1" dirty="0" smtClean="0">
              <a:solidFill>
                <a:srgbClr val="990099"/>
              </a:solidFill>
            </a:endParaRPr>
          </a:p>
          <a:p>
            <a:pPr lvl="1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FF6600"/>
                </a:solidFill>
              </a:rPr>
              <a:t>                                                         </a:t>
            </a:r>
            <a:r>
              <a:rPr lang="ru-RU" sz="1600" b="1" dirty="0" smtClean="0">
                <a:solidFill>
                  <a:srgbClr val="CC0000"/>
                </a:solidFill>
              </a:rPr>
              <a:t>Педагог - консультант </a:t>
            </a:r>
          </a:p>
          <a:p>
            <a:pPr lvl="1">
              <a:buFont typeface="Wingdings" pitchFamily="2" charset="2"/>
              <a:buNone/>
            </a:pPr>
            <a:endParaRPr lang="ru-RU" sz="1600" b="1" dirty="0" smtClean="0">
              <a:solidFill>
                <a:srgbClr val="CC0000"/>
              </a:solidFill>
            </a:endParaRPr>
          </a:p>
          <a:p>
            <a:pPr lvl="1" algn="ctr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hlink"/>
                </a:solidFill>
              </a:rPr>
              <a:t>                                                                                        Педагог - </a:t>
            </a:r>
            <a:r>
              <a:rPr lang="ru-RU" sz="1600" b="1" dirty="0" err="1" smtClean="0">
                <a:solidFill>
                  <a:schemeClr val="hlink"/>
                </a:solidFill>
              </a:rPr>
              <a:t>тьютор</a:t>
            </a:r>
            <a:endParaRPr lang="ru-RU" sz="1700" b="1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Методы научного познания – проблемное обучение,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неалгоритмизируемость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решения проблемы, самостоятельная постановка проблем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60351"/>
            <a:ext cx="8229600" cy="1152425"/>
          </a:xfrm>
        </p:spPr>
        <p:txBody>
          <a:bodyPr>
            <a:normAutofit fontScale="90000"/>
          </a:bodyPr>
          <a:lstStyle/>
          <a:p>
            <a:r>
              <a:rPr lang="ru-RU" sz="2900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6. Открытость познавательной системы - сеть высокотехнологичных партнерств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900" i="1" dirty="0" smtClean="0">
              <a:solidFill>
                <a:srgbClr val="0A624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2133600"/>
            <a:ext cx="7786688" cy="6477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ru-RU" sz="2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 Воронцов: Что может школа как институт образования?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42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200" i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Цель:</a:t>
            </a: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сформировать самостоятельную, инициативную, ответственную, конкурентно способную личность.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Задача: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построить открытое, вариативное образование, где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САМ ученик может формулировать образовательный запрос к взрослому</a:t>
            </a:r>
            <a:r>
              <a:rPr lang="ru-RU" sz="1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способен привлекать взрослого как эксперта для оценки своей деятельности и результата,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 боится делать ошибки </a:t>
            </a: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и работать над ошибками, </a:t>
            </a:r>
            <a:r>
              <a:rPr lang="ru-RU" sz="1800" b="1" dirty="0" smtClean="0">
                <a:solidFill>
                  <a:srgbClr val="FF33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может учиться везде </a:t>
            </a: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(школа как одно из образовательных мест).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РЕБЕНОК ИМЕЕТ ПРАВО НЕ ХОДИТЬ в ШКОЛУ или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ХОДИТЬ ВЫБОРОЧНО!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но при этом он </a:t>
            </a:r>
            <a:r>
              <a:rPr lang="ru-RU" sz="1800" b="1" dirty="0" smtClean="0">
                <a:solidFill>
                  <a:schemeClr val="tx2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 ИМЕЕТ ПРАВО НЕ УЧИТЬСЯ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Исходные данные</a:t>
            </a:r>
            <a:endParaRPr lang="ru-RU" sz="32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Образование - система трансформации личности,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социальный «лифт»…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«Доминанта исследовательского образования,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как и большой науки – поиск истины» (А.О.Карпов)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Генерализация исследовательского образования есть императив познавательной свободы, конституирующей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свободу выбора познавательной деятельности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в условиях </a:t>
            </a:r>
            <a:r>
              <a:rPr lang="ru-RU" sz="1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пластичности образовательной среды.</a:t>
            </a: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Педагогический дизайн - направление педагогической науки, связанное с разработкой и изучением ситуаций, условий, сценариев и объектов, обеспечивающих успешное обучение в специально созданной образовательной среде.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1489334961159716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84784"/>
            <a:ext cx="1440160" cy="144016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Условия – нормативно-правовая база </a:t>
            </a:r>
            <a:b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(ФЗ-273)</a:t>
            </a:r>
            <a:br>
              <a:rPr lang="ru-RU" sz="2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5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2800" dirty="0" smtClean="0"/>
              <a:t> </a:t>
            </a: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 12 – ООП  </a:t>
            </a:r>
          </a:p>
          <a:p>
            <a:pPr>
              <a:buFont typeface="Arial" charset="0"/>
              <a:buNone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статья 13 – организация ОП, в том числе и в сетевых формах 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 17 – формы образования и формы обучения 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 28 – компетенция ОО 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 34 – права ребенка </a:t>
            </a:r>
          </a:p>
          <a:p>
            <a:pPr>
              <a:buFont typeface="Arial" charset="0"/>
              <a:buNone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  статья 44 – права родителей </a:t>
            </a:r>
          </a:p>
          <a:p>
            <a:pPr>
              <a:buFontTx/>
              <a:buChar char="-"/>
            </a:pP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 58 – промежуточная аттестация 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статья</a:t>
            </a:r>
            <a:r>
              <a:rPr lang="ru-RU" sz="1800" i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95 – независимая ОКО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7. Пластичность образовательной среды (педагогический дизайн образовательных сценариев)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1026" name="Picture 2" descr="C:\Users\user\Desktop\2e75d04961_1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94" y="1600200"/>
            <a:ext cx="8039011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788024" y="2132856"/>
            <a:ext cx="3142207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Наноград</a:t>
            </a:r>
            <a:r>
              <a:rPr lang="ru-RU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2017</a:t>
            </a:r>
            <a:endParaRPr lang="ru-RU" sz="32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val 18"/>
          <p:cNvSpPr>
            <a:spLocks noChangeArrowheads="1"/>
          </p:cNvSpPr>
          <p:nvPr/>
        </p:nvSpPr>
        <p:spPr bwMode="auto">
          <a:xfrm rot="1769697">
            <a:off x="2916238" y="2205038"/>
            <a:ext cx="1584325" cy="866775"/>
          </a:xfrm>
          <a:prstGeom prst="ellipse">
            <a:avLst/>
          </a:prstGeom>
          <a:solidFill>
            <a:schemeClr val="accent1">
              <a:lumMod val="60000"/>
              <a:lumOff val="40000"/>
              <a:alpha val="58823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11188" y="4868863"/>
            <a:ext cx="8064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i="1" dirty="0">
                <a:solidFill>
                  <a:srgbClr val="3E1F00"/>
                </a:solidFill>
                <a:latin typeface="Arial" charset="0"/>
              </a:rPr>
              <a:t>Формирование исследовательской </a:t>
            </a:r>
          </a:p>
          <a:p>
            <a:pPr algn="ctr"/>
            <a:r>
              <a:rPr lang="ru-RU" i="1" dirty="0" smtClean="0">
                <a:solidFill>
                  <a:srgbClr val="3E1F00"/>
                </a:solidFill>
                <a:latin typeface="Verdana" pitchFamily="34" charset="0"/>
              </a:rPr>
              <a:t>образовательной </a:t>
            </a:r>
            <a:r>
              <a:rPr lang="ru-RU" i="1" dirty="0">
                <a:solidFill>
                  <a:srgbClr val="3E1F00"/>
                </a:solidFill>
                <a:latin typeface="Verdana" pitchFamily="34" charset="0"/>
              </a:rPr>
              <a:t>системы</a:t>
            </a:r>
            <a:r>
              <a:rPr lang="ru-RU" i="1" dirty="0">
                <a:solidFill>
                  <a:srgbClr val="3E1F00"/>
                </a:solidFill>
                <a:latin typeface="Arial" charset="0"/>
              </a:rPr>
              <a:t> </a:t>
            </a:r>
          </a:p>
          <a:p>
            <a:pPr algn="ctr"/>
            <a:r>
              <a:rPr lang="ru-RU" i="1" dirty="0">
                <a:solidFill>
                  <a:srgbClr val="3E1F00"/>
                </a:solidFill>
                <a:latin typeface="Arial" charset="0"/>
              </a:rPr>
              <a:t>- </a:t>
            </a:r>
            <a:r>
              <a:rPr lang="ru-RU" sz="1200" i="1" dirty="0">
                <a:solidFill>
                  <a:srgbClr val="3E1F00"/>
                </a:solidFill>
                <a:latin typeface="Arial" charset="0"/>
              </a:rPr>
              <a:t>Интегрированная система обучения, специально организованное образовательное окружение, материально-технические ресурсы</a:t>
            </a:r>
          </a:p>
        </p:txBody>
      </p:sp>
      <p:sp>
        <p:nvSpPr>
          <p:cNvPr id="38916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28600"/>
            <a:ext cx="8748712" cy="6318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«Исследовательская доктрина школьного дела»</a:t>
            </a:r>
          </a:p>
        </p:txBody>
      </p:sp>
      <p:sp>
        <p:nvSpPr>
          <p:cNvPr id="38917" name="Rectangle 13"/>
          <p:cNvSpPr>
            <a:spLocks noChangeArrowheads="1"/>
          </p:cNvSpPr>
          <p:nvPr/>
        </p:nvSpPr>
        <p:spPr bwMode="auto">
          <a:xfrm>
            <a:off x="1258888" y="836613"/>
            <a:ext cx="742791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rgbClr val="600000"/>
                </a:solidFill>
              </a:rPr>
              <a:t>«…Обязанность гимназического учителя не в сообщении научных сведений…. а главное дело педагоги состоит в том КАК эти сведения будут сообщены»</a:t>
            </a:r>
          </a:p>
          <a:p>
            <a:pPr algn="r"/>
            <a:r>
              <a:rPr lang="ru-RU" sz="1400" i="1" dirty="0">
                <a:solidFill>
                  <a:srgbClr val="600000"/>
                </a:solidFill>
              </a:rPr>
              <a:t>Н.И. Пирогов</a:t>
            </a:r>
          </a:p>
          <a:p>
            <a:pPr algn="ctr"/>
            <a:r>
              <a:rPr lang="ru-RU" i="1" dirty="0">
                <a:solidFill>
                  <a:srgbClr val="990099"/>
                </a:solidFill>
              </a:rPr>
              <a:t>Сегодня политики и ученые серьезно говорят о системе научного образования в школе</a:t>
            </a:r>
          </a:p>
        </p:txBody>
      </p:sp>
      <p:sp>
        <p:nvSpPr>
          <p:cNvPr id="38918" name="Rectangle 14"/>
          <p:cNvSpPr>
            <a:spLocks noChangeArrowheads="1"/>
          </p:cNvSpPr>
          <p:nvPr/>
        </p:nvSpPr>
        <p:spPr bwMode="auto">
          <a:xfrm>
            <a:off x="900113" y="2133600"/>
            <a:ext cx="338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 dirty="0">
                <a:solidFill>
                  <a:srgbClr val="3E1F00"/>
                </a:solidFill>
                <a:latin typeface="Arial" charset="0"/>
              </a:rPr>
              <a:t>Недетерминированность познавательной деятельности, </a:t>
            </a:r>
            <a:r>
              <a:rPr lang="ru-RU" sz="1400" i="1" dirty="0" err="1">
                <a:solidFill>
                  <a:srgbClr val="000099"/>
                </a:solidFill>
                <a:latin typeface="Arial" charset="0"/>
              </a:rPr>
              <a:t>когнитивно-разнообразная</a:t>
            </a:r>
            <a:r>
              <a:rPr lang="ru-RU" sz="14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1400" i="1" dirty="0">
                <a:solidFill>
                  <a:srgbClr val="3E1F00"/>
                </a:solidFill>
                <a:latin typeface="Arial" charset="0"/>
              </a:rPr>
              <a:t>познавательная деятельность</a:t>
            </a:r>
          </a:p>
        </p:txBody>
      </p:sp>
      <p:sp>
        <p:nvSpPr>
          <p:cNvPr id="38920" name="Oval 24"/>
          <p:cNvSpPr>
            <a:spLocks noChangeArrowheads="1"/>
          </p:cNvSpPr>
          <p:nvPr/>
        </p:nvSpPr>
        <p:spPr bwMode="auto">
          <a:xfrm rot="19830303" flipH="1">
            <a:off x="4140200" y="2205038"/>
            <a:ext cx="1584325" cy="866775"/>
          </a:xfrm>
          <a:prstGeom prst="ellipse">
            <a:avLst/>
          </a:prstGeom>
          <a:solidFill>
            <a:schemeClr val="accent6">
              <a:lumMod val="60000"/>
              <a:lumOff val="40000"/>
              <a:alpha val="58823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38921" name="Oval 25"/>
          <p:cNvSpPr>
            <a:spLocks noChangeArrowheads="1"/>
          </p:cNvSpPr>
          <p:nvPr/>
        </p:nvSpPr>
        <p:spPr bwMode="auto">
          <a:xfrm rot="19830303" flipV="1">
            <a:off x="2916238" y="3068638"/>
            <a:ext cx="1584325" cy="866775"/>
          </a:xfrm>
          <a:prstGeom prst="ellipse">
            <a:avLst/>
          </a:prstGeom>
          <a:solidFill>
            <a:schemeClr val="accent3">
              <a:lumMod val="75000"/>
              <a:alpha val="58823"/>
            </a:schemeClr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38922" name="Oval 26"/>
          <p:cNvSpPr>
            <a:spLocks noChangeArrowheads="1"/>
          </p:cNvSpPr>
          <p:nvPr/>
        </p:nvSpPr>
        <p:spPr bwMode="auto">
          <a:xfrm rot="1769697" flipH="1" flipV="1">
            <a:off x="4106648" y="3042771"/>
            <a:ext cx="1584325" cy="866775"/>
          </a:xfrm>
          <a:prstGeom prst="ellipse">
            <a:avLst/>
          </a:prstGeom>
          <a:solidFill>
            <a:schemeClr val="accent4">
              <a:lumMod val="60000"/>
              <a:lumOff val="40000"/>
              <a:alpha val="58823"/>
            </a:schemeClr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endParaRPr lang="ru-RU">
              <a:latin typeface="Arial" charset="0"/>
            </a:endParaRPr>
          </a:p>
        </p:txBody>
      </p:sp>
      <p:sp>
        <p:nvSpPr>
          <p:cNvPr id="38923" name="Rectangle 12"/>
          <p:cNvSpPr>
            <a:spLocks noChangeArrowheads="1"/>
          </p:cNvSpPr>
          <p:nvPr/>
        </p:nvSpPr>
        <p:spPr bwMode="auto">
          <a:xfrm>
            <a:off x="4572000" y="3326368"/>
            <a:ext cx="23762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85800" algn="l"/>
              </a:tabLst>
            </a:pPr>
            <a:r>
              <a:rPr lang="ru-RU" sz="1400" i="1" dirty="0">
                <a:solidFill>
                  <a:srgbClr val="3E1F00"/>
                </a:solidFill>
                <a:latin typeface="Arial" charset="0"/>
              </a:rPr>
              <a:t>Познавательные </a:t>
            </a:r>
            <a:r>
              <a:rPr lang="ru-RU" sz="1400" i="1" dirty="0" smtClean="0">
                <a:solidFill>
                  <a:srgbClr val="3E1F00"/>
                </a:solidFill>
                <a:latin typeface="Arial" charset="0"/>
              </a:rPr>
              <a:t>методы, м</a:t>
            </a:r>
            <a:r>
              <a:rPr lang="ru-RU" sz="1400" i="1" dirty="0" smtClean="0">
                <a:solidFill>
                  <a:srgbClr val="000099"/>
                </a:solidFill>
                <a:latin typeface="Arial" charset="0"/>
              </a:rPr>
              <a:t>етоды </a:t>
            </a:r>
            <a:r>
              <a:rPr lang="ru-RU" sz="1400" i="1" dirty="0">
                <a:solidFill>
                  <a:srgbClr val="000099"/>
                </a:solidFill>
                <a:latin typeface="Arial" charset="0"/>
              </a:rPr>
              <a:t>научного </a:t>
            </a:r>
            <a:r>
              <a:rPr lang="ru-RU" sz="1400" i="1" dirty="0" smtClean="0">
                <a:solidFill>
                  <a:srgbClr val="000099"/>
                </a:solidFill>
                <a:latin typeface="Arial" charset="0"/>
              </a:rPr>
              <a:t>образования</a:t>
            </a:r>
            <a:endParaRPr lang="ru-RU" sz="1400" i="1" dirty="0">
              <a:solidFill>
                <a:srgbClr val="3E1F00"/>
              </a:solidFill>
              <a:latin typeface="Arial" charset="0"/>
            </a:endParaRP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838200" y="3276600"/>
            <a:ext cx="3200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i="1">
                <a:solidFill>
                  <a:srgbClr val="3E1F00"/>
                </a:solidFill>
                <a:latin typeface="Arial" charset="0"/>
              </a:rPr>
              <a:t>Технологизм учебных практик вместо книжного технологизма.</a:t>
            </a:r>
          </a:p>
          <a:p>
            <a:endParaRPr lang="ru-RU" sz="1400" i="1">
              <a:solidFill>
                <a:srgbClr val="3E1F00"/>
              </a:solidFill>
              <a:latin typeface="Arial" charset="0"/>
            </a:endParaRPr>
          </a:p>
          <a:p>
            <a:r>
              <a:rPr lang="ru-RU" sz="1400" i="1">
                <a:solidFill>
                  <a:srgbClr val="3E1F00"/>
                </a:solidFill>
                <a:latin typeface="Arial" charset="0"/>
              </a:rPr>
              <a:t>Познавательная активность в </a:t>
            </a:r>
            <a:r>
              <a:rPr lang="ru-RU" sz="1400" i="1">
                <a:solidFill>
                  <a:srgbClr val="000099"/>
                </a:solidFill>
                <a:latin typeface="Arial" charset="0"/>
              </a:rPr>
              <a:t>исследовательской практике</a:t>
            </a:r>
            <a:r>
              <a:rPr lang="ru-RU" sz="1400" i="1">
                <a:solidFill>
                  <a:srgbClr val="3E1F00"/>
                </a:solidFill>
                <a:latin typeface="Arial" charset="0"/>
              </a:rPr>
              <a:t>.</a:t>
            </a:r>
          </a:p>
          <a:p>
            <a:endParaRPr lang="ru-RU" sz="1400" i="1">
              <a:solidFill>
                <a:srgbClr val="3E1F00"/>
              </a:solidFill>
              <a:latin typeface="Arial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4499992" y="2209800"/>
            <a:ext cx="25202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dirty="0" err="1">
                <a:solidFill>
                  <a:srgbClr val="000099"/>
                </a:solidFill>
                <a:latin typeface="Arial" charset="0"/>
              </a:rPr>
              <a:t>Неалгоритмизируемость</a:t>
            </a:r>
            <a:r>
              <a:rPr lang="ru-RU" sz="1400" i="1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ru-RU" sz="1400" i="1" dirty="0" smtClean="0">
                <a:solidFill>
                  <a:srgbClr val="3E1F00"/>
                </a:solidFill>
                <a:latin typeface="Arial" charset="0"/>
              </a:rPr>
              <a:t>решения </a:t>
            </a:r>
            <a:r>
              <a:rPr lang="ru-RU" sz="1400" i="1" dirty="0">
                <a:solidFill>
                  <a:srgbClr val="3E1F00"/>
                </a:solidFill>
                <a:latin typeface="Arial" charset="0"/>
              </a:rPr>
              <a:t>проблемы</a:t>
            </a:r>
          </a:p>
        </p:txBody>
      </p:sp>
      <p:pic>
        <p:nvPicPr>
          <p:cNvPr id="13" name="Picture 2" descr="C:\Users\user\Desktop\Karp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204864"/>
            <a:ext cx="1440160" cy="196821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948264" y="4149080"/>
            <a:ext cx="144016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3300"/>
                </a:solidFill>
              </a:rPr>
              <a:t>А.О. Карпов</a:t>
            </a:r>
            <a:endParaRPr lang="ru-RU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ru-RU" sz="2900" b="1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900" b="1" i="1" dirty="0" smtClean="0">
                <a:solidFill>
                  <a:srgbClr val="9D237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Исследовательское образование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47500" lnSpcReduction="20000"/>
          </a:bodyPr>
          <a:lstStyle/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Форма исследовательского образования эксплицируется через принцип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институционально – средовой интеграции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социокультурного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окружения,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который предполагает формирование сети партнерств.</a:t>
            </a:r>
          </a:p>
          <a:p>
            <a:pPr algn="just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Способ исследовательского образования –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научный поиск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связь знаний с областями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профессионального использования.</a:t>
            </a:r>
          </a:p>
          <a:p>
            <a:pPr algn="just">
              <a:defRPr/>
            </a:pP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Функция исследовательского образования раскрывается через принцип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трансцентдентности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научного познания, который в качестве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основы учебных компетенций определяет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способность к творческому воображению,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инсайту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интуиции.</a:t>
            </a:r>
          </a:p>
          <a:p>
            <a:pPr algn="just"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Генерализация исследовательского образования есть императив познавательной свободы, конституирующей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свободу выбора познавательной деятельности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условиях </a:t>
            </a:r>
            <a:r>
              <a:rPr lang="ru-RU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пластичности образовательной среды.</a:t>
            </a:r>
          </a:p>
          <a:p>
            <a:pPr algn="just">
              <a:defRPr/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Основы метода научных исследований: учебная непрерывность научного поиска, формирование научно-исследовательского поведения и научной методичности мышления, инициативная форма развития познания, открытость познавательной системы, включение в процесс познания научного наставника, динамичность познавательных контекстов. </a:t>
            </a:r>
          </a:p>
          <a:p>
            <a:pPr algn="r">
              <a:buFont typeface="Arial" pitchFamily="34" charset="0"/>
              <a:buNone/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Исследовательское поведение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5259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исследовательского поведения научного типа: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Когнитивный аспе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кт – методичность мышления, критический рационализм, логика, логика противоречий;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Эмоционально-суггестивный аспект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настойчивость в познании, устойчивость в неопределенности, научный интерес;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Ценностный аспект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– служение истине, когнитивная </a:t>
            </a: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надежность, традиции научного сообщества</a:t>
            </a:r>
          </a:p>
          <a:p>
            <a:pPr algn="r"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К вопросу образовательного результата:</a:t>
            </a:r>
          </a:p>
          <a:p>
            <a:pPr algn="r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Твердые точки - творческая  и не только </a:t>
            </a:r>
            <a:r>
              <a:rPr lang="ru-RU" sz="19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самореализация личности. </a:t>
            </a:r>
          </a:p>
          <a:p>
            <a:pPr algn="r"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Мягкие точки - школьные достижения, олимпиады, конкурсы, поступление в вуз…</a:t>
            </a: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Исследовательское поведение </a:t>
            </a:r>
            <a:r>
              <a:rPr lang="ru-RU" sz="3200" b="1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(ИП)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Начало </a:t>
            </a:r>
            <a:r>
              <a:rPr lang="ru-RU" sz="18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 проблемных ситуациях, которые оригинальным образом мотивируют психику к познавательным актам поискового типа.</a:t>
            </a:r>
          </a:p>
          <a:p>
            <a:r>
              <a:rPr lang="ru-RU" sz="18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ИП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движимо глубоким личностным интересом, а не внешней оценкой учителя.</a:t>
            </a:r>
          </a:p>
          <a:p>
            <a:r>
              <a:rPr lang="ru-RU" sz="18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Исследовательский интерес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внепредметное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происхождение (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трансдисциплинарная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система координат), стимулируется </a:t>
            </a:r>
            <a:r>
              <a:rPr lang="ru-RU" sz="1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неучебным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содержанием образования; исходит из жизни, из собственных попыток решения значимых задач, которые ученик начинает ставить сам.</a:t>
            </a:r>
          </a:p>
          <a:p>
            <a:r>
              <a:rPr lang="ru-RU" sz="18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ИП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не может иметь в качестве своей опоры ценности на которые ориентируется традиционная школа и прагматичная семья (поступить в университет, хорошо жить… и т.д.)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Исследователь ориентирован на радикальный поиск истины. Ценности  исследовательского отношения к жизни человек вырабатывает в себе сам, преодолевая трудности и отстаивая истины.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Установка на «результат» (научить читать, писать) нередко отрицательно сказывается на стремлении детей к исследовательскому поиску (Д.Б. Богоявленская)</a:t>
            </a: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Проблема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Стандартизированное содержание, 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традиционные познавательные приемы, массовые ценности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способствуют воспитанию </a:t>
            </a:r>
            <a:r>
              <a:rPr lang="ru-RU" sz="22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исследовательского поведения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 своих учеников, а значит и развитию той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формы социализации,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которая обеспечивает культурный, социальный и экономический рост современного общества.</a:t>
            </a:r>
          </a:p>
          <a:p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Необходимо:</a:t>
            </a:r>
          </a:p>
          <a:p>
            <a:pPr>
              <a:buNone/>
            </a:pPr>
            <a:r>
              <a:rPr lang="ru-RU" sz="2200" dirty="0" smtClean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новое содержание, </a:t>
            </a:r>
          </a:p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новые методы,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образовательные ситуаци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>
              <a:buNone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новая среда!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9" name="Picture 7" descr="C:\Users\user\Desktop\sirius-robo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05064"/>
            <a:ext cx="3456384" cy="2027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Вопросы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Какая среда должна быть, чтобы поведение школьника стало исследовательским?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Что включает в себя такая среда?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Каковы ее признаки?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Каково содержание обучения 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контент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Педагогический дизайн исследовательского образования?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1553</Words>
  <Application>Microsoft Office PowerPoint</Application>
  <PresentationFormat>Экран (4:3)</PresentationFormat>
  <Paragraphs>232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Педагогический дизайн исследовательского образования</vt:lpstr>
      <vt:lpstr>Основные понятия</vt:lpstr>
      <vt:lpstr>Исходные данные</vt:lpstr>
      <vt:lpstr>«Исследовательская доктрина школьного дела»</vt:lpstr>
      <vt:lpstr> Исследовательское образование</vt:lpstr>
      <vt:lpstr>Исследовательское поведение</vt:lpstr>
      <vt:lpstr>Исследовательское поведение (ИП)</vt:lpstr>
      <vt:lpstr>Проблема </vt:lpstr>
      <vt:lpstr>Вопросы</vt:lpstr>
      <vt:lpstr>1. Педагоги́ческий диза́йн (англ. Instructional Design, Instructional Systems Design, ISD) — научная дисциплина, занимающаяся разработкой наиболее эффективных, рациональных и комфортных способов, методов и систем обучения, которые могут быть использованы в сфере профессиональной педагогической  практики.</vt:lpstr>
      <vt:lpstr>Условия исследовательского обучения</vt:lpstr>
      <vt:lpstr>  1. Исследовательский интерес - трудная задача – когнитивные процессы  </vt:lpstr>
      <vt:lpstr>Слайд 13</vt:lpstr>
      <vt:lpstr>Нам нужна другая концепция учения</vt:lpstr>
      <vt:lpstr>Трудные задачи.  Труд создал человека. Трудиться значит быть одаренным..</vt:lpstr>
      <vt:lpstr>В этой связи: кто такие одаренные? </vt:lpstr>
      <vt:lpstr>Формы работы с одаренными</vt:lpstr>
      <vt:lpstr>Слайд 18</vt:lpstr>
      <vt:lpstr>Слайд 19</vt:lpstr>
      <vt:lpstr>  2. Когнитивно-разнообразная познавательная деятельность, выходящая за рамки предмета – межпредметность - метапредметность </vt:lpstr>
      <vt:lpstr>Слайд 21</vt:lpstr>
      <vt:lpstr> 3. Технологизм учебных практик – решение конкретных задач </vt:lpstr>
      <vt:lpstr>Слайд 23</vt:lpstr>
      <vt:lpstr> С.С. Гиль: «Что есть условия  конверсии  потенциала в капитал?» </vt:lpstr>
      <vt:lpstr>   4. Включение в процесс познания научного наставника, динамичность познавательных контекстов   </vt:lpstr>
      <vt:lpstr>Основные идеи в работе с одаренными детьми </vt:lpstr>
      <vt:lpstr>5. Методы научного познания – проблемное обучение, неалгоритмизируемость  решения проблемы, самостоятельная постановка проблем</vt:lpstr>
      <vt:lpstr> 6. Открытость познавательной системы - сеть высокотехнологичных партнерств </vt:lpstr>
      <vt:lpstr> А. Воронцов: Что может школа как институт образования?  </vt:lpstr>
      <vt:lpstr> Условия – нормативно-правовая база  (ФЗ-273) </vt:lpstr>
      <vt:lpstr> 7. Пластичность образовательной среды (педагогический дизайн образовательных сценариев)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дизайн исследовательского образования</dc:title>
  <dc:creator>user</dc:creator>
  <cp:lastModifiedBy>user</cp:lastModifiedBy>
  <cp:revision>10</cp:revision>
  <dcterms:created xsi:type="dcterms:W3CDTF">2017-08-19T15:06:34Z</dcterms:created>
  <dcterms:modified xsi:type="dcterms:W3CDTF">2017-08-20T12:30:36Z</dcterms:modified>
</cp:coreProperties>
</file>