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36737D-52B9-46E3-8A74-4C76622D2985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514936-F2B4-47B9-8E92-063530AE1E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80920" cy="27596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Исследование </a:t>
            </a:r>
            <a:r>
              <a:rPr lang="ru-RU" sz="2400" b="1" dirty="0">
                <a:solidFill>
                  <a:schemeClr val="tx1"/>
                </a:solidFill>
              </a:rPr>
              <a:t>взаимосвязи </a:t>
            </a:r>
            <a:r>
              <a:rPr lang="ru-RU" sz="2400" b="1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400" b="1" dirty="0">
                <a:solidFill>
                  <a:schemeClr val="tx1"/>
                </a:solidFill>
              </a:rPr>
              <a:t> уровня коммуникативной компетентности педагогических работников с проявлениями поведенческих девиаций у обучающихся с нарушениями опорно-двигательного аппарата с сохранным </a:t>
            </a:r>
            <a:r>
              <a:rPr lang="ru-RU" sz="2400" b="1" dirty="0" smtClean="0">
                <a:solidFill>
                  <a:schemeClr val="tx1"/>
                </a:solidFill>
              </a:rPr>
              <a:t>интеллектом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933055"/>
            <a:ext cx="8208912" cy="115212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МБОУ «ШКОЛА-ИНТЕРНАТ №4 Г. ЧЕЛЯБИНСКА»</a:t>
            </a:r>
          </a:p>
          <a:p>
            <a:r>
              <a:rPr lang="ru-RU" dirty="0">
                <a:solidFill>
                  <a:schemeClr val="tx1"/>
                </a:solidFill>
              </a:rPr>
              <a:t>С.В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Потапчук</a:t>
            </a:r>
            <a:r>
              <a:rPr lang="ru-RU" dirty="0" smtClean="0">
                <a:solidFill>
                  <a:schemeClr val="tx1"/>
                </a:solidFill>
              </a:rPr>
              <a:t>, директор</a:t>
            </a:r>
          </a:p>
          <a:p>
            <a:r>
              <a:rPr lang="ru-RU" dirty="0">
                <a:solidFill>
                  <a:schemeClr val="tx1"/>
                </a:solidFill>
              </a:rPr>
              <a:t>Н.В</a:t>
            </a:r>
            <a:r>
              <a:rPr lang="ru-RU" dirty="0" smtClean="0">
                <a:solidFill>
                  <a:schemeClr val="tx1"/>
                </a:solidFill>
              </a:rPr>
              <a:t>. Скрипкина, заместитель директора по УР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68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Формирование комплекта продуктов инновационной деятельности в рамках выбранного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4464496" cy="4536504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Комплект </a:t>
            </a:r>
            <a:r>
              <a:rPr lang="ru-RU" sz="1600" dirty="0">
                <a:solidFill>
                  <a:schemeClr val="tx1"/>
                </a:solidFill>
              </a:rPr>
              <a:t>психодиагностического инструментария, позволяющего определить у педагогических работников уровень </a:t>
            </a:r>
            <a:r>
              <a:rPr lang="ru-RU" sz="1600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1600" dirty="0">
                <a:solidFill>
                  <a:schemeClr val="tx1"/>
                </a:solidFill>
              </a:rPr>
              <a:t> коммуникативной компетентности;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Комплект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психодиагностического инструментария, позволяющего выявить различные проявления поведенческих девиаций у обучающихся;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Модель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событийно-насыщенной образовательной среды, включающей в себя совокупность общих и специальных мероприятий, способствующей минимизации проявлений поведенческих девиаций у обучающихся;</a:t>
            </a: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860032" y="1988840"/>
            <a:ext cx="4032448" cy="439248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Методические рекомендации </a:t>
            </a:r>
            <a:r>
              <a:rPr lang="ru-RU" sz="1600" dirty="0">
                <a:solidFill>
                  <a:schemeClr val="tx1"/>
                </a:solidFill>
              </a:rPr>
              <a:t>по организации работы в образовательной организации, направленной на минимизации проявлений поведенческих девиаций у обучающихся; 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Подготовка </a:t>
            </a:r>
            <a:r>
              <a:rPr lang="ru-RU" sz="1600" b="1" dirty="0">
                <a:solidFill>
                  <a:schemeClr val="tx1"/>
                </a:solidFill>
              </a:rPr>
              <a:t>не менее 2 публикаций </a:t>
            </a:r>
            <a:r>
              <a:rPr lang="ru-RU" sz="1600" dirty="0">
                <a:solidFill>
                  <a:schemeClr val="tx1"/>
                </a:solidFill>
              </a:rPr>
              <a:t>в научных журналах, индексируемых в российской базе данных научного цитирования, в том числе из перечня ВАК по теме реализации инновационного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822417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132856"/>
            <a:ext cx="8424936" cy="399330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Своеобразие </a:t>
            </a:r>
            <a:r>
              <a:rPr lang="ru-RU" dirty="0">
                <a:solidFill>
                  <a:schemeClr val="tx1"/>
                </a:solidFill>
              </a:rPr>
              <a:t>коммуникативной компетентности педагога состоит в том, что она выступает как регулирующая мотивационная система, напрямую влияющая на механизмы формирования поведения обучающегося. Коммуникативная компетентность педагога позволяет реализовать в образовательной деятельности формы позитивного взаимодействия с обучающимися, что положительно сказывается, как на эффективности работы самого педагога, так и на эффективности образования обучающихся и уровне их взаимоотношений. Коммуникативная компетентность педагога снижает влияние когнитивных искажений и негативного жизненного опыта обучающегося, что способствует минимизации проявлений у него </a:t>
            </a:r>
            <a:r>
              <a:rPr lang="ru-RU" dirty="0" err="1">
                <a:solidFill>
                  <a:schemeClr val="tx1"/>
                </a:solidFill>
              </a:rPr>
              <a:t>делинквентного</a:t>
            </a:r>
            <a:r>
              <a:rPr lang="ru-RU" dirty="0">
                <a:solidFill>
                  <a:schemeClr val="tx1"/>
                </a:solidFill>
              </a:rPr>
              <a:t> поведения.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Выводы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48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060848"/>
            <a:ext cx="8568952" cy="40653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МБОУ «Школа-интернат № 4 г. Челябинска» созданы необходимые условия для функционирования федеральной инновационной площадки по заявленной проблематике.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частности, школа является региональной инновационной площадкой по теме «Психолого-педагогические инструменты формирования жизненных компетенций у обучающихся в едином событийно-насыщенном образовательном пространстве школы».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базе школы в 2017 году создан и успешно функционирует ресурсный центр «Росток» по сопровождению детей с расстройствами аутистического спектра и их семей.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Школа </a:t>
            </a:r>
            <a:r>
              <a:rPr lang="ru-RU" dirty="0">
                <a:solidFill>
                  <a:schemeClr val="tx1"/>
                </a:solidFill>
              </a:rPr>
              <a:t>имеет опыт концептуализации практик, в том числе опыт проведения </a:t>
            </a:r>
            <a:r>
              <a:rPr lang="ru-RU" dirty="0" err="1">
                <a:solidFill>
                  <a:schemeClr val="tx1"/>
                </a:solidFill>
              </a:rPr>
              <a:t>вебинаров</a:t>
            </a:r>
            <a:r>
              <a:rPr lang="ru-RU" dirty="0">
                <a:solidFill>
                  <a:schemeClr val="tx1"/>
                </a:solidFill>
              </a:rPr>
              <a:t>, создания электронных ресурсов, функционирует сайт.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chemeClr val="tx1"/>
                </a:solidFill>
              </a:rPr>
              <a:t>МБОУ «Школа-интернат № 4 г. Челябинска» имеет опыт осуществления экспериментальной и инновационной </a:t>
            </a:r>
            <a:r>
              <a:rPr lang="ru-RU" sz="2200" b="1" dirty="0" smtClean="0">
                <a:solidFill>
                  <a:schemeClr val="tx1"/>
                </a:solidFill>
              </a:rPr>
              <a:t>деятельности 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92896"/>
            <a:ext cx="8496944" cy="38884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Состоит </a:t>
            </a:r>
            <a:r>
              <a:rPr lang="ru-RU" dirty="0">
                <a:solidFill>
                  <a:schemeClr val="tx1"/>
                </a:solidFill>
              </a:rPr>
              <a:t>в минимизации негативных проявлений поведенческих девиаций у обучающихся с особыми образовательными </a:t>
            </a:r>
            <a:r>
              <a:rPr lang="ru-RU" dirty="0" smtClean="0">
                <a:solidFill>
                  <a:schemeClr val="tx1"/>
                </a:solidFill>
              </a:rPr>
              <a:t>потребностями </a:t>
            </a:r>
            <a:r>
              <a:rPr lang="ru-RU" dirty="0">
                <a:solidFill>
                  <a:schemeClr val="tx1"/>
                </a:solidFill>
              </a:rPr>
              <a:t>через создание в школе такой событийно-насыщенной образовательной среды, которая будет включать в себя совокупность общих и специальных мероприятий, способствующих развитию у всех участников образовательных отношений коммуникативных компетенций и, следовательно, формированию у обучающихся нравственных форм поведения.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Основная идея инновационного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2619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Событийно-насыщенная образовательная среда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420888"/>
            <a:ext cx="3822192" cy="6480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Общие мероприятия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3140968"/>
            <a:ext cx="3820055" cy="298519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Те </a:t>
            </a:r>
            <a:r>
              <a:rPr lang="ru-RU" dirty="0">
                <a:solidFill>
                  <a:schemeClr val="tx1"/>
                </a:solidFill>
              </a:rPr>
              <a:t>мероприятия, содержание которых напрямую не указывает на принадлежность рассматриваемых нами понятий: поведенческие девиации обучающихся и коммуникативная компетентность педагога, но опосредованно влияют на их формирование.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2348881"/>
            <a:ext cx="3822192" cy="79208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Специальные мероприятия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3284984"/>
            <a:ext cx="3822192" cy="284117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Эти мероприятия напрямую </a:t>
            </a:r>
            <a:r>
              <a:rPr lang="ru-RU" dirty="0">
                <a:solidFill>
                  <a:schemeClr val="tx1"/>
                </a:solidFill>
              </a:rPr>
              <a:t>направлены на формирование коммуникативной компетентности у педагогических работников и нравственных форм поведения у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173990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675467"/>
            <a:ext cx="8136904" cy="345069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Создание </a:t>
            </a:r>
            <a:r>
              <a:rPr lang="ru-RU" dirty="0">
                <a:solidFill>
                  <a:schemeClr val="tx1"/>
                </a:solidFill>
              </a:rPr>
              <a:t>событийно-насыщенной образовательной среды, включающей в себя совокупность общих и специальных мероприятий, способствующих развитию у всех участников образовательных отношений коммуникативных компетенций и, следовательно, формированию у обучающихся нравственных форм поведения.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Цель </a:t>
            </a:r>
            <a:r>
              <a:rPr lang="ru-RU" dirty="0">
                <a:solidFill>
                  <a:schemeClr val="tx1"/>
                </a:solidFill>
              </a:rPr>
              <a:t>инновационного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188978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484784"/>
            <a:ext cx="8496944" cy="489654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b="1" dirty="0" smtClean="0">
                <a:solidFill>
                  <a:schemeClr val="tx1"/>
                </a:solidFill>
              </a:rPr>
              <a:t>Провести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b="1" dirty="0">
                <a:solidFill>
                  <a:schemeClr val="tx1"/>
                </a:solidFill>
              </a:rPr>
              <a:t>отбор психодиагностического инструментария</a:t>
            </a:r>
            <a:r>
              <a:rPr lang="ru-RU" sz="2900" dirty="0">
                <a:solidFill>
                  <a:schemeClr val="tx1"/>
                </a:solidFill>
              </a:rPr>
              <a:t>, позволяющего определить у педагогических работников уровень </a:t>
            </a:r>
            <a:r>
              <a:rPr lang="ru-RU" sz="2900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900" dirty="0">
                <a:solidFill>
                  <a:schemeClr val="tx1"/>
                </a:solidFill>
              </a:rPr>
              <a:t> коммуникативной компетентности. </a:t>
            </a:r>
          </a:p>
          <a:p>
            <a:pPr algn="just"/>
            <a:r>
              <a:rPr lang="ru-RU" sz="2900" b="1" dirty="0" smtClean="0">
                <a:solidFill>
                  <a:schemeClr val="tx1"/>
                </a:solidFill>
              </a:rPr>
              <a:t>Провести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b="1" dirty="0">
                <a:solidFill>
                  <a:schemeClr val="tx1"/>
                </a:solidFill>
              </a:rPr>
              <a:t>отбор психодиагностического инструментария</a:t>
            </a:r>
            <a:r>
              <a:rPr lang="ru-RU" sz="2900" dirty="0">
                <a:solidFill>
                  <a:schemeClr val="tx1"/>
                </a:solidFill>
              </a:rPr>
              <a:t>, позволяющего выявить различные проявления поведенческих девиаций у обучающихся.</a:t>
            </a:r>
          </a:p>
          <a:p>
            <a:pPr algn="just"/>
            <a:r>
              <a:rPr lang="ru-RU" sz="2900" b="1" dirty="0" smtClean="0">
                <a:solidFill>
                  <a:schemeClr val="tx1"/>
                </a:solidFill>
              </a:rPr>
              <a:t>Провести </a:t>
            </a:r>
            <a:r>
              <a:rPr lang="ru-RU" sz="2900" b="1" dirty="0">
                <a:solidFill>
                  <a:schemeClr val="tx1"/>
                </a:solidFill>
              </a:rPr>
              <a:t>эмпирическое исследование</a:t>
            </a:r>
            <a:r>
              <a:rPr lang="ru-RU" sz="2900" dirty="0">
                <a:solidFill>
                  <a:schemeClr val="tx1"/>
                </a:solidFill>
              </a:rPr>
              <a:t> взаимосвязи уровня </a:t>
            </a:r>
            <a:r>
              <a:rPr lang="ru-RU" sz="2900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900" dirty="0">
                <a:solidFill>
                  <a:schemeClr val="tx1"/>
                </a:solidFill>
              </a:rPr>
              <a:t> коммуникативной компетентности педагогических работников с проявлениями поведенческих девиаций у обучающихся с нарушениями опорно-двигательного аппарата с сохранным интеллектом.</a:t>
            </a:r>
          </a:p>
          <a:p>
            <a:pPr algn="just"/>
            <a:r>
              <a:rPr lang="ru-RU" sz="2900" b="1" dirty="0" smtClean="0">
                <a:solidFill>
                  <a:schemeClr val="tx1"/>
                </a:solidFill>
              </a:rPr>
              <a:t>Разработать</a:t>
            </a:r>
            <a:r>
              <a:rPr lang="ru-RU" sz="2900" b="1" dirty="0">
                <a:solidFill>
                  <a:schemeClr val="tx1"/>
                </a:solidFill>
              </a:rPr>
              <a:t>, апробировать и внедрить модель событийно-насыщенной образовательной среды</a:t>
            </a:r>
            <a:r>
              <a:rPr lang="ru-RU" sz="2900" dirty="0">
                <a:solidFill>
                  <a:schemeClr val="tx1"/>
                </a:solidFill>
              </a:rPr>
              <a:t>, включающей в себя совокупность общих и специальных мероприятий, способствующей минимизации проявлений поведенческих девиаций у обучающихся. </a:t>
            </a:r>
          </a:p>
          <a:p>
            <a:pPr algn="just"/>
            <a:r>
              <a:rPr lang="ru-RU" sz="2900" b="1" dirty="0" smtClean="0">
                <a:solidFill>
                  <a:schemeClr val="tx1"/>
                </a:solidFill>
              </a:rPr>
              <a:t>Разработать </a:t>
            </a:r>
            <a:r>
              <a:rPr lang="ru-RU" sz="2900" b="1" dirty="0">
                <a:solidFill>
                  <a:schemeClr val="tx1"/>
                </a:solidFill>
              </a:rPr>
              <a:t>нормативные, информационные, методические и диагностические материалы</a:t>
            </a:r>
            <a:r>
              <a:rPr lang="ru-RU" sz="2900" dirty="0">
                <a:solidFill>
                  <a:schemeClr val="tx1"/>
                </a:solidFill>
              </a:rPr>
              <a:t>, обеспечивающие внедрение, распространение и тиражирование модели событийно-насыщенной образовательной среды, включающей в себя совокупность общих и специальных мероприятий, способствующей минимизации проявлений поведенческих девиаций у обучающихся. </a:t>
            </a:r>
          </a:p>
          <a:p>
            <a:pPr algn="just"/>
            <a:r>
              <a:rPr lang="ru-RU" sz="2900" b="1" dirty="0" smtClean="0">
                <a:solidFill>
                  <a:schemeClr val="tx1"/>
                </a:solidFill>
              </a:rPr>
              <a:t>Обобщить </a:t>
            </a:r>
            <a:r>
              <a:rPr lang="ru-RU" sz="2900" b="1" dirty="0">
                <a:solidFill>
                  <a:schemeClr val="tx1"/>
                </a:solidFill>
              </a:rPr>
              <a:t>и распространить эффективный опыт работы школы</a:t>
            </a:r>
            <a:r>
              <a:rPr lang="ru-RU" sz="2900" dirty="0">
                <a:solidFill>
                  <a:schemeClr val="tx1"/>
                </a:solidFill>
              </a:rPr>
              <a:t> по минимизации негативных последствий </a:t>
            </a:r>
            <a:r>
              <a:rPr lang="ru-RU" sz="2900" dirty="0" err="1">
                <a:solidFill>
                  <a:schemeClr val="tx1"/>
                </a:solidFill>
              </a:rPr>
              <a:t>делинквентого</a:t>
            </a:r>
            <a:r>
              <a:rPr lang="ru-RU" sz="2900" dirty="0">
                <a:solidFill>
                  <a:schemeClr val="tx1"/>
                </a:solidFill>
              </a:rPr>
              <a:t> поведения обучающихся, полученный в ходе реализации инновационного проекта.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Задачи инновационного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99946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16832"/>
            <a:ext cx="8568952" cy="439248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600" dirty="0">
                <a:solidFill>
                  <a:schemeClr val="tx1"/>
                </a:solidFill>
              </a:rPr>
              <a:t>Демонстрация поведенческих девиаций обучающимися (в том числе с ограниченными возможностями здоровья с сохранным интеллектом), которые классифицируются как </a:t>
            </a:r>
            <a:r>
              <a:rPr lang="ru-RU" sz="2600" dirty="0" err="1">
                <a:solidFill>
                  <a:schemeClr val="tx1"/>
                </a:solidFill>
              </a:rPr>
              <a:t>делинквентное</a:t>
            </a:r>
            <a:r>
              <a:rPr lang="ru-RU" sz="2600" dirty="0">
                <a:solidFill>
                  <a:schemeClr val="tx1"/>
                </a:solidFill>
              </a:rPr>
              <a:t> (отклоняющееся) поведение, приводит к отклонению от наиболее важных социальных норм, причинению реального ущерба обществу или самому обучающемуся, его социальной </a:t>
            </a:r>
            <a:r>
              <a:rPr lang="ru-RU" sz="2600" dirty="0" err="1">
                <a:solidFill>
                  <a:schemeClr val="tx1"/>
                </a:solidFill>
              </a:rPr>
              <a:t>дезадаптации</a:t>
            </a:r>
            <a:r>
              <a:rPr lang="ru-RU" sz="26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</a:rPr>
              <a:t>Отклоняющееся поведение обучающихся, в том числе с ограниченными возможностями здоровья с сохранным интеллектом, является результатом сложного взаимодействия социальных и биологических факторов, действие которых преломляется через систему их отношений к себе, к окружающим, к миру. </a:t>
            </a:r>
            <a:r>
              <a:rPr lang="ru-RU" sz="2600" dirty="0" smtClean="0">
                <a:solidFill>
                  <a:schemeClr val="tx1"/>
                </a:solidFill>
              </a:rPr>
              <a:t>Воспитывающее </a:t>
            </a:r>
            <a:r>
              <a:rPr lang="ru-RU" sz="2600" dirty="0">
                <a:solidFill>
                  <a:schemeClr val="tx1"/>
                </a:solidFill>
              </a:rPr>
              <a:t>воздействие на формирование мотивов нравственного поведения у обучающихся оказывают отношения людей друг к другу. </a:t>
            </a:r>
            <a:endParaRPr lang="ru-RU" sz="2600" dirty="0" smtClean="0">
              <a:solidFill>
                <a:schemeClr val="tx1"/>
              </a:solidFill>
            </a:endParaRPr>
          </a:p>
          <a:p>
            <a:pPr algn="just"/>
            <a:r>
              <a:rPr lang="ru-RU" sz="2600" dirty="0" smtClean="0">
                <a:solidFill>
                  <a:schemeClr val="tx1"/>
                </a:solidFill>
              </a:rPr>
              <a:t>Важная </a:t>
            </a:r>
            <a:r>
              <a:rPr lang="ru-RU" sz="2600" dirty="0">
                <a:solidFill>
                  <a:schemeClr val="tx1"/>
                </a:solidFill>
              </a:rPr>
              <a:t>роль в этом воздействии отводится педагогическим работникам в ходе осуществляемой ими образовательной деятельности. Ф</a:t>
            </a:r>
            <a:r>
              <a:rPr lang="ru-RU" sz="2600" dirty="0" smtClean="0">
                <a:solidFill>
                  <a:schemeClr val="tx1"/>
                </a:solidFill>
              </a:rPr>
              <a:t>ормирование </a:t>
            </a:r>
            <a:r>
              <a:rPr lang="ru-RU" sz="2600" dirty="0">
                <a:solidFill>
                  <a:schemeClr val="tx1"/>
                </a:solidFill>
              </a:rPr>
              <a:t>у обучающихся нравственных форм поведения происходит не только в результате целенаправленного воздействия педагогических работников, но и в результате наблюдения за поведением самих педагогов, в процессе которого дети впитывает неосознаваемые педагогами формы их поведения, отношения к другим, к себе.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Основные положения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0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772816"/>
            <a:ext cx="8496944" cy="435334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осуществления целенаправленного воздействия на обучающихся при формировании у них нравственных форм поведения, педагогическим работникам необходимо обладать высоким уровнем коммуникативной компетентности, которая выражается в их культурных нормах и ограничениях в общении, знании традиций, этикета в сфере общения, соблюдении приличий и воспитанности педагога.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Коммуникативная </a:t>
            </a:r>
            <a:r>
              <a:rPr lang="ru-RU" dirty="0">
                <a:solidFill>
                  <a:schemeClr val="tx1"/>
                </a:solidFill>
              </a:rPr>
              <a:t>компетентность выступает одной из важнейших качественных характеристик педагогических работников, которая позволяет реализовать их потребности в социальном признании, уважении, помогает успешному процессу социализации, как самих педагогов, так и обучающихся, с которыми они взаимодействуют в образовательной деятельности.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Основные положения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6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539552" y="3501008"/>
            <a:ext cx="3727648" cy="19853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1)	педагогические работники: учителя начальных классов, учителя-предметники, воспитатели дошкольных и школьных групп, педагоги дополнительного образования, учителя-логопеды, учителя-дефектологи;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060848"/>
            <a:ext cx="3871664" cy="1080120"/>
          </a:xfrm>
        </p:spPr>
        <p:txBody>
          <a:bodyPr/>
          <a:lstStyle/>
          <a:p>
            <a:pPr algn="just"/>
            <a:r>
              <a:rPr lang="ru-RU" sz="1800" b="1" i="1" dirty="0">
                <a:solidFill>
                  <a:schemeClr val="tx1"/>
                </a:solidFill>
              </a:rPr>
              <a:t>Целевые группы</a:t>
            </a:r>
            <a:r>
              <a:rPr lang="ru-RU" sz="1800" i="1" dirty="0">
                <a:solidFill>
                  <a:schemeClr val="tx1"/>
                </a:solidFill>
              </a:rPr>
              <a:t>, на которые ориентированы продукты инновационной деятельности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427984" y="1556792"/>
            <a:ext cx="4392488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2)	обучающиеся с нарушениями опорно-двигательного аппарата (НОДА) с сохранным интеллектом: воспитанники старшей и подготовительной групп дошкольных отделений; учащиеся, осваивавшие содержание адаптированных образовательных программ на уровнях начального общего и основного общего образования;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)	родители обучающихся: родители детей старшего дошкольного возраста; родители детей, обучающихся на уровнях начального общего и основного общего образования.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45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РИП_школа-интернат4</Template>
  <TotalTime>83</TotalTime>
  <Words>900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Исследование взаимосвязи сформированности уровня коммуникативной компетентности педагогических работников с проявлениями поведенческих девиаций у обучающихся с нарушениями опорно-двигательного аппарата с сохранным интеллектом</vt:lpstr>
      <vt:lpstr>МБОУ «Школа-интернат № 4 г. Челябинска» имеет опыт осуществления экспериментальной и инновационной деятельности </vt:lpstr>
      <vt:lpstr>Основная идея инновационного проекта</vt:lpstr>
      <vt:lpstr>Событийно-насыщенная образовательная среда</vt:lpstr>
      <vt:lpstr>Цель инновационного проекта </vt:lpstr>
      <vt:lpstr>Задачи инновационного проекта</vt:lpstr>
      <vt:lpstr>Основные положения</vt:lpstr>
      <vt:lpstr>Основные положения</vt:lpstr>
      <vt:lpstr>Целевые группы, на которые ориентированы продукты инновационной деятельности</vt:lpstr>
      <vt:lpstr>Формирование комплекта продуктов инновационной деятельности в рамках выбранного проекта</vt:lpstr>
      <vt:lpstr>Выводы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взаимосвязи сформированности уровня коммуникативной компетентности педагогических работников с проявлениями поведенческих девиаций у обучающихся с нарушениями опорно-двигательного аппарата с сохранным интеллектом</dc:title>
  <dc:creator>www.PHILka.RU</dc:creator>
  <cp:lastModifiedBy>www.PHILka.RU</cp:lastModifiedBy>
  <cp:revision>19</cp:revision>
  <dcterms:created xsi:type="dcterms:W3CDTF">2019-09-09T16:37:16Z</dcterms:created>
  <dcterms:modified xsi:type="dcterms:W3CDTF">2019-09-09T18:29:31Z</dcterms:modified>
</cp:coreProperties>
</file>