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65" r:id="rId5"/>
    <p:sldId id="260" r:id="rId6"/>
    <p:sldId id="269" r:id="rId7"/>
    <p:sldId id="261" r:id="rId8"/>
    <p:sldId id="262" r:id="rId9"/>
    <p:sldId id="263" r:id="rId10"/>
    <p:sldId id="264" r:id="rId11"/>
    <p:sldId id="257" r:id="rId12"/>
    <p:sldId id="268"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9335" autoAdjust="0"/>
  </p:normalViewPr>
  <p:slideViewPr>
    <p:cSldViewPr>
      <p:cViewPr varScale="1">
        <p:scale>
          <a:sx n="40" d="100"/>
          <a:sy n="40" d="100"/>
        </p:scale>
        <p:origin x="-2034" y="-108"/>
      </p:cViewPr>
      <p:guideLst>
        <p:guide orient="horz" pos="2160"/>
        <p:guide pos="2880"/>
      </p:guideLst>
    </p:cSldViewPr>
  </p:slideViewPr>
  <p:notesTextViewPr>
    <p:cViewPr>
      <p:scale>
        <a:sx n="100" d="100"/>
        <a:sy n="100" d="100"/>
      </p:scale>
      <p:origin x="0" y="444"/>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1E832-0AEA-4EDB-B6AD-0BC685EEFE6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EDDAC73F-23B6-48F2-9C72-873B470FAB0E}">
      <dgm:prSet phldrT="[Текст]" custT="1"/>
      <dgm:spPr/>
      <dgm:t>
        <a:bodyPr/>
        <a:lstStyle/>
        <a:p>
          <a:r>
            <a:rPr lang="ru-RU" sz="2800" b="1" dirty="0" smtClean="0"/>
            <a:t>ВСОКО</a:t>
          </a:r>
          <a:endParaRPr lang="ru-RU" sz="2800" b="1" dirty="0"/>
        </a:p>
      </dgm:t>
    </dgm:pt>
    <dgm:pt modelId="{A55B37F0-7309-4442-89A4-B87B9D7AC157}" type="parTrans" cxnId="{65192413-B580-4A6C-8066-3672387689C8}">
      <dgm:prSet/>
      <dgm:spPr/>
      <dgm:t>
        <a:bodyPr/>
        <a:lstStyle/>
        <a:p>
          <a:endParaRPr lang="ru-RU"/>
        </a:p>
      </dgm:t>
    </dgm:pt>
    <dgm:pt modelId="{1DBEC358-02C6-414E-A332-67D2A5D83A9E}" type="sibTrans" cxnId="{65192413-B580-4A6C-8066-3672387689C8}">
      <dgm:prSet/>
      <dgm:spPr/>
      <dgm:t>
        <a:bodyPr/>
        <a:lstStyle/>
        <a:p>
          <a:endParaRPr lang="ru-RU"/>
        </a:p>
      </dgm:t>
    </dgm:pt>
    <dgm:pt modelId="{93BADF30-1186-4001-B100-50E0D8707A7E}">
      <dgm:prSet phldrT="[Текст]" custT="1"/>
      <dgm:spPr>
        <a:solidFill>
          <a:schemeClr val="accent3"/>
        </a:solidFill>
      </dgm:spPr>
      <dgm:t>
        <a:bodyPr/>
        <a:lstStyle/>
        <a:p>
          <a:r>
            <a:rPr lang="ru-RU" sz="2000" dirty="0" smtClean="0"/>
            <a:t>ОЦЕНКА ЭФФЕКТИВНОСТИ ДЕЯТЕЛЬНОСТИ ОБРАЗОВАТЕЛЬНОЙ ОРГАНИЗАЦИИ</a:t>
          </a:r>
          <a:endParaRPr lang="ru-RU" sz="2000" dirty="0"/>
        </a:p>
      </dgm:t>
    </dgm:pt>
    <dgm:pt modelId="{D14CE2BE-4AFC-480F-8906-E01B5C01807C}" type="parTrans" cxnId="{469A0824-2975-4F4D-8732-3F7ED09787FC}">
      <dgm:prSet/>
      <dgm:spPr/>
      <dgm:t>
        <a:bodyPr/>
        <a:lstStyle/>
        <a:p>
          <a:endParaRPr lang="ru-RU"/>
        </a:p>
      </dgm:t>
    </dgm:pt>
    <dgm:pt modelId="{42BCA728-8ACB-481F-8FBD-C455938853DD}" type="sibTrans" cxnId="{469A0824-2975-4F4D-8732-3F7ED09787FC}">
      <dgm:prSet/>
      <dgm:spPr/>
      <dgm:t>
        <a:bodyPr/>
        <a:lstStyle/>
        <a:p>
          <a:endParaRPr lang="ru-RU"/>
        </a:p>
      </dgm:t>
    </dgm:pt>
    <dgm:pt modelId="{0AE5C7A0-9362-484F-9AB0-AFBB37778530}">
      <dgm:prSet phldrT="[Текст]" custT="1"/>
      <dgm:spPr>
        <a:solidFill>
          <a:schemeClr val="accent2"/>
        </a:solidFill>
      </dgm:spPr>
      <dgm:t>
        <a:bodyPr/>
        <a:lstStyle/>
        <a:p>
          <a:r>
            <a:rPr lang="ru-RU" sz="2000" dirty="0" smtClean="0"/>
            <a:t>ОЦЕНКА ДИНАМИКИ  ИНИВИДУАЛЬНЫХ ОБРАЗОВАТЕЛЬНЫХ ДОСТИЖЕНИЙ ОБУЧАЮЩИХСЯ </a:t>
          </a:r>
          <a:endParaRPr lang="ru-RU" sz="2000" dirty="0"/>
        </a:p>
      </dgm:t>
    </dgm:pt>
    <dgm:pt modelId="{5EEE7E40-1807-4EAF-83A4-F75DE6EE0E4F}" type="parTrans" cxnId="{4BD2E82C-596E-4212-B429-6F51D382DC58}">
      <dgm:prSet/>
      <dgm:spPr/>
      <dgm:t>
        <a:bodyPr/>
        <a:lstStyle/>
        <a:p>
          <a:endParaRPr lang="ru-RU"/>
        </a:p>
      </dgm:t>
    </dgm:pt>
    <dgm:pt modelId="{AFA4B36D-51FC-4955-ADD5-9E7A014AA9ED}" type="sibTrans" cxnId="{4BD2E82C-596E-4212-B429-6F51D382DC58}">
      <dgm:prSet/>
      <dgm:spPr/>
      <dgm:t>
        <a:bodyPr/>
        <a:lstStyle/>
        <a:p>
          <a:endParaRPr lang="ru-RU"/>
        </a:p>
      </dgm:t>
    </dgm:pt>
    <dgm:pt modelId="{17CAE8D3-534E-4246-B329-5904D707270A}">
      <dgm:prSet phldrT="[Текст]" custT="1"/>
      <dgm:spPr>
        <a:solidFill>
          <a:schemeClr val="accent5"/>
        </a:solidFill>
      </dgm:spPr>
      <dgm:t>
        <a:bodyPr/>
        <a:lstStyle/>
        <a:p>
          <a:r>
            <a:rPr lang="ru-RU" sz="2000" dirty="0" smtClean="0"/>
            <a:t>ОЦЕНКА РЕЗУЛЬТАТОВ  ДЕЯТЕЛЬНОСТИ ПЕДАГОГИЧЕСКИХ</a:t>
          </a:r>
        </a:p>
        <a:p>
          <a:r>
            <a:rPr lang="ru-RU" sz="2000" dirty="0" smtClean="0"/>
            <a:t>РАБОТНИКОВ </a:t>
          </a:r>
          <a:endParaRPr lang="ru-RU" sz="2000" dirty="0"/>
        </a:p>
      </dgm:t>
    </dgm:pt>
    <dgm:pt modelId="{3E471B3E-B361-4BE5-BD8B-AC238FF50E64}" type="parTrans" cxnId="{8ECAC85D-554D-4C6F-970C-9D0EBE430A86}">
      <dgm:prSet/>
      <dgm:spPr/>
      <dgm:t>
        <a:bodyPr/>
        <a:lstStyle/>
        <a:p>
          <a:endParaRPr lang="ru-RU"/>
        </a:p>
      </dgm:t>
    </dgm:pt>
    <dgm:pt modelId="{7A27FBAB-557F-4033-987E-65C13EC3E2A1}" type="sibTrans" cxnId="{8ECAC85D-554D-4C6F-970C-9D0EBE430A86}">
      <dgm:prSet/>
      <dgm:spPr/>
      <dgm:t>
        <a:bodyPr/>
        <a:lstStyle/>
        <a:p>
          <a:endParaRPr lang="ru-RU"/>
        </a:p>
      </dgm:t>
    </dgm:pt>
    <dgm:pt modelId="{0DCECC7A-D2DB-49AF-A02C-E5A29C34DC6B}" type="pres">
      <dgm:prSet presAssocID="{2CE1E832-0AEA-4EDB-B6AD-0BC685EEFE62}" presName="composite" presStyleCnt="0">
        <dgm:presLayoutVars>
          <dgm:chMax val="1"/>
          <dgm:dir/>
          <dgm:resizeHandles val="exact"/>
        </dgm:presLayoutVars>
      </dgm:prSet>
      <dgm:spPr/>
      <dgm:t>
        <a:bodyPr/>
        <a:lstStyle/>
        <a:p>
          <a:endParaRPr lang="ru-RU"/>
        </a:p>
      </dgm:t>
    </dgm:pt>
    <dgm:pt modelId="{182D9BD6-BDDC-42B4-9CE2-D70836EAA177}" type="pres">
      <dgm:prSet presAssocID="{EDDAC73F-23B6-48F2-9C72-873B470FAB0E}" presName="roof" presStyleLbl="dkBgShp" presStyleIdx="0" presStyleCnt="2"/>
      <dgm:spPr/>
      <dgm:t>
        <a:bodyPr/>
        <a:lstStyle/>
        <a:p>
          <a:endParaRPr lang="ru-RU"/>
        </a:p>
      </dgm:t>
    </dgm:pt>
    <dgm:pt modelId="{FFFF8366-D9DA-4F75-8132-2E1F358CE1AB}" type="pres">
      <dgm:prSet presAssocID="{EDDAC73F-23B6-48F2-9C72-873B470FAB0E}" presName="pillars" presStyleCnt="0"/>
      <dgm:spPr/>
    </dgm:pt>
    <dgm:pt modelId="{79CB767D-6F4E-4CC5-9E6F-B2EDB740E785}" type="pres">
      <dgm:prSet presAssocID="{EDDAC73F-23B6-48F2-9C72-873B470FAB0E}" presName="pillar1" presStyleLbl="node1" presStyleIdx="0" presStyleCnt="3">
        <dgm:presLayoutVars>
          <dgm:bulletEnabled val="1"/>
        </dgm:presLayoutVars>
      </dgm:prSet>
      <dgm:spPr/>
      <dgm:t>
        <a:bodyPr/>
        <a:lstStyle/>
        <a:p>
          <a:endParaRPr lang="ru-RU"/>
        </a:p>
      </dgm:t>
    </dgm:pt>
    <dgm:pt modelId="{DF8B9176-3426-4A41-B5A7-C2B8D057FF51}" type="pres">
      <dgm:prSet presAssocID="{0AE5C7A0-9362-484F-9AB0-AFBB37778530}" presName="pillarX" presStyleLbl="node1" presStyleIdx="1" presStyleCnt="3">
        <dgm:presLayoutVars>
          <dgm:bulletEnabled val="1"/>
        </dgm:presLayoutVars>
      </dgm:prSet>
      <dgm:spPr/>
      <dgm:t>
        <a:bodyPr/>
        <a:lstStyle/>
        <a:p>
          <a:endParaRPr lang="ru-RU"/>
        </a:p>
      </dgm:t>
    </dgm:pt>
    <dgm:pt modelId="{86D59C35-0C22-476F-B666-BE07DF39BCAF}" type="pres">
      <dgm:prSet presAssocID="{17CAE8D3-534E-4246-B329-5904D707270A}" presName="pillarX" presStyleLbl="node1" presStyleIdx="2" presStyleCnt="3">
        <dgm:presLayoutVars>
          <dgm:bulletEnabled val="1"/>
        </dgm:presLayoutVars>
      </dgm:prSet>
      <dgm:spPr/>
      <dgm:t>
        <a:bodyPr/>
        <a:lstStyle/>
        <a:p>
          <a:endParaRPr lang="ru-RU"/>
        </a:p>
      </dgm:t>
    </dgm:pt>
    <dgm:pt modelId="{04B5D79C-1377-41C2-9149-6E8ED4B9FB56}" type="pres">
      <dgm:prSet presAssocID="{EDDAC73F-23B6-48F2-9C72-873B470FAB0E}" presName="base" presStyleLbl="dkBgShp" presStyleIdx="1" presStyleCnt="2"/>
      <dgm:spPr/>
    </dgm:pt>
  </dgm:ptLst>
  <dgm:cxnLst>
    <dgm:cxn modelId="{469A0824-2975-4F4D-8732-3F7ED09787FC}" srcId="{EDDAC73F-23B6-48F2-9C72-873B470FAB0E}" destId="{93BADF30-1186-4001-B100-50E0D8707A7E}" srcOrd="0" destOrd="0" parTransId="{D14CE2BE-4AFC-480F-8906-E01B5C01807C}" sibTransId="{42BCA728-8ACB-481F-8FBD-C455938853DD}"/>
    <dgm:cxn modelId="{274CCE6C-3EA1-490B-97F2-6C56CDBD2E49}" type="presOf" srcId="{0AE5C7A0-9362-484F-9AB0-AFBB37778530}" destId="{DF8B9176-3426-4A41-B5A7-C2B8D057FF51}" srcOrd="0" destOrd="0" presId="urn:microsoft.com/office/officeart/2005/8/layout/hList3"/>
    <dgm:cxn modelId="{A75875DB-3636-4286-A3CD-DE85E40A439D}" type="presOf" srcId="{17CAE8D3-534E-4246-B329-5904D707270A}" destId="{86D59C35-0C22-476F-B666-BE07DF39BCAF}" srcOrd="0" destOrd="0" presId="urn:microsoft.com/office/officeart/2005/8/layout/hList3"/>
    <dgm:cxn modelId="{4BD2E82C-596E-4212-B429-6F51D382DC58}" srcId="{EDDAC73F-23B6-48F2-9C72-873B470FAB0E}" destId="{0AE5C7A0-9362-484F-9AB0-AFBB37778530}" srcOrd="1" destOrd="0" parTransId="{5EEE7E40-1807-4EAF-83A4-F75DE6EE0E4F}" sibTransId="{AFA4B36D-51FC-4955-ADD5-9E7A014AA9ED}"/>
    <dgm:cxn modelId="{228FF8A7-3D23-438C-A6BB-EBF14BDAF58F}" type="presOf" srcId="{93BADF30-1186-4001-B100-50E0D8707A7E}" destId="{79CB767D-6F4E-4CC5-9E6F-B2EDB740E785}" srcOrd="0" destOrd="0" presId="urn:microsoft.com/office/officeart/2005/8/layout/hList3"/>
    <dgm:cxn modelId="{A938A58A-363D-447C-BCF7-D240735312E8}" type="presOf" srcId="{2CE1E832-0AEA-4EDB-B6AD-0BC685EEFE62}" destId="{0DCECC7A-D2DB-49AF-A02C-E5A29C34DC6B}" srcOrd="0" destOrd="0" presId="urn:microsoft.com/office/officeart/2005/8/layout/hList3"/>
    <dgm:cxn modelId="{8ECAC85D-554D-4C6F-970C-9D0EBE430A86}" srcId="{EDDAC73F-23B6-48F2-9C72-873B470FAB0E}" destId="{17CAE8D3-534E-4246-B329-5904D707270A}" srcOrd="2" destOrd="0" parTransId="{3E471B3E-B361-4BE5-BD8B-AC238FF50E64}" sibTransId="{7A27FBAB-557F-4033-987E-65C13EC3E2A1}"/>
    <dgm:cxn modelId="{65192413-B580-4A6C-8066-3672387689C8}" srcId="{2CE1E832-0AEA-4EDB-B6AD-0BC685EEFE62}" destId="{EDDAC73F-23B6-48F2-9C72-873B470FAB0E}" srcOrd="0" destOrd="0" parTransId="{A55B37F0-7309-4442-89A4-B87B9D7AC157}" sibTransId="{1DBEC358-02C6-414E-A332-67D2A5D83A9E}"/>
    <dgm:cxn modelId="{376008F7-CE96-46E2-A53A-7544DAAEA8E3}" type="presOf" srcId="{EDDAC73F-23B6-48F2-9C72-873B470FAB0E}" destId="{182D9BD6-BDDC-42B4-9CE2-D70836EAA177}" srcOrd="0" destOrd="0" presId="urn:microsoft.com/office/officeart/2005/8/layout/hList3"/>
    <dgm:cxn modelId="{681BBFD2-939C-4765-B0BB-BFC01E8AA8B7}" type="presParOf" srcId="{0DCECC7A-D2DB-49AF-A02C-E5A29C34DC6B}" destId="{182D9BD6-BDDC-42B4-9CE2-D70836EAA177}" srcOrd="0" destOrd="0" presId="urn:microsoft.com/office/officeart/2005/8/layout/hList3"/>
    <dgm:cxn modelId="{2D5EBC33-98C7-4DEA-A9F4-767CC93F464D}" type="presParOf" srcId="{0DCECC7A-D2DB-49AF-A02C-E5A29C34DC6B}" destId="{FFFF8366-D9DA-4F75-8132-2E1F358CE1AB}" srcOrd="1" destOrd="0" presId="urn:microsoft.com/office/officeart/2005/8/layout/hList3"/>
    <dgm:cxn modelId="{0D3755EB-1754-445C-8134-7AAF7FD78B37}" type="presParOf" srcId="{FFFF8366-D9DA-4F75-8132-2E1F358CE1AB}" destId="{79CB767D-6F4E-4CC5-9E6F-B2EDB740E785}" srcOrd="0" destOrd="0" presId="urn:microsoft.com/office/officeart/2005/8/layout/hList3"/>
    <dgm:cxn modelId="{4BCA6725-5AB6-4B2F-8539-F4D06358F21F}" type="presParOf" srcId="{FFFF8366-D9DA-4F75-8132-2E1F358CE1AB}" destId="{DF8B9176-3426-4A41-B5A7-C2B8D057FF51}" srcOrd="1" destOrd="0" presId="urn:microsoft.com/office/officeart/2005/8/layout/hList3"/>
    <dgm:cxn modelId="{7D3FE574-ACEC-48C8-98C4-C3485B5429DC}" type="presParOf" srcId="{FFFF8366-D9DA-4F75-8132-2E1F358CE1AB}" destId="{86D59C35-0C22-476F-B666-BE07DF39BCAF}" srcOrd="2" destOrd="0" presId="urn:microsoft.com/office/officeart/2005/8/layout/hList3"/>
    <dgm:cxn modelId="{B1A2C0BE-B462-4011-BC50-19479F89F1C0}" type="presParOf" srcId="{0DCECC7A-D2DB-49AF-A02C-E5A29C34DC6B}" destId="{04B5D79C-1377-41C2-9149-6E8ED4B9FB56}" srcOrd="2" destOrd="0" presId="urn:microsoft.com/office/officeart/2005/8/layout/hList3"/>
  </dgm:cxnLst>
  <dgm:bg/>
  <dgm:whole/>
</dgm:dataModel>
</file>

<file path=ppt/diagrams/data2.xml><?xml version="1.0" encoding="utf-8"?>
<dgm:dataModel xmlns:dgm="http://schemas.openxmlformats.org/drawingml/2006/diagram" xmlns:a="http://schemas.openxmlformats.org/drawingml/2006/main">
  <dgm:ptLst>
    <dgm:pt modelId="{C3E2AC8B-D3AA-49DA-BCD5-7657964DB671}"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ru-RU"/>
        </a:p>
      </dgm:t>
    </dgm:pt>
    <dgm:pt modelId="{B3611318-C97B-4B76-9A89-204263A4B09A}">
      <dgm:prSet phldrT="[Текст]"/>
      <dgm:spPr/>
      <dgm:t>
        <a:bodyPr/>
        <a:lstStyle/>
        <a:p>
          <a:r>
            <a:rPr lang="ru-RU" dirty="0" smtClean="0"/>
            <a:t>Внешняя оценка</a:t>
          </a:r>
          <a:endParaRPr lang="ru-RU" dirty="0"/>
        </a:p>
      </dgm:t>
    </dgm:pt>
    <dgm:pt modelId="{FDEDABA9-C37D-4580-BD97-A67428BF5250}" type="parTrans" cxnId="{EE1208AC-37A0-4508-8CE7-9610B3A47396}">
      <dgm:prSet/>
      <dgm:spPr/>
      <dgm:t>
        <a:bodyPr/>
        <a:lstStyle/>
        <a:p>
          <a:endParaRPr lang="ru-RU"/>
        </a:p>
      </dgm:t>
    </dgm:pt>
    <dgm:pt modelId="{116B15AC-184D-4AE3-AD47-4EF9C49C3361}" type="sibTrans" cxnId="{EE1208AC-37A0-4508-8CE7-9610B3A47396}">
      <dgm:prSet/>
      <dgm:spPr/>
      <dgm:t>
        <a:bodyPr/>
        <a:lstStyle/>
        <a:p>
          <a:endParaRPr lang="ru-RU"/>
        </a:p>
      </dgm:t>
    </dgm:pt>
    <dgm:pt modelId="{FD2CCDA8-F74A-415A-A804-7D1D0C8BAEE5}">
      <dgm:prSet phldrT="[Текст]" custT="1"/>
      <dgm:spPr/>
      <dgm:t>
        <a:bodyPr/>
        <a:lstStyle/>
        <a:p>
          <a:r>
            <a:rPr lang="ru-RU" sz="2800" dirty="0" smtClean="0"/>
            <a:t>Мониторинговые исследования</a:t>
          </a:r>
          <a:endParaRPr lang="ru-RU" sz="2800" dirty="0"/>
        </a:p>
      </dgm:t>
    </dgm:pt>
    <dgm:pt modelId="{32AA7CE6-1252-4156-99A0-EA828D153F62}" type="parTrans" cxnId="{2299A574-8D3C-4D6E-9014-B3A9520C6C10}">
      <dgm:prSet/>
      <dgm:spPr/>
      <dgm:t>
        <a:bodyPr/>
        <a:lstStyle/>
        <a:p>
          <a:endParaRPr lang="ru-RU"/>
        </a:p>
      </dgm:t>
    </dgm:pt>
    <dgm:pt modelId="{87F8A38A-15B7-41C5-AF04-85DCBE216573}" type="sibTrans" cxnId="{2299A574-8D3C-4D6E-9014-B3A9520C6C10}">
      <dgm:prSet/>
      <dgm:spPr/>
      <dgm:t>
        <a:bodyPr/>
        <a:lstStyle/>
        <a:p>
          <a:endParaRPr lang="ru-RU"/>
        </a:p>
      </dgm:t>
    </dgm:pt>
    <dgm:pt modelId="{75C800E6-53B5-46F7-A8AC-A32A398D67D8}">
      <dgm:prSet phldrT="[Текст]" custT="1"/>
      <dgm:spPr/>
      <dgm:t>
        <a:bodyPr/>
        <a:lstStyle/>
        <a:p>
          <a:r>
            <a:rPr lang="ru-RU" sz="2800" dirty="0" smtClean="0"/>
            <a:t>Процедуры внешней оценки</a:t>
          </a:r>
          <a:endParaRPr lang="ru-RU" sz="2800" dirty="0"/>
        </a:p>
      </dgm:t>
    </dgm:pt>
    <dgm:pt modelId="{CFA1A20D-3FC6-43AC-8BAF-514C3BD3B08A}" type="parTrans" cxnId="{43DF255A-B538-4C5F-A739-5D609E6841CB}">
      <dgm:prSet/>
      <dgm:spPr/>
      <dgm:t>
        <a:bodyPr/>
        <a:lstStyle/>
        <a:p>
          <a:endParaRPr lang="ru-RU"/>
        </a:p>
      </dgm:t>
    </dgm:pt>
    <dgm:pt modelId="{4C7ADE8B-EC32-4519-A3AE-68F093B736F4}" type="sibTrans" cxnId="{43DF255A-B538-4C5F-A739-5D609E6841CB}">
      <dgm:prSet/>
      <dgm:spPr/>
      <dgm:t>
        <a:bodyPr/>
        <a:lstStyle/>
        <a:p>
          <a:endParaRPr lang="ru-RU"/>
        </a:p>
      </dgm:t>
    </dgm:pt>
    <dgm:pt modelId="{32262D9C-7B7F-4109-BAD0-577D67F487E5}">
      <dgm:prSet phldrT="[Текст]"/>
      <dgm:spPr/>
      <dgm:t>
        <a:bodyPr/>
        <a:lstStyle/>
        <a:p>
          <a:r>
            <a:rPr lang="ru-RU" dirty="0" smtClean="0"/>
            <a:t>Внутренняя оценка</a:t>
          </a:r>
          <a:endParaRPr lang="ru-RU" dirty="0"/>
        </a:p>
      </dgm:t>
    </dgm:pt>
    <dgm:pt modelId="{C27FC3A5-A3A8-4CC5-978C-4542DC8E9D28}" type="parTrans" cxnId="{7AB6B66E-20E5-4FF1-B6E3-179B0AF6DB64}">
      <dgm:prSet/>
      <dgm:spPr/>
      <dgm:t>
        <a:bodyPr/>
        <a:lstStyle/>
        <a:p>
          <a:endParaRPr lang="ru-RU"/>
        </a:p>
      </dgm:t>
    </dgm:pt>
    <dgm:pt modelId="{8E50E39B-C40E-463B-B775-B8F41946F680}" type="sibTrans" cxnId="{7AB6B66E-20E5-4FF1-B6E3-179B0AF6DB64}">
      <dgm:prSet/>
      <dgm:spPr/>
      <dgm:t>
        <a:bodyPr/>
        <a:lstStyle/>
        <a:p>
          <a:endParaRPr lang="ru-RU"/>
        </a:p>
      </dgm:t>
    </dgm:pt>
    <dgm:pt modelId="{FE23D750-59FE-432E-B4A1-701E46E93537}">
      <dgm:prSet phldrT="[Текст]" custT="1"/>
      <dgm:spPr/>
      <dgm:t>
        <a:bodyPr/>
        <a:lstStyle/>
        <a:p>
          <a:r>
            <a:rPr lang="ru-RU" sz="2800" dirty="0" smtClean="0"/>
            <a:t>Итоговая оценка выпускника</a:t>
          </a:r>
          <a:endParaRPr lang="ru-RU" sz="2800" dirty="0"/>
        </a:p>
      </dgm:t>
    </dgm:pt>
    <dgm:pt modelId="{168E819C-0CFB-4CD2-B49B-EA889C2C4A6C}" type="parTrans" cxnId="{846E5F87-D942-465B-82B4-684866F67F7E}">
      <dgm:prSet/>
      <dgm:spPr/>
      <dgm:t>
        <a:bodyPr/>
        <a:lstStyle/>
        <a:p>
          <a:endParaRPr lang="ru-RU"/>
        </a:p>
      </dgm:t>
    </dgm:pt>
    <dgm:pt modelId="{9605043B-3C4C-42C8-A983-0B8CEB7BB35D}" type="sibTrans" cxnId="{846E5F87-D942-465B-82B4-684866F67F7E}">
      <dgm:prSet/>
      <dgm:spPr/>
      <dgm:t>
        <a:bodyPr/>
        <a:lstStyle/>
        <a:p>
          <a:endParaRPr lang="ru-RU"/>
        </a:p>
      </dgm:t>
    </dgm:pt>
    <dgm:pt modelId="{29BBA0C1-1B6F-4F7C-9BF4-F82501DD19B7}">
      <dgm:prSet phldrT="[Текст]" custT="1"/>
      <dgm:spPr/>
      <dgm:t>
        <a:bodyPr/>
        <a:lstStyle/>
        <a:p>
          <a:r>
            <a:rPr lang="ru-RU" sz="2400" dirty="0" smtClean="0"/>
            <a:t>Оценочная</a:t>
          </a:r>
          <a:r>
            <a:rPr lang="ru-RU" sz="2800" dirty="0" smtClean="0"/>
            <a:t> деятельность учителя</a:t>
          </a:r>
          <a:endParaRPr lang="ru-RU" sz="2800" dirty="0"/>
        </a:p>
      </dgm:t>
    </dgm:pt>
    <dgm:pt modelId="{C657F6ED-ACF3-4BD9-8DBA-F8A1B24B6BC4}" type="parTrans" cxnId="{BB5A6F91-78B2-40FF-8620-93836C722C6E}">
      <dgm:prSet/>
      <dgm:spPr/>
      <dgm:t>
        <a:bodyPr/>
        <a:lstStyle/>
        <a:p>
          <a:endParaRPr lang="ru-RU"/>
        </a:p>
      </dgm:t>
    </dgm:pt>
    <dgm:pt modelId="{9C65E8FA-0271-4E5B-936B-133F4B3B1646}" type="sibTrans" cxnId="{BB5A6F91-78B2-40FF-8620-93836C722C6E}">
      <dgm:prSet/>
      <dgm:spPr/>
      <dgm:t>
        <a:bodyPr/>
        <a:lstStyle/>
        <a:p>
          <a:endParaRPr lang="ru-RU"/>
        </a:p>
      </dgm:t>
    </dgm:pt>
    <dgm:pt modelId="{08C6D95B-3CD4-45B2-8E41-A41695D89928}">
      <dgm:prSet phldrT="[Текст]" custT="1"/>
      <dgm:spPr/>
      <dgm:t>
        <a:bodyPr/>
        <a:lstStyle/>
        <a:p>
          <a:r>
            <a:rPr lang="ru-RU" sz="2800" dirty="0" smtClean="0"/>
            <a:t>ВСОКО</a:t>
          </a:r>
          <a:endParaRPr lang="ru-RU" sz="2800" dirty="0"/>
        </a:p>
      </dgm:t>
    </dgm:pt>
    <dgm:pt modelId="{75E9CD60-5B1C-4679-A7BC-1DC4CF1F9DE8}" type="parTrans" cxnId="{AAF8352A-896F-4249-8D40-ED997157DF30}">
      <dgm:prSet/>
      <dgm:spPr/>
      <dgm:t>
        <a:bodyPr/>
        <a:lstStyle/>
        <a:p>
          <a:endParaRPr lang="ru-RU"/>
        </a:p>
      </dgm:t>
    </dgm:pt>
    <dgm:pt modelId="{093E2EF1-763B-4108-AC9C-40DABB9AE8E0}" type="sibTrans" cxnId="{AAF8352A-896F-4249-8D40-ED997157DF30}">
      <dgm:prSet/>
      <dgm:spPr/>
      <dgm:t>
        <a:bodyPr/>
        <a:lstStyle/>
        <a:p>
          <a:endParaRPr lang="ru-RU"/>
        </a:p>
      </dgm:t>
    </dgm:pt>
    <dgm:pt modelId="{2A264EA8-2244-4EF1-A2CD-9BD3BEA9B68A}">
      <dgm:prSet phldrT="[Текст]" custT="1"/>
      <dgm:spPr/>
      <dgm:t>
        <a:bodyPr/>
        <a:lstStyle/>
        <a:p>
          <a:r>
            <a:rPr lang="ru-RU" sz="2800" dirty="0" smtClean="0"/>
            <a:t>Независимая оценка качества</a:t>
          </a:r>
          <a:endParaRPr lang="ru-RU" sz="2800" dirty="0"/>
        </a:p>
      </dgm:t>
    </dgm:pt>
    <dgm:pt modelId="{8AD0861F-79C8-4A47-8613-B7808DC35660}" type="parTrans" cxnId="{D3F3A4B1-4BF1-49D3-BA40-D45C95C7FFF1}">
      <dgm:prSet/>
      <dgm:spPr/>
      <dgm:t>
        <a:bodyPr/>
        <a:lstStyle/>
        <a:p>
          <a:endParaRPr lang="ru-RU"/>
        </a:p>
      </dgm:t>
    </dgm:pt>
    <dgm:pt modelId="{7103F9A8-DC8F-4988-8487-7CE48E1A58EF}" type="sibTrans" cxnId="{D3F3A4B1-4BF1-49D3-BA40-D45C95C7FFF1}">
      <dgm:prSet/>
      <dgm:spPr/>
      <dgm:t>
        <a:bodyPr/>
        <a:lstStyle/>
        <a:p>
          <a:endParaRPr lang="ru-RU"/>
        </a:p>
      </dgm:t>
    </dgm:pt>
    <dgm:pt modelId="{F2408749-6A31-45CB-AE79-107720448E0F}" type="pres">
      <dgm:prSet presAssocID="{C3E2AC8B-D3AA-49DA-BCD5-7657964DB671}" presName="outerComposite" presStyleCnt="0">
        <dgm:presLayoutVars>
          <dgm:chMax val="2"/>
          <dgm:animLvl val="lvl"/>
          <dgm:resizeHandles val="exact"/>
        </dgm:presLayoutVars>
      </dgm:prSet>
      <dgm:spPr/>
      <dgm:t>
        <a:bodyPr/>
        <a:lstStyle/>
        <a:p>
          <a:endParaRPr lang="ru-RU"/>
        </a:p>
      </dgm:t>
    </dgm:pt>
    <dgm:pt modelId="{0F3C0CA9-183A-44DF-85B1-FD581BDAA0C6}" type="pres">
      <dgm:prSet presAssocID="{C3E2AC8B-D3AA-49DA-BCD5-7657964DB671}" presName="dummyMaxCanvas" presStyleCnt="0"/>
      <dgm:spPr/>
    </dgm:pt>
    <dgm:pt modelId="{0D599514-47C3-4869-A92C-A0D896CABD33}" type="pres">
      <dgm:prSet presAssocID="{C3E2AC8B-D3AA-49DA-BCD5-7657964DB671}" presName="parentComposite" presStyleCnt="0"/>
      <dgm:spPr/>
    </dgm:pt>
    <dgm:pt modelId="{09BED06E-130D-48AE-BF90-DDBAA59B0874}" type="pres">
      <dgm:prSet presAssocID="{C3E2AC8B-D3AA-49DA-BCD5-7657964DB671}" presName="parent1" presStyleLbl="alignAccFollowNode1" presStyleIdx="0" presStyleCnt="4" custScaleX="147354" custLinFactNeighborX="-59157" custLinFactNeighborY="3153">
        <dgm:presLayoutVars>
          <dgm:chMax val="4"/>
        </dgm:presLayoutVars>
      </dgm:prSet>
      <dgm:spPr/>
      <dgm:t>
        <a:bodyPr/>
        <a:lstStyle/>
        <a:p>
          <a:endParaRPr lang="ru-RU"/>
        </a:p>
      </dgm:t>
    </dgm:pt>
    <dgm:pt modelId="{6AB69A64-B557-4ADE-B427-D695BD70F7BD}" type="pres">
      <dgm:prSet presAssocID="{C3E2AC8B-D3AA-49DA-BCD5-7657964DB671}" presName="parent2" presStyleLbl="alignAccFollowNode1" presStyleIdx="1" presStyleCnt="4" custScaleX="163110" custLinFactNeighborX="40112" custLinFactNeighborY="-6902">
        <dgm:presLayoutVars>
          <dgm:chMax val="4"/>
        </dgm:presLayoutVars>
      </dgm:prSet>
      <dgm:spPr/>
      <dgm:t>
        <a:bodyPr/>
        <a:lstStyle/>
        <a:p>
          <a:endParaRPr lang="ru-RU"/>
        </a:p>
      </dgm:t>
    </dgm:pt>
    <dgm:pt modelId="{C57113DB-52EE-42F6-8CBD-C628A291D2DB}" type="pres">
      <dgm:prSet presAssocID="{C3E2AC8B-D3AA-49DA-BCD5-7657964DB671}" presName="childrenComposite" presStyleCnt="0"/>
      <dgm:spPr/>
    </dgm:pt>
    <dgm:pt modelId="{793A22AE-0912-4199-B3BB-0C8D5FDFE703}" type="pres">
      <dgm:prSet presAssocID="{C3E2AC8B-D3AA-49DA-BCD5-7657964DB671}" presName="dummyMaxCanvas_ChildArea" presStyleCnt="0"/>
      <dgm:spPr/>
    </dgm:pt>
    <dgm:pt modelId="{954AAE63-70F8-487F-9EE2-422AC9FD24A8}" type="pres">
      <dgm:prSet presAssocID="{C3E2AC8B-D3AA-49DA-BCD5-7657964DB671}" presName="fulcrum" presStyleLbl="alignAccFollowNode1" presStyleIdx="2" presStyleCnt="4"/>
      <dgm:spPr/>
    </dgm:pt>
    <dgm:pt modelId="{5534164D-C6EA-4BB4-8C39-B8BD15CE242D}" type="pres">
      <dgm:prSet presAssocID="{C3E2AC8B-D3AA-49DA-BCD5-7657964DB671}" presName="balance_33" presStyleLbl="alignAccFollowNode1" presStyleIdx="3" presStyleCnt="4" custScaleX="172466" custScaleY="155686">
        <dgm:presLayoutVars>
          <dgm:bulletEnabled val="1"/>
        </dgm:presLayoutVars>
      </dgm:prSet>
      <dgm:spPr/>
    </dgm:pt>
    <dgm:pt modelId="{A341214B-2BF8-412D-B353-D7E1870E4FC4}" type="pres">
      <dgm:prSet presAssocID="{C3E2AC8B-D3AA-49DA-BCD5-7657964DB671}" presName="right_33_1" presStyleLbl="node1" presStyleIdx="0" presStyleCnt="6" custScaleX="237580" custLinFactNeighborX="59890" custLinFactNeighborY="2207">
        <dgm:presLayoutVars>
          <dgm:bulletEnabled val="1"/>
        </dgm:presLayoutVars>
      </dgm:prSet>
      <dgm:spPr/>
      <dgm:t>
        <a:bodyPr/>
        <a:lstStyle/>
        <a:p>
          <a:endParaRPr lang="ru-RU"/>
        </a:p>
      </dgm:t>
    </dgm:pt>
    <dgm:pt modelId="{13C7A90F-736D-4861-8B6B-950BCCB990DC}" type="pres">
      <dgm:prSet presAssocID="{C3E2AC8B-D3AA-49DA-BCD5-7657964DB671}" presName="right_33_2" presStyleLbl="node1" presStyleIdx="1" presStyleCnt="6" custScaleX="261004" custLinFactNeighborX="23771" custLinFactNeighborY="5785">
        <dgm:presLayoutVars>
          <dgm:bulletEnabled val="1"/>
        </dgm:presLayoutVars>
      </dgm:prSet>
      <dgm:spPr/>
      <dgm:t>
        <a:bodyPr/>
        <a:lstStyle/>
        <a:p>
          <a:endParaRPr lang="ru-RU"/>
        </a:p>
      </dgm:t>
    </dgm:pt>
    <dgm:pt modelId="{71972523-7FA3-4F5C-9BFA-C863E3CEE0AC}" type="pres">
      <dgm:prSet presAssocID="{C3E2AC8B-D3AA-49DA-BCD5-7657964DB671}" presName="right_33_3" presStyleLbl="node1" presStyleIdx="2" presStyleCnt="6" custScaleX="212241" custLinFactNeighborX="37734" custLinFactNeighborY="-10320">
        <dgm:presLayoutVars>
          <dgm:bulletEnabled val="1"/>
        </dgm:presLayoutVars>
      </dgm:prSet>
      <dgm:spPr/>
      <dgm:t>
        <a:bodyPr/>
        <a:lstStyle/>
        <a:p>
          <a:endParaRPr lang="ru-RU"/>
        </a:p>
      </dgm:t>
    </dgm:pt>
    <dgm:pt modelId="{3BB9CBCD-B1B3-4BEC-A82E-C12CC22C35F9}" type="pres">
      <dgm:prSet presAssocID="{C3E2AC8B-D3AA-49DA-BCD5-7657964DB671}" presName="left_33_1" presStyleLbl="node1" presStyleIdx="3" presStyleCnt="6" custScaleX="170514" custLinFactY="-9574" custLinFactNeighborX="-53411" custLinFactNeighborY="-100000">
        <dgm:presLayoutVars>
          <dgm:bulletEnabled val="1"/>
        </dgm:presLayoutVars>
      </dgm:prSet>
      <dgm:spPr/>
      <dgm:t>
        <a:bodyPr/>
        <a:lstStyle/>
        <a:p>
          <a:endParaRPr lang="ru-RU"/>
        </a:p>
      </dgm:t>
    </dgm:pt>
    <dgm:pt modelId="{9A599C57-CE33-40D9-9A80-EF9755DCEEE5}" type="pres">
      <dgm:prSet presAssocID="{C3E2AC8B-D3AA-49DA-BCD5-7657964DB671}" presName="left_33_2" presStyleLbl="node1" presStyleIdx="4" presStyleCnt="6" custScaleX="170514" custLinFactY="-17462" custLinFactNeighborX="-45741" custLinFactNeighborY="-100000">
        <dgm:presLayoutVars>
          <dgm:bulletEnabled val="1"/>
        </dgm:presLayoutVars>
      </dgm:prSet>
      <dgm:spPr/>
      <dgm:t>
        <a:bodyPr/>
        <a:lstStyle/>
        <a:p>
          <a:endParaRPr lang="ru-RU"/>
        </a:p>
      </dgm:t>
    </dgm:pt>
    <dgm:pt modelId="{20301EC6-8FFD-4CDA-9728-00ED81D6DBB5}" type="pres">
      <dgm:prSet presAssocID="{C3E2AC8B-D3AA-49DA-BCD5-7657964DB671}" presName="left_33_3" presStyleLbl="node1" presStyleIdx="5" presStyleCnt="6" custScaleX="174658" custLinFactY="100000" custLinFactNeighborX="-39836" custLinFactNeighborY="103310">
        <dgm:presLayoutVars>
          <dgm:bulletEnabled val="1"/>
        </dgm:presLayoutVars>
      </dgm:prSet>
      <dgm:spPr/>
      <dgm:t>
        <a:bodyPr/>
        <a:lstStyle/>
        <a:p>
          <a:endParaRPr lang="ru-RU"/>
        </a:p>
      </dgm:t>
    </dgm:pt>
  </dgm:ptLst>
  <dgm:cxnLst>
    <dgm:cxn modelId="{B18ECB81-E074-4B17-A8E0-7D1AF0EFD847}" type="presOf" srcId="{B3611318-C97B-4B76-9A89-204263A4B09A}" destId="{09BED06E-130D-48AE-BF90-DDBAA59B0874}" srcOrd="0" destOrd="0" presId="urn:microsoft.com/office/officeart/2005/8/layout/balance1"/>
    <dgm:cxn modelId="{BB5A6F91-78B2-40FF-8620-93836C722C6E}" srcId="{32262D9C-7B7F-4109-BAD0-577D67F487E5}" destId="{29BBA0C1-1B6F-4F7C-9BF4-F82501DD19B7}" srcOrd="1" destOrd="0" parTransId="{C657F6ED-ACF3-4BD9-8DBA-F8A1B24B6BC4}" sibTransId="{9C65E8FA-0271-4E5B-936B-133F4B3B1646}"/>
    <dgm:cxn modelId="{A4F92A91-4A56-474B-93FB-BD9610B66DEB}" type="presOf" srcId="{29BBA0C1-1B6F-4F7C-9BF4-F82501DD19B7}" destId="{13C7A90F-736D-4861-8B6B-950BCCB990DC}" srcOrd="0" destOrd="0" presId="urn:microsoft.com/office/officeart/2005/8/layout/balance1"/>
    <dgm:cxn modelId="{AAF8352A-896F-4249-8D40-ED997157DF30}" srcId="{32262D9C-7B7F-4109-BAD0-577D67F487E5}" destId="{08C6D95B-3CD4-45B2-8E41-A41695D89928}" srcOrd="2" destOrd="0" parTransId="{75E9CD60-5B1C-4679-A7BC-1DC4CF1F9DE8}" sibTransId="{093E2EF1-763B-4108-AC9C-40DABB9AE8E0}"/>
    <dgm:cxn modelId="{846E5F87-D942-465B-82B4-684866F67F7E}" srcId="{32262D9C-7B7F-4109-BAD0-577D67F487E5}" destId="{FE23D750-59FE-432E-B4A1-701E46E93537}" srcOrd="0" destOrd="0" parTransId="{168E819C-0CFB-4CD2-B49B-EA889C2C4A6C}" sibTransId="{9605043B-3C4C-42C8-A983-0B8CEB7BB35D}"/>
    <dgm:cxn modelId="{43DF255A-B538-4C5F-A739-5D609E6841CB}" srcId="{B3611318-C97B-4B76-9A89-204263A4B09A}" destId="{75C800E6-53B5-46F7-A8AC-A32A398D67D8}" srcOrd="1" destOrd="0" parTransId="{CFA1A20D-3FC6-43AC-8BAF-514C3BD3B08A}" sibTransId="{4C7ADE8B-EC32-4519-A3AE-68F093B736F4}"/>
    <dgm:cxn modelId="{D3F3A4B1-4BF1-49D3-BA40-D45C95C7FFF1}" srcId="{B3611318-C97B-4B76-9A89-204263A4B09A}" destId="{2A264EA8-2244-4EF1-A2CD-9BD3BEA9B68A}" srcOrd="2" destOrd="0" parTransId="{8AD0861F-79C8-4A47-8613-B7808DC35660}" sibTransId="{7103F9A8-DC8F-4988-8487-7CE48E1A58EF}"/>
    <dgm:cxn modelId="{8BACE11F-C06D-4C93-9FCE-DD9E016C1195}" type="presOf" srcId="{2A264EA8-2244-4EF1-A2CD-9BD3BEA9B68A}" destId="{20301EC6-8FFD-4CDA-9728-00ED81D6DBB5}" srcOrd="0" destOrd="0" presId="urn:microsoft.com/office/officeart/2005/8/layout/balance1"/>
    <dgm:cxn modelId="{E3E0E7FC-120C-41D9-8670-911C1F8A1AC8}" type="presOf" srcId="{08C6D95B-3CD4-45B2-8E41-A41695D89928}" destId="{71972523-7FA3-4F5C-9BFA-C863E3CEE0AC}" srcOrd="0" destOrd="0" presId="urn:microsoft.com/office/officeart/2005/8/layout/balance1"/>
    <dgm:cxn modelId="{2299A574-8D3C-4D6E-9014-B3A9520C6C10}" srcId="{B3611318-C97B-4B76-9A89-204263A4B09A}" destId="{FD2CCDA8-F74A-415A-A804-7D1D0C8BAEE5}" srcOrd="0" destOrd="0" parTransId="{32AA7CE6-1252-4156-99A0-EA828D153F62}" sibTransId="{87F8A38A-15B7-41C5-AF04-85DCBE216573}"/>
    <dgm:cxn modelId="{F23AC2B1-5592-46D1-B280-3869D795DB6E}" type="presOf" srcId="{FE23D750-59FE-432E-B4A1-701E46E93537}" destId="{A341214B-2BF8-412D-B353-D7E1870E4FC4}" srcOrd="0" destOrd="0" presId="urn:microsoft.com/office/officeart/2005/8/layout/balance1"/>
    <dgm:cxn modelId="{7AB6B66E-20E5-4FF1-B6E3-179B0AF6DB64}" srcId="{C3E2AC8B-D3AA-49DA-BCD5-7657964DB671}" destId="{32262D9C-7B7F-4109-BAD0-577D67F487E5}" srcOrd="1" destOrd="0" parTransId="{C27FC3A5-A3A8-4CC5-978C-4542DC8E9D28}" sibTransId="{8E50E39B-C40E-463B-B775-B8F41946F680}"/>
    <dgm:cxn modelId="{1D63E463-5C31-45C8-BE54-81322C67E240}" type="presOf" srcId="{75C800E6-53B5-46F7-A8AC-A32A398D67D8}" destId="{9A599C57-CE33-40D9-9A80-EF9755DCEEE5}" srcOrd="0" destOrd="0" presId="urn:microsoft.com/office/officeart/2005/8/layout/balance1"/>
    <dgm:cxn modelId="{674CF84A-8592-46FD-9FB4-529515025893}" type="presOf" srcId="{FD2CCDA8-F74A-415A-A804-7D1D0C8BAEE5}" destId="{3BB9CBCD-B1B3-4BEC-A82E-C12CC22C35F9}" srcOrd="0" destOrd="0" presId="urn:microsoft.com/office/officeart/2005/8/layout/balance1"/>
    <dgm:cxn modelId="{15C6FB16-C60A-4725-A57D-72A26E19C826}" type="presOf" srcId="{C3E2AC8B-D3AA-49DA-BCD5-7657964DB671}" destId="{F2408749-6A31-45CB-AE79-107720448E0F}" srcOrd="0" destOrd="0" presId="urn:microsoft.com/office/officeart/2005/8/layout/balance1"/>
    <dgm:cxn modelId="{EE1208AC-37A0-4508-8CE7-9610B3A47396}" srcId="{C3E2AC8B-D3AA-49DA-BCD5-7657964DB671}" destId="{B3611318-C97B-4B76-9A89-204263A4B09A}" srcOrd="0" destOrd="0" parTransId="{FDEDABA9-C37D-4580-BD97-A67428BF5250}" sibTransId="{116B15AC-184D-4AE3-AD47-4EF9C49C3361}"/>
    <dgm:cxn modelId="{20DF800F-D69A-4562-92AF-84E72011CBA9}" type="presOf" srcId="{32262D9C-7B7F-4109-BAD0-577D67F487E5}" destId="{6AB69A64-B557-4ADE-B427-D695BD70F7BD}" srcOrd="0" destOrd="0" presId="urn:microsoft.com/office/officeart/2005/8/layout/balance1"/>
    <dgm:cxn modelId="{CCD2C844-3DA2-42E3-9AD8-CFB0B8306B86}" type="presParOf" srcId="{F2408749-6A31-45CB-AE79-107720448E0F}" destId="{0F3C0CA9-183A-44DF-85B1-FD581BDAA0C6}" srcOrd="0" destOrd="0" presId="urn:microsoft.com/office/officeart/2005/8/layout/balance1"/>
    <dgm:cxn modelId="{4865CBA8-B5E1-4ADF-981C-0DBB094E7951}" type="presParOf" srcId="{F2408749-6A31-45CB-AE79-107720448E0F}" destId="{0D599514-47C3-4869-A92C-A0D896CABD33}" srcOrd="1" destOrd="0" presId="urn:microsoft.com/office/officeart/2005/8/layout/balance1"/>
    <dgm:cxn modelId="{EA880484-DEEA-4AAC-B8E5-94B8B009B081}" type="presParOf" srcId="{0D599514-47C3-4869-A92C-A0D896CABD33}" destId="{09BED06E-130D-48AE-BF90-DDBAA59B0874}" srcOrd="0" destOrd="0" presId="urn:microsoft.com/office/officeart/2005/8/layout/balance1"/>
    <dgm:cxn modelId="{5E5C5075-51CB-4D3B-8A8D-963E6971A8F5}" type="presParOf" srcId="{0D599514-47C3-4869-A92C-A0D896CABD33}" destId="{6AB69A64-B557-4ADE-B427-D695BD70F7BD}" srcOrd="1" destOrd="0" presId="urn:microsoft.com/office/officeart/2005/8/layout/balance1"/>
    <dgm:cxn modelId="{817459C9-1AB0-41EE-BA2E-3EF859934EAB}" type="presParOf" srcId="{F2408749-6A31-45CB-AE79-107720448E0F}" destId="{C57113DB-52EE-42F6-8CBD-C628A291D2DB}" srcOrd="2" destOrd="0" presId="urn:microsoft.com/office/officeart/2005/8/layout/balance1"/>
    <dgm:cxn modelId="{E9E3212E-9174-41E8-8BAF-7D3D405CB70A}" type="presParOf" srcId="{C57113DB-52EE-42F6-8CBD-C628A291D2DB}" destId="{793A22AE-0912-4199-B3BB-0C8D5FDFE703}" srcOrd="0" destOrd="0" presId="urn:microsoft.com/office/officeart/2005/8/layout/balance1"/>
    <dgm:cxn modelId="{3A064321-8576-4BBD-9709-C6C45B647D01}" type="presParOf" srcId="{C57113DB-52EE-42F6-8CBD-C628A291D2DB}" destId="{954AAE63-70F8-487F-9EE2-422AC9FD24A8}" srcOrd="1" destOrd="0" presId="urn:microsoft.com/office/officeart/2005/8/layout/balance1"/>
    <dgm:cxn modelId="{C31EC2A6-8321-496D-BFBA-7349F4ACB0D5}" type="presParOf" srcId="{C57113DB-52EE-42F6-8CBD-C628A291D2DB}" destId="{5534164D-C6EA-4BB4-8C39-B8BD15CE242D}" srcOrd="2" destOrd="0" presId="urn:microsoft.com/office/officeart/2005/8/layout/balance1"/>
    <dgm:cxn modelId="{888FA655-4DFE-4C9D-8136-0E08E2C9F7C4}" type="presParOf" srcId="{C57113DB-52EE-42F6-8CBD-C628A291D2DB}" destId="{A341214B-2BF8-412D-B353-D7E1870E4FC4}" srcOrd="3" destOrd="0" presId="urn:microsoft.com/office/officeart/2005/8/layout/balance1"/>
    <dgm:cxn modelId="{4554BF69-8456-4CC0-9AFB-D1A850231248}" type="presParOf" srcId="{C57113DB-52EE-42F6-8CBD-C628A291D2DB}" destId="{13C7A90F-736D-4861-8B6B-950BCCB990DC}" srcOrd="4" destOrd="0" presId="urn:microsoft.com/office/officeart/2005/8/layout/balance1"/>
    <dgm:cxn modelId="{9D7EBA8F-108D-4D44-93C7-0F5FB11E6D74}" type="presParOf" srcId="{C57113DB-52EE-42F6-8CBD-C628A291D2DB}" destId="{71972523-7FA3-4F5C-9BFA-C863E3CEE0AC}" srcOrd="5" destOrd="0" presId="urn:microsoft.com/office/officeart/2005/8/layout/balance1"/>
    <dgm:cxn modelId="{FE882BBD-5C60-4A35-B7E2-EE6E2A2A75AA}" type="presParOf" srcId="{C57113DB-52EE-42F6-8CBD-C628A291D2DB}" destId="{3BB9CBCD-B1B3-4BEC-A82E-C12CC22C35F9}" srcOrd="6" destOrd="0" presId="urn:microsoft.com/office/officeart/2005/8/layout/balance1"/>
    <dgm:cxn modelId="{E6688378-E361-4174-AD73-EA1D85DD3364}" type="presParOf" srcId="{C57113DB-52EE-42F6-8CBD-C628A291D2DB}" destId="{9A599C57-CE33-40D9-9A80-EF9755DCEEE5}" srcOrd="7" destOrd="0" presId="urn:microsoft.com/office/officeart/2005/8/layout/balance1"/>
    <dgm:cxn modelId="{E6F33E59-F60F-44D7-AFD8-90253276BEE1}" type="presParOf" srcId="{C57113DB-52EE-42F6-8CBD-C628A291D2DB}" destId="{20301EC6-8FFD-4CDA-9728-00ED81D6DBB5}" srcOrd="8" destOrd="0" presId="urn:microsoft.com/office/officeart/2005/8/layout/balance1"/>
  </dgm:cxnLst>
  <dgm:bg/>
  <dgm:whole/>
</dgm:dataModel>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592BB-3959-4479-BB66-5E2395DD7932}" type="datetimeFigureOut">
              <a:rPr lang="ru-RU" smtClean="0"/>
              <a:pPr/>
              <a:t>24.11.2016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7A9138-0F1C-4F0D-A206-2122EE21234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7A9138-0F1C-4F0D-A206-2122EE21234B}"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bwMode="auto">
          <a:noFill/>
          <a:ln>
            <a:solidFill>
              <a:srgbClr val="000000"/>
            </a:solidFill>
            <a:miter lim="800000"/>
            <a:headEnd/>
            <a:tailEnd/>
          </a:ln>
        </p:spPr>
      </p:sp>
      <p:sp>
        <p:nvSpPr>
          <p:cNvPr id="4301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Разработка нормативной базы и организация работы педагогического коллектива в новых условия- сложная задача которая стоит перед руководителями школ, педагоги выходят из зоны комфорта и естественно идет мощное сопротивления введения нового. </a:t>
            </a:r>
          </a:p>
          <a:p>
            <a:pPr eaLnBrk="1" hangingPunct="1">
              <a:spcBef>
                <a:spcPct val="0"/>
              </a:spcBef>
            </a:pPr>
            <a:r>
              <a:rPr lang="ru-RU" dirty="0" smtClean="0"/>
              <a:t> Построение ВСОКО мы начали в 2009 году и это была:</a:t>
            </a:r>
          </a:p>
          <a:p>
            <a:pPr eaLnBrk="1" hangingPunct="1">
              <a:spcBef>
                <a:spcPct val="0"/>
              </a:spcBef>
            </a:pPr>
            <a:r>
              <a:rPr lang="ru-RU" dirty="0" smtClean="0"/>
              <a:t>1). первая ООП НОО, 2) положение о рабочей программе педагога, 3) положение о текущем контроле и промежуточной аттестации.4) о </a:t>
            </a:r>
            <a:r>
              <a:rPr lang="ru-RU" dirty="0" err="1" smtClean="0"/>
              <a:t>портфолио</a:t>
            </a:r>
            <a:r>
              <a:rPr lang="ru-RU" dirty="0" smtClean="0"/>
              <a:t> ученика, 5)о системе оценки достижения планируемых результатов. Сегодня по итогам восьми лет работы  в ЧОУ СШ №23 « Менеджер» ВСОКО  проводится по трем блокам: эффективность деятельности школы, динамика индивидуальных достижений учеников, деятельность педагогических работников.</a:t>
            </a:r>
          </a:p>
        </p:txBody>
      </p:sp>
      <p:sp>
        <p:nvSpPr>
          <p:cNvPr id="43012"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43013"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9F91AD-B6F3-4494-8604-87167B0B3904}"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indent="270510" algn="just">
              <a:spcAft>
                <a:spcPts val="0"/>
              </a:spcAft>
              <a:defRPr/>
            </a:pPr>
            <a:r>
              <a:rPr lang="ru-RU" dirty="0" smtClean="0"/>
              <a:t> Результаты внешних</a:t>
            </a:r>
            <a:r>
              <a:rPr lang="ru-RU" baseline="0" dirty="0" smtClean="0"/>
              <a:t> оценочных процедур являются той лакмусовой бумажкой которая показывает на сколько требования учителя, его инструментарий соответствует инструментарию внешних оценочных процедур. </a:t>
            </a:r>
            <a:r>
              <a:rPr lang="ru-RU" dirty="0" smtClean="0"/>
              <a:t>Общий </a:t>
            </a:r>
            <a:r>
              <a:rPr lang="ru-RU" dirty="0" smtClean="0"/>
              <a:t>подход к системе оценки позволяет</a:t>
            </a:r>
            <a:r>
              <a:rPr lang="ru-RU" baseline="0" dirty="0" smtClean="0"/>
              <a:t> решить проблемы, от которых зависит соотношение внешней и внутренней оценки и в первую очередь это заключается в  планировании оценочной деятельности школы  учителя с учетом:  </a:t>
            </a:r>
          </a:p>
          <a:p>
            <a:pPr indent="270510" algn="just">
              <a:spcAft>
                <a:spcPts val="0"/>
              </a:spcAft>
              <a:defRPr/>
            </a:pPr>
            <a:r>
              <a:rPr lang="ru-RU" sz="1200"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а) общих единых подходов (при сохранении индивидуальных отличий)  к отбору содержания и структуре оценочной деятельности всех учителей в ОО</a:t>
            </a:r>
            <a:endParaRPr lang="ru-RU" sz="12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indent="270510" algn="just">
              <a:spcAft>
                <a:spcPts val="0"/>
              </a:spcAft>
              <a:defRPr/>
            </a:pPr>
            <a:r>
              <a:rPr lang="ru-RU" sz="1200"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б) координаций оценочной деятельности всех учителей, работающих в данном классе </a:t>
            </a:r>
            <a:endParaRPr lang="ru-RU" sz="12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indent="270510" algn="just">
              <a:spcAft>
                <a:spcPts val="0"/>
              </a:spcAft>
              <a:defRPr/>
            </a:pPr>
            <a:r>
              <a:rPr lang="ru-RU" sz="1200"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в) взаимосвязи ОД учителей и  внутреннего мониторинга образовательных достижений обучающихся в данной ОО;</a:t>
            </a:r>
          </a:p>
          <a:p>
            <a:pPr indent="270510" algn="just">
              <a:spcAft>
                <a:spcPts val="0"/>
              </a:spcAft>
              <a:defRPr/>
            </a:pPr>
            <a:r>
              <a:rPr lang="ru-RU" sz="1200"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г) взаимосвязи инструментария ОД учителей и инструментов внешней оценки.</a:t>
            </a:r>
          </a:p>
          <a:p>
            <a:pPr indent="270510" algn="just">
              <a:spcAft>
                <a:spcPts val="0"/>
              </a:spcAft>
              <a:defRPr/>
            </a:pPr>
            <a:r>
              <a:rPr lang="ru-RU" sz="1200"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Точка соприкосновения внешней и внутренней оценки </a:t>
            </a:r>
            <a:r>
              <a:rPr lang="ru-RU" sz="1200" b="1"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 итоговая оценка выпускника</a:t>
            </a:r>
            <a:r>
              <a:rPr lang="ru-RU" sz="1200"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 поэтому</a:t>
            </a:r>
            <a:r>
              <a:rPr lang="ru-RU" sz="1200" baseline="0"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 степень воздействия внешней оценки на образовательную деятельность (через внутреннюю оценку ) тем больше, чем более выражена связь процедур внешней оценки с итоговой оценкой выпускника.</a:t>
            </a:r>
            <a:endParaRPr lang="ru-RU" sz="1200" dirty="0" smtClean="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endParaRPr>
          </a:p>
          <a:p>
            <a:pPr indent="270510" algn="just">
              <a:spcAft>
                <a:spcPts val="0"/>
              </a:spcAft>
              <a:defRPr/>
            </a:pPr>
            <a:endParaRPr lang="ru-RU" sz="1200"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E7A9138-0F1C-4F0D-A206-2122EE21234B}"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a:xfrm>
            <a:off x="1146175" y="685800"/>
            <a:ext cx="4560888" cy="3421063"/>
          </a:xfrm>
          <a:ln/>
        </p:spPr>
      </p:sp>
      <p:sp>
        <p:nvSpPr>
          <p:cNvPr id="49155" name="Заметки 2"/>
          <p:cNvSpPr>
            <a:spLocks noGrp="1"/>
          </p:cNvSpPr>
          <p:nvPr>
            <p:ph type="body" idx="1"/>
          </p:nvPr>
        </p:nvSpPr>
        <p:spPr>
          <a:noFill/>
        </p:spPr>
        <p:txBody>
          <a:bodyPr/>
          <a:lstStyle/>
          <a:p>
            <a:pPr eaLnBrk="1" hangingPunct="1">
              <a:spcBef>
                <a:spcPct val="0"/>
              </a:spcBef>
            </a:pPr>
            <a:endParaRPr lang="ru-RU" altLang="ru-RU" dirty="0" smtClean="0">
              <a:latin typeface="Calibri" pitchFamily="34" charset="0"/>
            </a:endParaRPr>
          </a:p>
        </p:txBody>
      </p:sp>
      <p:sp>
        <p:nvSpPr>
          <p:cNvPr id="49156" name="Номер слайда 3"/>
          <p:cNvSpPr>
            <a:spLocks noGrp="1"/>
          </p:cNvSpPr>
          <p:nvPr>
            <p:ph type="sldNum" sz="quarter"/>
          </p:nvPr>
        </p:nvSpPr>
        <p:spPr>
          <a:noFill/>
          <a:ln>
            <a:miter lim="800000"/>
            <a:headEnd/>
            <a:tailEnd/>
          </a:ln>
        </p:spPr>
        <p:txBody>
          <a:bodyPr/>
          <a:lstStyle/>
          <a:p>
            <a:fld id="{67509EBF-8F28-4F8A-A913-37FA67A3B2FC}" type="slidenum">
              <a:rPr lang="ru-RU" altLang="ru-RU" smtClean="0">
                <a:latin typeface="Palatino Linotype" pitchFamily="18" charset="0"/>
                <a:cs typeface="Arial" charset="0"/>
              </a:rPr>
              <a:pPr/>
              <a:t>12</a:t>
            </a:fld>
            <a:endParaRPr lang="ru-RU" altLang="ru-RU" smtClean="0">
              <a:latin typeface="Palatino Linotype" pitchFamily="18"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E7A9138-0F1C-4F0D-A206-2122EE21234B}" type="slidenum">
              <a:rPr lang="ru-RU" smtClean="0"/>
              <a:pPr/>
              <a:t>13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a:bodyPr>
          <a:lstStyle/>
          <a:p>
            <a:pPr eaLnBrk="1" fontAlgn="auto" hangingPunct="1">
              <a:spcBef>
                <a:spcPts val="0"/>
              </a:spcBef>
              <a:spcAft>
                <a:spcPts val="0"/>
              </a:spcAft>
              <a:defRPr/>
            </a:pPr>
            <a:r>
              <a:rPr lang="ru-RU" dirty="0" smtClean="0"/>
              <a:t> Оценка качества образования будет значима всегда и сегодня она находится под пристальным вниманием .В постановлении правительства  от 23 мая 2015 года №497 «О ФЦПРО на 2016-2020 годы» определены цели и задачи, направления и мероприятия, средства и этапы реализации перспективной программы развития российского образования на всех уровнях. Целью программы является создание условий для эффективного развития российского образования, обеспечение его доступности и качества, соответствия требованиям современного общества. Эти цели достигаются решением ряда задач, одной из которых является формирование востребованной системы оценки качества образования и образовательных результатов.</a:t>
            </a:r>
          </a:p>
          <a:p>
            <a:pPr eaLnBrk="1" fontAlgn="auto" hangingPunct="1">
              <a:spcBef>
                <a:spcPts val="0"/>
              </a:spcBef>
              <a:spcAft>
                <a:spcPts val="0"/>
              </a:spcAft>
              <a:defRPr/>
            </a:pPr>
            <a:endParaRPr lang="ru-RU" dirty="0"/>
          </a:p>
        </p:txBody>
      </p:sp>
      <p:sp>
        <p:nvSpPr>
          <p:cNvPr id="3482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9BC0AF-CF13-47F7-9845-71B77DA1C19E}" type="slidenum">
              <a:rPr lang="ru-RU" smtClean="0"/>
              <a:pPr fontAlgn="base">
                <a:spcBef>
                  <a:spcPct val="0"/>
                </a:spcBef>
                <a:spcAft>
                  <a:spcPct val="0"/>
                </a:spcAft>
                <a:defRPr/>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В проекте концепции общероссийской системы оценки качества общего образования подчеркивается, что … необходимо предусмотреть единую информационную систему, в которую будет собираться информация оценочных процедур, мониторингов, контекстной информации. </a:t>
            </a:r>
            <a:r>
              <a:rPr lang="ru-RU" dirty="0" smtClean="0"/>
              <a:t>Необходимо </a:t>
            </a:r>
            <a:r>
              <a:rPr lang="ru-RU" dirty="0" smtClean="0"/>
              <a:t>решить проблему дублирования и несовместимости собираемой информации, которая сегодня усложняет работу системы образования.</a:t>
            </a:r>
          </a:p>
          <a:p>
            <a:pPr eaLnBrk="1" hangingPunct="1">
              <a:spcBef>
                <a:spcPct val="0"/>
              </a:spcBef>
            </a:pPr>
            <a:r>
              <a:rPr lang="ru-RU" dirty="0" smtClean="0"/>
              <a:t> Система оценки качества образования должна стать инструментом, обеспечивающим надежной и актуальной информацией руководителей и работников школ, а также родителей и обучающихся.</a:t>
            </a:r>
          </a:p>
        </p:txBody>
      </p:sp>
      <p:sp>
        <p:nvSpPr>
          <p:cNvPr id="358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07BF3C-2C3D-48A3-80D4-8BCEACC4BB50}"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altLang="ru-RU" sz="1200" b="1" dirty="0" smtClean="0">
                <a:solidFill>
                  <a:schemeClr val="bg1"/>
                </a:solidFill>
                <a:effectLst>
                  <a:outerShdw blurRad="38100" dist="38100" dir="2700000" algn="tl">
                    <a:srgbClr val="C0C0C0"/>
                  </a:outerShdw>
                </a:effectLst>
                <a:latin typeface="Garamond" pitchFamily="18" charset="0"/>
              </a:rPr>
              <a:t> </a:t>
            </a:r>
            <a:r>
              <a:rPr lang="ru-RU" altLang="ru-RU" sz="1200" b="0" dirty="0" smtClean="0">
                <a:solidFill>
                  <a:schemeClr val="bg1"/>
                </a:solidFill>
                <a:effectLst>
                  <a:outerShdw blurRad="38100" dist="38100" dir="2700000" algn="tl">
                    <a:srgbClr val="C0C0C0"/>
                  </a:outerShdw>
                </a:effectLst>
                <a:latin typeface="Garamond" pitchFamily="18" charset="0"/>
              </a:rPr>
              <a:t>В чем специфика разных оценочных процедур?</a:t>
            </a:r>
            <a:r>
              <a:rPr lang="ru-RU" b="0" dirty="0" smtClean="0">
                <a:solidFill>
                  <a:schemeClr val="tx1"/>
                </a:solidFill>
              </a:rPr>
              <a:t> </a:t>
            </a:r>
            <a:endParaRPr lang="ru-RU"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b="0" dirty="0" smtClean="0">
                <a:solidFill>
                  <a:schemeClr val="tx1"/>
                </a:solidFill>
              </a:rPr>
              <a:t>Федеральные </a:t>
            </a:r>
            <a:r>
              <a:rPr lang="ru-RU" b="0" dirty="0" smtClean="0">
                <a:solidFill>
                  <a:schemeClr val="tx1"/>
                </a:solidFill>
              </a:rPr>
              <a:t>процедуры выявляют достижение наиболее общих и значимых целей образовательного процесса. Это </a:t>
            </a:r>
            <a:r>
              <a:rPr lang="ru-RU" b="0" dirty="0" smtClean="0">
                <a:solidFill>
                  <a:schemeClr val="tx1"/>
                </a:solidFill>
              </a:rPr>
              <a:t>ценностные ориентиры учебного предмета.</a:t>
            </a:r>
            <a:endParaRPr lang="ru-RU"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b="0" dirty="0" smtClean="0">
                <a:solidFill>
                  <a:schemeClr val="tx1"/>
                </a:solidFill>
              </a:rPr>
              <a:t>Региональные процедуры контролируют промежуточные результаты учебного процесса с опорой на реализуемые в регионе </a:t>
            </a:r>
            <a:r>
              <a:rPr lang="ru-RU" b="0" dirty="0" smtClean="0">
                <a:solidFill>
                  <a:schemeClr val="tx1"/>
                </a:solidFill>
              </a:rPr>
              <a:t>программы. </a:t>
            </a:r>
          </a:p>
          <a:p>
            <a:pPr marL="0" marR="0" indent="0" algn="l" defTabSz="914400" rtl="0" eaLnBrk="1" fontAlgn="auto" latinLnBrk="0" hangingPunct="1">
              <a:lnSpc>
                <a:spcPct val="100000"/>
              </a:lnSpc>
              <a:spcBef>
                <a:spcPts val="0"/>
              </a:spcBef>
              <a:spcAft>
                <a:spcPts val="0"/>
              </a:spcAft>
              <a:buClrTx/>
              <a:buSzTx/>
              <a:buFontTx/>
              <a:buNone/>
              <a:tabLst/>
              <a:defRPr/>
            </a:pPr>
            <a:r>
              <a:rPr lang="ru-RU" b="0" dirty="0" smtClean="0">
                <a:solidFill>
                  <a:schemeClr val="tx1"/>
                </a:solidFill>
              </a:rPr>
              <a:t>Одна из основных задач школы , это правильное использование и интерпретация результатов проведения оценочных процедур. Сегодня стремление к повышению качества- это норма жизни, а не дополнительная нагрузка.</a:t>
            </a:r>
            <a:endParaRPr lang="ru-RU" b="0" dirty="0" smtClean="0">
              <a:solidFill>
                <a:schemeClr val="tx1"/>
              </a:solidFill>
            </a:endParaRPr>
          </a:p>
          <a:p>
            <a:endParaRPr lang="ru-RU" dirty="0"/>
          </a:p>
        </p:txBody>
      </p:sp>
      <p:sp>
        <p:nvSpPr>
          <p:cNvPr id="4" name="Номер слайда 3"/>
          <p:cNvSpPr>
            <a:spLocks noGrp="1"/>
          </p:cNvSpPr>
          <p:nvPr>
            <p:ph type="sldNum" sz="quarter" idx="10"/>
          </p:nvPr>
        </p:nvSpPr>
        <p:spPr/>
        <p:txBody>
          <a:bodyPr/>
          <a:lstStyle/>
          <a:p>
            <a:fld id="{BE7A9138-0F1C-4F0D-A206-2122EE21234B}"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bwMode="auto">
          <a:noFill/>
          <a:ln>
            <a:solidFill>
              <a:srgbClr val="000000"/>
            </a:solidFill>
            <a:miter lim="800000"/>
            <a:headEnd/>
            <a:tailEnd/>
          </a:ln>
        </p:spPr>
      </p:sp>
      <p:sp>
        <p:nvSpPr>
          <p:cNvPr id="3789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Система оценки достижения планируемых результатов включает две согласованные между собой системы:</a:t>
            </a:r>
          </a:p>
          <a:p>
            <a:pPr eaLnBrk="1" hangingPunct="1">
              <a:spcBef>
                <a:spcPct val="0"/>
              </a:spcBef>
            </a:pPr>
            <a:r>
              <a:rPr lang="ru-RU" dirty="0" smtClean="0"/>
              <a:t>-внешнюю оценку, которая проводится внешними по отношению к школе службами;</a:t>
            </a:r>
          </a:p>
          <a:p>
            <a:pPr eaLnBrk="1" hangingPunct="1">
              <a:spcBef>
                <a:spcPct val="0"/>
              </a:spcBef>
            </a:pPr>
            <a:r>
              <a:rPr lang="ru-RU" dirty="0" smtClean="0"/>
              <a:t>-внутреннюю оценку, осуществляемую самой школой: педагогами, администрацией.</a:t>
            </a:r>
          </a:p>
          <a:p>
            <a:pPr eaLnBrk="1" hangingPunct="1">
              <a:spcBef>
                <a:spcPct val="0"/>
              </a:spcBef>
            </a:pPr>
            <a:r>
              <a:rPr lang="ru-RU" dirty="0" smtClean="0"/>
              <a:t>Внутренняя оценка должна строиться на той же содержательной и </a:t>
            </a:r>
            <a:r>
              <a:rPr lang="ru-RU" dirty="0" err="1" smtClean="0"/>
              <a:t>критериальной</a:t>
            </a:r>
            <a:r>
              <a:rPr lang="ru-RU" dirty="0" smtClean="0"/>
              <a:t>  основе , что и внешняя: на основе планируемых результатов освоения ООП. Согласованность внешней и внутренней систем оценки качества повышает доверие к контрольным процедурам проводимым в школе, позволяет сделать их более надежными, способствует упрощению различных аттестационных процедур. Следовательно, одним из главных принципов формирования внутренней системы оценки качества становится принцип согласованности внутренней и внешней оценки качества образования.  В полной мере оценить качество образовательной деятельности школы возможно лишь при сопоставлении</a:t>
            </a:r>
            <a:r>
              <a:rPr lang="ru-RU" baseline="0" dirty="0" smtClean="0"/>
              <a:t> его внутренней и внешней оценок</a:t>
            </a:r>
            <a:r>
              <a:rPr lang="ru-RU" baseline="0" dirty="0" smtClean="0"/>
              <a:t>. Из предыдущего слайда было видно, что внешняя оценка приобретает большое значение, она постоянно расширяется на уровне федерации и на уровне региона и как следствие педагогам необходимо понимать какой инструментарий применять в своей оценочной деятельности , чтобы он соответствовал инструментарию внешней оценки.</a:t>
            </a:r>
            <a:endParaRPr lang="ru-RU" dirty="0" smtClean="0"/>
          </a:p>
        </p:txBody>
      </p:sp>
      <p:sp>
        <p:nvSpPr>
          <p:cNvPr id="3789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3A649E-2B28-4FA6-8E2D-93378BD31C38}" type="slidenum">
              <a:rPr lang="ru-RU" smtClean="0"/>
              <a:pPr fontAlgn="base">
                <a:spcBef>
                  <a:spcPct val="0"/>
                </a:spcBef>
                <a:spcAft>
                  <a:spcPct val="0"/>
                </a:spcAft>
                <a:defRPr/>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Как же правильно использовать и</a:t>
            </a:r>
            <a:r>
              <a:rPr lang="ru-RU" baseline="0" dirty="0" smtClean="0"/>
              <a:t> интерпретировать результаты оценочных процедур? Все процедуры внешней и внутренней оценки должны быть прозрачными, регламентированными, проанализированными. </a:t>
            </a:r>
          </a:p>
          <a:p>
            <a:r>
              <a:rPr lang="ru-RU" baseline="0" dirty="0" smtClean="0"/>
              <a:t>Первая группа , родители и дети им результаты необходимы для повышения информированности, развития моделей родительского оценивания, принятия обоснованных решений о выборе образовательной траектории развития ребенка. Для учителя результаты в первую очередь нужны для самооценки профессиональной деятельности, формирования направлений самосовершенствования. На уровне образовательной организации для совершенствования преподавания предметов или если сказать нормативным языком для улучшения образовательной деятельности школы.   Результаты внешней оценки должны совпадать с самооценкой ( педагога, класса , школы)</a:t>
            </a:r>
          </a:p>
          <a:p>
            <a:endParaRPr lang="ru-RU" dirty="0"/>
          </a:p>
        </p:txBody>
      </p:sp>
      <p:sp>
        <p:nvSpPr>
          <p:cNvPr id="4" name="Номер слайда 3"/>
          <p:cNvSpPr>
            <a:spLocks noGrp="1"/>
          </p:cNvSpPr>
          <p:nvPr>
            <p:ph type="sldNum" sz="quarter" idx="10"/>
          </p:nvPr>
        </p:nvSpPr>
        <p:spPr/>
        <p:txBody>
          <a:bodyPr/>
          <a:lstStyle/>
          <a:p>
            <a:fld id="{BE7A9138-0F1C-4F0D-A206-2122EE21234B}"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Федеральный закон относит наличие  и функционирование внутренней системы оценки качества образования (ВСОКО) к компетенции образовательной организации (ст28.п 13) : к компетенции ОО относятся проведение самообследования, обеспечение функционирования ВСОКО».</a:t>
            </a:r>
          </a:p>
          <a:p>
            <a:pPr eaLnBrk="1" hangingPunct="1">
              <a:spcBef>
                <a:spcPct val="0"/>
              </a:spcBef>
            </a:pPr>
            <a:endParaRPr lang="ru-RU" smtClean="0"/>
          </a:p>
          <a:p>
            <a:pPr eaLnBrk="1" hangingPunct="1">
              <a:spcBef>
                <a:spcPct val="0"/>
              </a:spcBef>
            </a:pPr>
            <a:r>
              <a:rPr lang="ru-RU" smtClean="0"/>
              <a:t>В порядке проведения самообследования указывается , что оно проводится организацией ежегодно. (приказ МО и НРФ от 14.06.2013 № 462). Показатели деятельности организации подлежащей самообследованию, установливаются органом исполнительной власти.</a:t>
            </a:r>
          </a:p>
          <a:p>
            <a:pPr eaLnBrk="1" hangingPunct="1">
              <a:spcBef>
                <a:spcPct val="0"/>
              </a:spcBef>
            </a:pPr>
            <a:r>
              <a:rPr lang="ru-RU" smtClean="0"/>
              <a:t>По отношению к формированию ВСОКО таких четких критериев нет. Каждая школа должна сама разработать свою систему оценки качества, принимать собственные локальные акты по регулированию системы, определять собственные критерии и показатели оценки и формировать график оценочных процедур.  </a:t>
            </a:r>
          </a:p>
          <a:p>
            <a:pPr eaLnBrk="1" hangingPunct="1">
              <a:spcBef>
                <a:spcPct val="0"/>
              </a:spcBef>
            </a:pPr>
            <a:endParaRPr lang="ru-RU" smtClean="0"/>
          </a:p>
        </p:txBody>
      </p:sp>
      <p:sp>
        <p:nvSpPr>
          <p:cNvPr id="39940"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063A67-2ECF-454C-9510-9C60D0188D17}" type="slidenum">
              <a:rPr lang="ru-RU" smtClean="0"/>
              <a:pPr fontAlgn="base">
                <a:spcBef>
                  <a:spcPct val="0"/>
                </a:spcBef>
                <a:spcAft>
                  <a:spcPct val="0"/>
                </a:spcAft>
                <a:defRPr/>
              </a:pPr>
              <a:t>7</a:t>
            </a:fld>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p:cNvSpPr>
            <a:spLocks noGrp="1" noRot="1" noChangeAspect="1" noTextEdit="1"/>
          </p:cNvSpPr>
          <p:nvPr>
            <p:ph type="sldImg"/>
          </p:nvPr>
        </p:nvSpPr>
        <p:spPr bwMode="auto">
          <a:noFill/>
          <a:ln>
            <a:solidFill>
              <a:srgbClr val="000000"/>
            </a:solidFill>
            <a:miter lim="800000"/>
            <a:headEnd/>
            <a:tailEnd/>
          </a:ln>
        </p:spPr>
      </p:sp>
      <p:sp>
        <p:nvSpPr>
          <p:cNvPr id="4096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Несомненно, сформировать систему оценки качества образования поможет примерная ООП НОО И ООО. В программах четко прописаны направления, цели и процедуры оценки, определены подходы к оцениванию (</a:t>
            </a:r>
            <a:r>
              <a:rPr lang="ru-RU" dirty="0" err="1" smtClean="0"/>
              <a:t>системно-деятельностный</a:t>
            </a:r>
            <a:r>
              <a:rPr lang="ru-RU" dirty="0" smtClean="0"/>
              <a:t>, комплексный и уровневый), раскрыты особенности и формы оценки личностных, </a:t>
            </a:r>
            <a:r>
              <a:rPr lang="ru-RU" dirty="0" err="1" smtClean="0"/>
              <a:t>метапредметных</a:t>
            </a:r>
            <a:r>
              <a:rPr lang="ru-RU" dirty="0" smtClean="0"/>
              <a:t> и предметных результатов.</a:t>
            </a:r>
          </a:p>
          <a:p>
            <a:pPr eaLnBrk="1" hangingPunct="1">
              <a:spcBef>
                <a:spcPct val="0"/>
              </a:spcBef>
            </a:pPr>
            <a:endParaRPr lang="ru-RU" dirty="0" smtClean="0"/>
          </a:p>
        </p:txBody>
      </p:sp>
      <p:sp>
        <p:nvSpPr>
          <p:cNvPr id="4096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E381A4-A341-403A-825C-F7E9FBE59322}"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bwMode="auto">
          <a:noFill/>
          <a:ln>
            <a:solidFill>
              <a:srgbClr val="000000"/>
            </a:solidFill>
            <a:miter lim="800000"/>
            <a:headEnd/>
            <a:tailEnd/>
          </a:ln>
        </p:spPr>
      </p:sp>
      <p:sp>
        <p:nvSpPr>
          <p:cNvPr id="419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Сегодня перед педагогическими работниками стоят достаточно сложные задачи решить которые можно только при наличии </a:t>
            </a:r>
            <a:r>
              <a:rPr lang="ru-RU" dirty="0" smtClean="0"/>
              <a:t>определенных компетенции  сформированных у педагога и как помощь соответствующая нормативная база, локальные акты, </a:t>
            </a:r>
            <a:r>
              <a:rPr lang="ru-RU" dirty="0" smtClean="0"/>
              <a:t>которые образовательная организация разрабатывает самостоятельно или адаптирует шаблоны под свою школу.</a:t>
            </a:r>
          </a:p>
        </p:txBody>
      </p:sp>
      <p:sp>
        <p:nvSpPr>
          <p:cNvPr id="419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E60698-786E-4F9B-AB2D-ACE400696052}"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BDA2DB-58B2-45D0-9B33-B947981AF18F}" type="datetimeFigureOut">
              <a:rPr lang="ru-RU" smtClean="0"/>
              <a:pPr/>
              <a:t>24.11.2016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001867-AF6A-4DB4-98F1-29CB857FC6D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DA2DB-58B2-45D0-9B33-B947981AF18F}" type="datetimeFigureOut">
              <a:rPr lang="ru-RU" smtClean="0"/>
              <a:pPr/>
              <a:t>24.11.2016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01867-AF6A-4DB4-98F1-29CB857FC6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Внешняя и внутренняя оценка деятельности школы</a:t>
            </a:r>
            <a:endParaRPr lang="ru-RU" dirty="0"/>
          </a:p>
        </p:txBody>
      </p:sp>
      <p:sp>
        <p:nvSpPr>
          <p:cNvPr id="3" name="Подзаголовок 2"/>
          <p:cNvSpPr>
            <a:spLocks noGrp="1"/>
          </p:cNvSpPr>
          <p:nvPr>
            <p:ph type="subTitle" idx="1"/>
          </p:nvPr>
        </p:nvSpPr>
        <p:spPr>
          <a:xfrm>
            <a:off x="5143504" y="4286256"/>
            <a:ext cx="3471842" cy="1000132"/>
          </a:xfrm>
        </p:spPr>
        <p:txBody>
          <a:bodyPr>
            <a:normAutofit/>
          </a:bodyPr>
          <a:lstStyle/>
          <a:p>
            <a:r>
              <a:rPr lang="ru-RU" sz="2000" dirty="0" smtClean="0"/>
              <a:t>Директор школы Е.Н </a:t>
            </a:r>
            <a:r>
              <a:rPr lang="ru-RU" sz="2000" dirty="0" err="1" smtClean="0"/>
              <a:t>Резаева</a:t>
            </a:r>
            <a:endParaRPr lang="ru-RU" sz="2000" dirty="0"/>
          </a:p>
        </p:txBody>
      </p:sp>
      <p:sp>
        <p:nvSpPr>
          <p:cNvPr id="5" name="TextBox 4"/>
          <p:cNvSpPr txBox="1"/>
          <p:nvPr/>
        </p:nvSpPr>
        <p:spPr>
          <a:xfrm>
            <a:off x="357158" y="285728"/>
            <a:ext cx="8051884" cy="369332"/>
          </a:xfrm>
          <a:prstGeom prst="rect">
            <a:avLst/>
          </a:prstGeom>
          <a:noFill/>
        </p:spPr>
        <p:txBody>
          <a:bodyPr wrap="none" rtlCol="0">
            <a:spAutoFit/>
          </a:bodyPr>
          <a:lstStyle/>
          <a:p>
            <a:r>
              <a:rPr lang="ru-RU" dirty="0" smtClean="0"/>
              <a:t>Частное общеобразовательное учреждение «Средняя школа №23 «Менеджер»</a:t>
            </a:r>
            <a:endParaRPr lang="ru-RU" dirty="0"/>
          </a:p>
        </p:txBody>
      </p:sp>
      <p:sp>
        <p:nvSpPr>
          <p:cNvPr id="6" name="TextBox 5"/>
          <p:cNvSpPr txBox="1"/>
          <p:nvPr/>
        </p:nvSpPr>
        <p:spPr>
          <a:xfrm>
            <a:off x="3214678" y="6215082"/>
            <a:ext cx="2911246" cy="369332"/>
          </a:xfrm>
          <a:prstGeom prst="rect">
            <a:avLst/>
          </a:prstGeom>
          <a:noFill/>
        </p:spPr>
        <p:txBody>
          <a:bodyPr wrap="none" rtlCol="0">
            <a:spAutoFit/>
          </a:bodyPr>
          <a:lstStyle/>
          <a:p>
            <a:r>
              <a:rPr lang="ru-RU" dirty="0" smtClean="0"/>
              <a:t>Альметьевск, ноябрь 2016г.</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357188"/>
            <a:ext cx="8229600" cy="1428750"/>
          </a:xfrm>
        </p:spPr>
        <p:txBody>
          <a:bodyPr rtlCol="0">
            <a:normAutofit fontScale="90000"/>
          </a:bodyPr>
          <a:lstStyle/>
          <a:p>
            <a:pPr eaLnBrk="1" fontAlgn="auto" hangingPunct="1">
              <a:spcAft>
                <a:spcPts val="0"/>
              </a:spcAft>
              <a:defRPr/>
            </a:pPr>
            <a:r>
              <a:rPr lang="ru-RU" b="1" dirty="0" smtClean="0">
                <a:solidFill>
                  <a:schemeClr val="tx2"/>
                </a:solidFill>
              </a:rPr>
              <a:t>Организационная и функциональная структура ВСОКО</a:t>
            </a:r>
            <a:br>
              <a:rPr lang="ru-RU" b="1" dirty="0" smtClean="0">
                <a:solidFill>
                  <a:schemeClr val="tx2"/>
                </a:solidFill>
              </a:rPr>
            </a:br>
            <a:endParaRPr lang="ru-RU"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Единый подход к системе оценки</a:t>
            </a:r>
            <a:endParaRPr lang="ru-RU" dirty="0"/>
          </a:p>
        </p:txBody>
      </p:sp>
      <p:graphicFrame>
        <p:nvGraphicFramePr>
          <p:cNvPr id="5" name="Схема 4"/>
          <p:cNvGraphicFramePr/>
          <p:nvPr/>
        </p:nvGraphicFramePr>
        <p:xfrm>
          <a:off x="428596" y="1214422"/>
          <a:ext cx="8715404" cy="5175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txBox="1">
            <a:spLocks/>
          </p:cNvSpPr>
          <p:nvPr/>
        </p:nvSpPr>
        <p:spPr bwMode="auto">
          <a:xfrm>
            <a:off x="1042988" y="276225"/>
            <a:ext cx="7993062" cy="1423988"/>
          </a:xfrm>
          <a:prstGeom prst="rect">
            <a:avLst/>
          </a:prstGeom>
          <a:noFill/>
          <a:ln w="9525">
            <a:noFill/>
            <a:miter lim="800000"/>
            <a:headEnd/>
            <a:tailEnd/>
          </a:ln>
        </p:spPr>
        <p:txBody>
          <a:bodyPr/>
          <a:lstStyle/>
          <a:p>
            <a:pPr algn="ctr" eaLnBrk="1" hangingPunct="1">
              <a:buClr>
                <a:srgbClr val="000000"/>
              </a:buClr>
              <a:buSzPct val="100000"/>
              <a:buFont typeface="Times New Roman" pitchFamily="18" charset="0"/>
              <a:buNone/>
            </a:pPr>
            <a:r>
              <a:rPr lang="ru-RU" altLang="ru-RU" sz="2800" b="1">
                <a:solidFill>
                  <a:srgbClr val="FFFFFF"/>
                </a:solidFill>
                <a:latin typeface="Times New Roman" pitchFamily="18" charset="0"/>
                <a:cs typeface="Times New Roman" pitchFamily="18" charset="0"/>
              </a:rPr>
              <a:t>Механизмы обеспечения качества оценочной деятельности учителей</a:t>
            </a:r>
          </a:p>
        </p:txBody>
      </p:sp>
      <p:sp>
        <p:nvSpPr>
          <p:cNvPr id="4" name="Прямоугольник 3"/>
          <p:cNvSpPr/>
          <p:nvPr/>
        </p:nvSpPr>
        <p:spPr>
          <a:xfrm>
            <a:off x="428596" y="500042"/>
            <a:ext cx="8280400" cy="5447645"/>
          </a:xfrm>
          <a:prstGeom prst="rect">
            <a:avLst/>
          </a:prstGeom>
        </p:spPr>
        <p:txBody>
          <a:bodyPr wrap="square">
            <a:spAutoFit/>
          </a:bodyPr>
          <a:lstStyle/>
          <a:p>
            <a:pPr algn="just" eaLnBrk="1" hangingPunct="1">
              <a:buClr>
                <a:srgbClr val="000000"/>
              </a:buClr>
              <a:buSzPct val="100000"/>
              <a:buFont typeface="Times New Roman" pitchFamily="16" charset="0"/>
              <a:buNone/>
              <a:defRPr/>
            </a:pPr>
            <a:r>
              <a:rPr lang="ru-RU" sz="3600" b="1" dirty="0">
                <a:latin typeface="Times New Roman" pitchFamily="18" charset="0"/>
                <a:ea typeface="Microsoft YaHei" charset="-122"/>
              </a:rPr>
              <a:t>Администрация ОО – </a:t>
            </a:r>
          </a:p>
          <a:p>
            <a:pPr algn="just" eaLnBrk="1" hangingPunct="1">
              <a:buClr>
                <a:srgbClr val="000000"/>
              </a:buClr>
              <a:buSzPct val="100000"/>
              <a:buFont typeface="Times New Roman" pitchFamily="16" charset="0"/>
              <a:buNone/>
              <a:defRPr/>
            </a:pPr>
            <a:r>
              <a:rPr lang="ru-RU" sz="2400" b="1" dirty="0">
                <a:latin typeface="Times New Roman" pitchFamily="18" charset="0"/>
                <a:ea typeface="Microsoft YaHei" charset="-122"/>
              </a:rPr>
              <a:t>МОНИТОРИНГ ОЦЕНОЧНОЙ ДЕЯТЕЛЬНОСТИ </a:t>
            </a:r>
            <a:r>
              <a:rPr lang="ru-RU" sz="2400" dirty="0">
                <a:latin typeface="Times New Roman" pitchFamily="18" charset="0"/>
                <a:ea typeface="Microsoft YaHei" charset="-122"/>
              </a:rPr>
              <a:t>учителей как часть мониторинга оценки уровня профессионального мастерства учителя:</a:t>
            </a:r>
          </a:p>
          <a:p>
            <a:pPr algn="just" eaLnBrk="1" hangingPunct="1">
              <a:buClr>
                <a:srgbClr val="000000"/>
              </a:buClr>
              <a:buSzPct val="100000"/>
              <a:buFont typeface="Times New Roman" pitchFamily="16" charset="0"/>
              <a:buNone/>
              <a:defRPr/>
            </a:pPr>
            <a:endParaRPr lang="ru-RU" sz="2400" dirty="0">
              <a:latin typeface="Times New Roman" pitchFamily="18" charset="0"/>
              <a:ea typeface="Microsoft YaHei" charset="-122"/>
            </a:endParaRPr>
          </a:p>
          <a:p>
            <a:pPr marL="342900" indent="-342900" algn="just" eaLnBrk="1" hangingPunct="1">
              <a:buClr>
                <a:srgbClr val="000000"/>
              </a:buClr>
              <a:buSzPct val="100000"/>
              <a:buFont typeface="Courier New" panose="02070309020205020404" pitchFamily="49" charset="0"/>
              <a:buChar char="o"/>
              <a:defRPr/>
            </a:pPr>
            <a:r>
              <a:rPr lang="ru-RU" sz="2400" dirty="0">
                <a:latin typeface="Times New Roman" pitchFamily="18" charset="0"/>
                <a:ea typeface="Microsoft YaHei" charset="-122"/>
              </a:rPr>
              <a:t>Анализ результатов внешних оценочных процедур</a:t>
            </a:r>
          </a:p>
          <a:p>
            <a:pPr marL="342900" indent="-342900" algn="just" eaLnBrk="1" hangingPunct="1">
              <a:buClr>
                <a:srgbClr val="000000"/>
              </a:buClr>
              <a:buSzPct val="100000"/>
              <a:buFont typeface="Courier New" panose="02070309020205020404" pitchFamily="49" charset="0"/>
              <a:buChar char="o"/>
              <a:defRPr/>
            </a:pPr>
            <a:r>
              <a:rPr lang="ru-RU" sz="2400" dirty="0">
                <a:latin typeface="Times New Roman" pitchFamily="18" charset="0"/>
                <a:ea typeface="Microsoft YaHei" charset="-122"/>
              </a:rPr>
              <a:t>Анализ результатов внутреннего мониторинга образовательных достижений</a:t>
            </a:r>
          </a:p>
          <a:p>
            <a:pPr marL="342900" indent="-342900" algn="just" eaLnBrk="1" hangingPunct="1">
              <a:buClr>
                <a:srgbClr val="000000"/>
              </a:buClr>
              <a:buSzPct val="100000"/>
              <a:buFont typeface="Courier New" panose="02070309020205020404" pitchFamily="49" charset="0"/>
              <a:buChar char="o"/>
              <a:defRPr/>
            </a:pPr>
            <a:r>
              <a:rPr lang="ru-RU" sz="2400" dirty="0">
                <a:latin typeface="Times New Roman" pitchFamily="18" charset="0"/>
                <a:ea typeface="Microsoft YaHei" charset="-122"/>
              </a:rPr>
              <a:t>Анализ уроков</a:t>
            </a:r>
          </a:p>
          <a:p>
            <a:pPr marL="342900" indent="-342900" algn="just" eaLnBrk="1" hangingPunct="1">
              <a:buClr>
                <a:srgbClr val="000000"/>
              </a:buClr>
              <a:buSzPct val="100000"/>
              <a:buFont typeface="Courier New" panose="02070309020205020404" pitchFamily="49" charset="0"/>
              <a:buChar char="o"/>
              <a:defRPr/>
            </a:pPr>
            <a:r>
              <a:rPr lang="ru-RU" sz="2400" dirty="0">
                <a:latin typeface="Times New Roman" pitchFamily="18" charset="0"/>
                <a:ea typeface="Microsoft YaHei" charset="-122"/>
              </a:rPr>
              <a:t>Анализ документов (в </a:t>
            </a:r>
            <a:r>
              <a:rPr lang="ru-RU" sz="2400" dirty="0" err="1">
                <a:latin typeface="Times New Roman" pitchFamily="18" charset="0"/>
                <a:ea typeface="Microsoft YaHei" charset="-122"/>
              </a:rPr>
              <a:t>т.ч</a:t>
            </a:r>
            <a:r>
              <a:rPr lang="ru-RU" sz="2400" dirty="0">
                <a:latin typeface="Times New Roman" pitchFamily="18" charset="0"/>
                <a:ea typeface="Microsoft YaHei" charset="-122"/>
              </a:rPr>
              <a:t>. инструментария для текущего и тематического оценивания)</a:t>
            </a:r>
          </a:p>
          <a:p>
            <a:pPr marL="342900" indent="-342900" algn="just" eaLnBrk="1" hangingPunct="1">
              <a:buClr>
                <a:srgbClr val="000000"/>
              </a:buClr>
              <a:buSzPct val="100000"/>
              <a:buFont typeface="Courier New" panose="02070309020205020404" pitchFamily="49" charset="0"/>
              <a:buChar char="o"/>
              <a:defRPr/>
            </a:pPr>
            <a:endParaRPr lang="ru-RU" sz="2400" dirty="0">
              <a:latin typeface="Times New Roman" pitchFamily="18" charset="0"/>
              <a:ea typeface="Microsoft YaHei" charset="-122"/>
            </a:endParaRPr>
          </a:p>
          <a:p>
            <a:pPr algn="just" eaLnBrk="1" hangingPunct="1">
              <a:buClr>
                <a:srgbClr val="000000"/>
              </a:buClr>
              <a:buSzPct val="100000"/>
              <a:defRPr/>
            </a:pPr>
            <a:r>
              <a:rPr lang="ru-RU" sz="2400" dirty="0">
                <a:latin typeface="Times New Roman" pitchFamily="18" charset="0"/>
                <a:ea typeface="Microsoft YaHei" charset="-122"/>
              </a:rPr>
              <a:t>Анализ результатов мониторинга и </a:t>
            </a:r>
            <a:r>
              <a:rPr lang="ru-RU" sz="2400" dirty="0" err="1">
                <a:latin typeface="Times New Roman" pitchFamily="18" charset="0"/>
                <a:ea typeface="Microsoft YaHei" charset="-122"/>
              </a:rPr>
              <a:t>модерации</a:t>
            </a:r>
            <a:r>
              <a:rPr lang="ru-RU" sz="2400" dirty="0">
                <a:latin typeface="Times New Roman" pitchFamily="18" charset="0"/>
                <a:ea typeface="Microsoft YaHei" charset="-122"/>
              </a:rPr>
              <a:t> – решение о повышении квалификации учителя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643182"/>
            <a:ext cx="8229600" cy="1143000"/>
          </a:xfrm>
        </p:spPr>
        <p:txBody>
          <a:bodyPr/>
          <a:lstStyle/>
          <a:p>
            <a:r>
              <a:rPr lang="ru-RU" dirty="0" smtClean="0"/>
              <a:t>Благодарю за внимание!</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normAutofit fontScale="90000"/>
          </a:bodyPr>
          <a:lstStyle/>
          <a:p>
            <a:pPr eaLnBrk="1" hangingPunct="1"/>
            <a:r>
              <a:rPr lang="ru-RU" dirty="0" smtClean="0"/>
              <a:t>Направления оценки качества образования</a:t>
            </a:r>
          </a:p>
        </p:txBody>
      </p:sp>
      <p:sp>
        <p:nvSpPr>
          <p:cNvPr id="3" name="Содержимое 2"/>
          <p:cNvSpPr>
            <a:spLocks noGrp="1"/>
          </p:cNvSpPr>
          <p:nvPr>
            <p:ph idx="1"/>
          </p:nvPr>
        </p:nvSpPr>
        <p:spPr>
          <a:xfrm>
            <a:off x="285720" y="1714487"/>
            <a:ext cx="8858280" cy="4411675"/>
          </a:xfrm>
        </p:spPr>
        <p:txBody>
          <a:bodyPr rtlCol="0">
            <a:normAutofit/>
          </a:bodyPr>
          <a:lstStyle/>
          <a:p>
            <a:pPr eaLnBrk="1" fontAlgn="auto" hangingPunct="1">
              <a:spcAft>
                <a:spcPts val="0"/>
              </a:spcAft>
              <a:buFont typeface="Arial" pitchFamily="34" charset="0"/>
              <a:buChar char="•"/>
              <a:defRPr/>
            </a:pPr>
            <a:r>
              <a:rPr lang="ru-RU" dirty="0" smtClean="0"/>
              <a:t>Качество образовательных достижений;</a:t>
            </a:r>
          </a:p>
          <a:p>
            <a:pPr eaLnBrk="1" fontAlgn="auto" hangingPunct="1">
              <a:spcAft>
                <a:spcPts val="0"/>
              </a:spcAft>
              <a:buFont typeface="Arial" pitchFamily="34" charset="0"/>
              <a:buChar char="•"/>
              <a:defRPr/>
            </a:pPr>
            <a:r>
              <a:rPr lang="ru-RU" dirty="0" smtClean="0"/>
              <a:t>Качество образовательного </a:t>
            </a:r>
            <a:r>
              <a:rPr lang="ru-RU" dirty="0" smtClean="0"/>
              <a:t>процесса;</a:t>
            </a:r>
          </a:p>
          <a:p>
            <a:pPr eaLnBrk="1" fontAlgn="auto" hangingPunct="1">
              <a:spcAft>
                <a:spcPts val="0"/>
              </a:spcAft>
              <a:buFont typeface="Arial" pitchFamily="34" charset="0"/>
              <a:buChar char="•"/>
              <a:defRPr/>
            </a:pPr>
            <a:r>
              <a:rPr lang="ru-RU" dirty="0" smtClean="0"/>
              <a:t>Качество образовательных программ;</a:t>
            </a:r>
          </a:p>
          <a:p>
            <a:pPr eaLnBrk="1" fontAlgn="auto" hangingPunct="1">
              <a:spcAft>
                <a:spcPts val="0"/>
              </a:spcAft>
              <a:buFont typeface="Arial" pitchFamily="34" charset="0"/>
              <a:buChar char="•"/>
              <a:defRPr/>
            </a:pPr>
            <a:r>
              <a:rPr lang="ru-RU" dirty="0" smtClean="0"/>
              <a:t>Качество внеурочной деятельности </a:t>
            </a:r>
            <a:r>
              <a:rPr lang="ru-RU" dirty="0" smtClean="0"/>
              <a:t>.</a:t>
            </a:r>
            <a:endParaRPr lang="ru-RU" dirty="0" smtClean="0"/>
          </a:p>
          <a:p>
            <a:pPr eaLnBrk="1" fontAlgn="auto" hangingPunct="1">
              <a:spcAft>
                <a:spcPts val="0"/>
              </a:spcAft>
              <a:buFont typeface="Arial" pitchFamily="34" charset="0"/>
              <a:buChar char="•"/>
              <a:defRP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0" y="381000"/>
            <a:ext cx="9144000" cy="944563"/>
          </a:xfrm>
        </p:spPr>
        <p:txBody>
          <a:bodyPr anchor="t"/>
          <a:lstStyle/>
          <a:p>
            <a:pPr eaLnBrk="1" hangingPunct="1"/>
            <a:r>
              <a:rPr lang="ru-RU" altLang="ru-RU" sz="2400" b="1" smtClean="0">
                <a:solidFill>
                  <a:srgbClr val="002060"/>
                </a:solidFill>
              </a:rPr>
              <a:t>Общероссийская</a:t>
            </a:r>
            <a:r>
              <a:rPr lang="ru-RU" altLang="ru-RU" sz="2400" b="1" smtClean="0">
                <a:solidFill>
                  <a:schemeClr val="tx2"/>
                </a:solidFill>
              </a:rPr>
              <a:t> </a:t>
            </a:r>
            <a:r>
              <a:rPr lang="ru-RU" altLang="ru-RU" sz="2400" b="1" smtClean="0">
                <a:solidFill>
                  <a:srgbClr val="002060"/>
                </a:solidFill>
              </a:rPr>
              <a:t>система оценки качества образования</a:t>
            </a:r>
            <a:br>
              <a:rPr lang="ru-RU" altLang="ru-RU" sz="2400" b="1" smtClean="0">
                <a:solidFill>
                  <a:srgbClr val="002060"/>
                </a:solidFill>
              </a:rPr>
            </a:br>
            <a:r>
              <a:rPr lang="ru-RU" altLang="ru-RU" sz="2400" b="1" smtClean="0">
                <a:solidFill>
                  <a:srgbClr val="002060"/>
                </a:solidFill>
              </a:rPr>
              <a:t>(ОСОКО)</a:t>
            </a:r>
          </a:p>
        </p:txBody>
      </p:sp>
      <p:sp>
        <p:nvSpPr>
          <p:cNvPr id="3" name="Содержимое 2"/>
          <p:cNvSpPr>
            <a:spLocks noGrp="1"/>
          </p:cNvSpPr>
          <p:nvPr>
            <p:ph idx="1"/>
          </p:nvPr>
        </p:nvSpPr>
        <p:spPr>
          <a:xfrm>
            <a:off x="228600" y="1447800"/>
            <a:ext cx="8610600" cy="4678363"/>
          </a:xfrm>
        </p:spPr>
        <p:txBody>
          <a:bodyPr rtlCol="0">
            <a:normAutofit/>
          </a:bodyPr>
          <a:lstStyle/>
          <a:p>
            <a:pPr marL="0" indent="360363" algn="just" eaLnBrk="1" fontAlgn="auto" hangingPunct="1">
              <a:spcAft>
                <a:spcPts val="0"/>
              </a:spcAft>
              <a:buFont typeface="Arial" charset="0"/>
              <a:buNone/>
              <a:defRPr/>
            </a:pPr>
            <a:r>
              <a:rPr lang="ru-RU" sz="2000" b="1" dirty="0" smtClean="0"/>
              <a:t>Цель ОСОКО - </a:t>
            </a:r>
            <a:r>
              <a:rPr lang="ru-RU" sz="2000" dirty="0" smtClean="0"/>
              <a:t>совершенствование системы управления качеством образования в России, а также обеспечения всех участников образовательного процесса и общества в целом объективной информацией о состоянии системы образования на различных уровнях и тенденциях ее развития.</a:t>
            </a:r>
          </a:p>
          <a:p>
            <a:pPr marL="0" indent="360363" eaLnBrk="1" fontAlgn="auto" hangingPunct="1">
              <a:spcAft>
                <a:spcPts val="0"/>
              </a:spcAft>
              <a:buFont typeface="Arial" charset="0"/>
              <a:buNone/>
              <a:defRPr/>
            </a:pPr>
            <a:endParaRPr lang="ru-RU" sz="2000" dirty="0" smtClean="0"/>
          </a:p>
          <a:p>
            <a:pPr marL="0" indent="360363" algn="just" eaLnBrk="1" fontAlgn="auto" hangingPunct="1">
              <a:spcAft>
                <a:spcPts val="0"/>
              </a:spcAft>
              <a:buFont typeface="Arial" charset="0"/>
              <a:buNone/>
              <a:defRPr/>
            </a:pPr>
            <a:r>
              <a:rPr lang="ru-RU" sz="2000" b="1" dirty="0" smtClean="0">
                <a:solidFill>
                  <a:schemeClr val="tx2"/>
                </a:solidFill>
              </a:rPr>
              <a:t>Под общероссийской системой оценки качества образования </a:t>
            </a:r>
            <a:r>
              <a:rPr lang="ru-RU" sz="2000" dirty="0" smtClean="0"/>
              <a:t>понимается совокупность организационных и функциональных структур, норм и правил, обеспечивающих основанную на единой концептуально-методологической базе оценку образовательных достижений обучающихся, эффективности деятельности образовательных учреждений и  их систем, качества образовательных программ с учётом запросов основных потребителей образовательных услуг.</a:t>
            </a:r>
          </a:p>
          <a:p>
            <a:pPr eaLnBrk="1" fontAlgn="auto" hangingPunct="1">
              <a:spcAft>
                <a:spcPts val="0"/>
              </a:spcAft>
              <a:buFont typeface="Arial" charset="0"/>
              <a:buNone/>
              <a:defRPr/>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796908"/>
          </a:xfrm>
        </p:spPr>
        <p:txBody>
          <a:bodyPr>
            <a:normAutofit fontScale="90000"/>
          </a:bodyPr>
          <a:lstStyle/>
          <a:p>
            <a:r>
              <a:rPr lang="ru-RU" sz="2800" dirty="0" smtClean="0"/>
              <a:t>Общероссийская система оценки качества общего образования</a:t>
            </a:r>
            <a:endParaRPr lang="ru-RU" sz="2800" dirty="0"/>
          </a:p>
        </p:txBody>
      </p:sp>
      <p:graphicFrame>
        <p:nvGraphicFramePr>
          <p:cNvPr id="6" name="Таблица 5"/>
          <p:cNvGraphicFramePr>
            <a:graphicFrameLocks noGrp="1"/>
          </p:cNvGraphicFramePr>
          <p:nvPr/>
        </p:nvGraphicFramePr>
        <p:xfrm>
          <a:off x="0" y="642918"/>
          <a:ext cx="9144000" cy="6413901"/>
        </p:xfrm>
        <a:graphic>
          <a:graphicData uri="http://schemas.openxmlformats.org/drawingml/2006/table">
            <a:tbl>
              <a:tblPr firstRow="1" bandRow="1">
                <a:tableStyleId>{5C22544A-7EE6-4342-B048-85BDC9FD1C3A}</a:tableStyleId>
              </a:tblPr>
              <a:tblGrid>
                <a:gridCol w="1214414"/>
                <a:gridCol w="714380"/>
                <a:gridCol w="1714512"/>
                <a:gridCol w="2786082"/>
                <a:gridCol w="2714612"/>
              </a:tblGrid>
              <a:tr h="788972">
                <a:tc>
                  <a:txBody>
                    <a:bodyPr/>
                    <a:lstStyle/>
                    <a:p>
                      <a:r>
                        <a:rPr lang="ru-RU" sz="1600" dirty="0" smtClean="0"/>
                        <a:t>Уровень образования</a:t>
                      </a:r>
                      <a:endParaRPr lang="ru-RU" sz="1600" dirty="0"/>
                    </a:p>
                  </a:txBody>
                  <a:tcPr/>
                </a:tc>
                <a:tc>
                  <a:txBody>
                    <a:bodyPr/>
                    <a:lstStyle/>
                    <a:p>
                      <a:r>
                        <a:rPr lang="ru-RU" sz="1600" dirty="0" smtClean="0"/>
                        <a:t>Класс </a:t>
                      </a:r>
                      <a:endParaRPr lang="ru-RU" sz="1600" dirty="0"/>
                    </a:p>
                  </a:txBody>
                  <a:tcPr/>
                </a:tc>
                <a:tc>
                  <a:txBody>
                    <a:bodyPr/>
                    <a:lstStyle/>
                    <a:p>
                      <a:r>
                        <a:rPr lang="ru-RU" sz="1600" dirty="0" smtClean="0"/>
                        <a:t>Национальные экзамены, диагностика</a:t>
                      </a:r>
                      <a:endParaRPr lang="ru-RU" sz="1600" dirty="0"/>
                    </a:p>
                  </a:txBody>
                  <a:tcPr/>
                </a:tc>
                <a:tc>
                  <a:txBody>
                    <a:bodyPr/>
                    <a:lstStyle/>
                    <a:p>
                      <a:r>
                        <a:rPr lang="ru-RU" sz="1600" dirty="0" smtClean="0"/>
                        <a:t>Федеральный и региональный мониторинги</a:t>
                      </a:r>
                      <a:endParaRPr lang="ru-RU" sz="1600" dirty="0"/>
                    </a:p>
                  </a:txBody>
                  <a:tcPr/>
                </a:tc>
                <a:tc>
                  <a:txBody>
                    <a:bodyPr/>
                    <a:lstStyle/>
                    <a:p>
                      <a:r>
                        <a:rPr lang="ru-RU" sz="1600" dirty="0" smtClean="0"/>
                        <a:t>Международные</a:t>
                      </a:r>
                      <a:r>
                        <a:rPr lang="ru-RU" sz="1600" baseline="0" dirty="0" smtClean="0"/>
                        <a:t> исследования</a:t>
                      </a:r>
                      <a:endParaRPr lang="ru-RU" sz="1600" dirty="0"/>
                    </a:p>
                  </a:txBody>
                  <a:tcPr/>
                </a:tc>
              </a:tr>
              <a:tr h="605800">
                <a:tc rowSpan="2">
                  <a:txBody>
                    <a:bodyPr/>
                    <a:lstStyle/>
                    <a:p>
                      <a:r>
                        <a:rPr lang="ru-RU" sz="1600" dirty="0" smtClean="0"/>
                        <a:t>Старшая школа</a:t>
                      </a:r>
                      <a:endParaRPr lang="ru-RU" sz="1600" dirty="0"/>
                    </a:p>
                  </a:txBody>
                  <a:tcPr/>
                </a:tc>
                <a:tc>
                  <a:txBody>
                    <a:bodyPr/>
                    <a:lstStyle/>
                    <a:p>
                      <a:r>
                        <a:rPr lang="ru-RU" sz="1600" dirty="0" smtClean="0"/>
                        <a:t>11 </a:t>
                      </a:r>
                      <a:endParaRPr lang="ru-RU" sz="1600" dirty="0"/>
                    </a:p>
                  </a:txBody>
                  <a:tcPr/>
                </a:tc>
                <a:tc>
                  <a:txBody>
                    <a:bodyPr/>
                    <a:lstStyle/>
                    <a:p>
                      <a:r>
                        <a:rPr lang="ru-RU" sz="1600" dirty="0" smtClean="0"/>
                        <a:t>ЕГЭ</a:t>
                      </a:r>
                      <a:endParaRPr lang="ru-RU" sz="1600" dirty="0"/>
                    </a:p>
                  </a:txBody>
                  <a:tcPr/>
                </a:tc>
                <a:tc>
                  <a:txBody>
                    <a:bodyPr/>
                    <a:lstStyle/>
                    <a:p>
                      <a:r>
                        <a:rPr lang="ru-RU" sz="1600" dirty="0" smtClean="0"/>
                        <a:t>Мониторинг социализации 16-ти летних обучающихся</a:t>
                      </a:r>
                      <a:endParaRPr lang="ru-RU" sz="1600" dirty="0"/>
                    </a:p>
                  </a:txBody>
                  <a:tcPr/>
                </a:tc>
                <a:tc>
                  <a:txBody>
                    <a:bodyPr/>
                    <a:lstStyle/>
                    <a:p>
                      <a:r>
                        <a:rPr lang="en-US" sz="1600" dirty="0" smtClean="0"/>
                        <a:t>TIMSS </a:t>
                      </a:r>
                      <a:r>
                        <a:rPr lang="ru-RU" sz="1600" dirty="0" smtClean="0"/>
                        <a:t>( математика и физика</a:t>
                      </a:r>
                      <a:r>
                        <a:rPr lang="ru-RU" sz="1600" baseline="0" dirty="0" smtClean="0"/>
                        <a:t> углубленного уровня)</a:t>
                      </a:r>
                      <a:endParaRPr lang="ru-RU" sz="1600" dirty="0"/>
                    </a:p>
                  </a:txBody>
                  <a:tcPr/>
                </a:tc>
              </a:tr>
              <a:tr h="500066">
                <a:tc vMerge="1">
                  <a:txBody>
                    <a:bodyPr/>
                    <a:lstStyle/>
                    <a:p>
                      <a:endParaRPr lang="ru-RU" dirty="0"/>
                    </a:p>
                  </a:txBody>
                  <a:tcPr/>
                </a:tc>
                <a:tc>
                  <a:txBody>
                    <a:bodyPr/>
                    <a:lstStyle/>
                    <a:p>
                      <a:r>
                        <a:rPr lang="ru-RU" sz="1600" dirty="0" smtClean="0"/>
                        <a:t>10 </a:t>
                      </a:r>
                      <a:endParaRPr lang="ru-RU" sz="1600" dirty="0"/>
                    </a:p>
                  </a:txBody>
                  <a:tcPr/>
                </a:tc>
                <a:tc>
                  <a:txBody>
                    <a:bodyPr/>
                    <a:lstStyle/>
                    <a:p>
                      <a:r>
                        <a:rPr lang="ru-RU" sz="1600" dirty="0" smtClean="0"/>
                        <a:t>Стартовая диагностика</a:t>
                      </a:r>
                      <a:endParaRPr lang="ru-RU" sz="1600" dirty="0"/>
                    </a:p>
                  </a:txBody>
                  <a:tcPr/>
                </a:tc>
                <a:tc>
                  <a:txBody>
                    <a:bodyPr/>
                    <a:lstStyle/>
                    <a:p>
                      <a:endParaRPr lang="ru-RU" sz="1600" dirty="0"/>
                    </a:p>
                  </a:txBody>
                  <a:tcPr/>
                </a:tc>
                <a:tc>
                  <a:txBody>
                    <a:bodyPr/>
                    <a:lstStyle/>
                    <a:p>
                      <a:endParaRPr lang="ru-RU" sz="1600" dirty="0"/>
                    </a:p>
                  </a:txBody>
                  <a:tcPr/>
                </a:tc>
              </a:tr>
              <a:tr h="778202">
                <a:tc rowSpan="3">
                  <a:txBody>
                    <a:bodyPr/>
                    <a:lstStyle/>
                    <a:p>
                      <a:r>
                        <a:rPr lang="ru-RU" sz="1600" dirty="0" smtClean="0"/>
                        <a:t>Основная школа</a:t>
                      </a:r>
                      <a:endParaRPr lang="ru-RU" sz="1600" dirty="0"/>
                    </a:p>
                  </a:txBody>
                  <a:tcPr/>
                </a:tc>
                <a:tc>
                  <a:txBody>
                    <a:bodyPr/>
                    <a:lstStyle/>
                    <a:p>
                      <a:r>
                        <a:rPr lang="ru-RU" sz="1600" dirty="0" smtClean="0"/>
                        <a:t>9 </a:t>
                      </a:r>
                      <a:endParaRPr lang="ru-RU" sz="1600" dirty="0"/>
                    </a:p>
                  </a:txBody>
                  <a:tcPr/>
                </a:tc>
                <a:tc>
                  <a:txBody>
                    <a:bodyPr/>
                    <a:lstStyle/>
                    <a:p>
                      <a:r>
                        <a:rPr lang="ru-RU" sz="1600" dirty="0" smtClean="0"/>
                        <a:t>ОГЭ</a:t>
                      </a:r>
                      <a:endParaRPr lang="ru-RU" sz="1600" dirty="0"/>
                    </a:p>
                  </a:txBody>
                  <a:tcPr/>
                </a:tc>
                <a:tc>
                  <a:txBody>
                    <a:bodyPr/>
                    <a:lstStyle/>
                    <a:p>
                      <a:r>
                        <a:rPr lang="ru-RU" sz="1600" dirty="0" smtClean="0"/>
                        <a:t>Мониторинг готовности к выбору </a:t>
                      </a:r>
                      <a:r>
                        <a:rPr lang="ru-RU" sz="1600" dirty="0" err="1" smtClean="0"/>
                        <a:t>профес</a:t>
                      </a:r>
                      <a:r>
                        <a:rPr lang="ru-RU" sz="1600" dirty="0" smtClean="0"/>
                        <a:t>.</a:t>
                      </a:r>
                      <a:r>
                        <a:rPr lang="ru-RU" sz="1600" baseline="0" dirty="0" smtClean="0"/>
                        <a:t> и образовательной траектории</a:t>
                      </a:r>
                      <a:endParaRPr lang="ru-RU" sz="1600" dirty="0"/>
                    </a:p>
                  </a:txBody>
                  <a:tcPr/>
                </a:tc>
                <a:tc rowSpan="2">
                  <a:txBody>
                    <a:bodyPr/>
                    <a:lstStyle/>
                    <a:p>
                      <a:r>
                        <a:rPr lang="en-US" sz="1600" dirty="0" smtClean="0"/>
                        <a:t>PISA </a:t>
                      </a:r>
                      <a:r>
                        <a:rPr lang="ru-RU" sz="1600" dirty="0" smtClean="0"/>
                        <a:t> функциональная грамотность (чтение математика, естествознание)</a:t>
                      </a:r>
                      <a:endParaRPr lang="ru-RU" sz="1600" dirty="0"/>
                    </a:p>
                    <a:p>
                      <a:r>
                        <a:rPr lang="en-US" sz="1600" dirty="0" smtClean="0"/>
                        <a:t>TIMSS</a:t>
                      </a:r>
                      <a:r>
                        <a:rPr lang="ru-RU" sz="1600" dirty="0" smtClean="0"/>
                        <a:t> (математика и естествознание)</a:t>
                      </a:r>
                      <a:endParaRPr lang="ru-RU" sz="1600" dirty="0"/>
                    </a:p>
                  </a:txBody>
                  <a:tcPr/>
                </a:tc>
              </a:tr>
              <a:tr h="741060">
                <a:tc vMerge="1">
                  <a:txBody>
                    <a:bodyPr/>
                    <a:lstStyle/>
                    <a:p>
                      <a:endParaRPr lang="ru-RU"/>
                    </a:p>
                  </a:txBody>
                  <a:tcPr/>
                </a:tc>
                <a:tc>
                  <a:txBody>
                    <a:bodyPr/>
                    <a:lstStyle/>
                    <a:p>
                      <a:r>
                        <a:rPr lang="ru-RU" sz="1600" dirty="0" smtClean="0"/>
                        <a:t>6,8 </a:t>
                      </a:r>
                      <a:endParaRPr lang="ru-RU" sz="1600" dirty="0"/>
                    </a:p>
                  </a:txBody>
                  <a:tcPr/>
                </a:tc>
                <a:tc>
                  <a:txBody>
                    <a:bodyPr/>
                    <a:lstStyle/>
                    <a:p>
                      <a:endParaRPr lang="ru-RU" sz="1600"/>
                    </a:p>
                  </a:txBody>
                  <a:tcPr/>
                </a:tc>
                <a:tc>
                  <a:txBody>
                    <a:bodyPr/>
                    <a:lstStyle/>
                    <a:p>
                      <a:r>
                        <a:rPr lang="ru-RU" sz="1600" dirty="0" smtClean="0"/>
                        <a:t>Мониторинг образовательных достижений </a:t>
                      </a:r>
                      <a:endParaRPr lang="ru-RU" sz="1600" dirty="0"/>
                    </a:p>
                  </a:txBody>
                  <a:tcPr/>
                </a:tc>
                <a:tc vMerge="1">
                  <a:txBody>
                    <a:bodyPr/>
                    <a:lstStyle/>
                    <a:p>
                      <a:endParaRPr lang="ru-RU" dirty="0"/>
                    </a:p>
                  </a:txBody>
                  <a:tcPr/>
                </a:tc>
              </a:tr>
              <a:tr h="489604">
                <a:tc vMerge="1">
                  <a:txBody>
                    <a:bodyPr/>
                    <a:lstStyle/>
                    <a:p>
                      <a:endParaRPr lang="ru-RU" dirty="0"/>
                    </a:p>
                  </a:txBody>
                  <a:tcPr/>
                </a:tc>
                <a:tc>
                  <a:txBody>
                    <a:bodyPr/>
                    <a:lstStyle/>
                    <a:p>
                      <a:r>
                        <a:rPr lang="ru-RU" sz="1600" dirty="0" smtClean="0"/>
                        <a:t>5 </a:t>
                      </a:r>
                      <a:endParaRPr lang="ru-RU" sz="1600" dirty="0"/>
                    </a:p>
                  </a:txBody>
                  <a:tcPr/>
                </a:tc>
                <a:tc>
                  <a:txBody>
                    <a:bodyPr/>
                    <a:lstStyle/>
                    <a:p>
                      <a:r>
                        <a:rPr lang="ru-RU" sz="1600" dirty="0" smtClean="0"/>
                        <a:t>Стартовая диагностика</a:t>
                      </a:r>
                      <a:endParaRPr lang="ru-RU" sz="1600" dirty="0"/>
                    </a:p>
                  </a:txBody>
                  <a:tcPr/>
                </a:tc>
                <a:tc>
                  <a:txBody>
                    <a:bodyPr/>
                    <a:lstStyle/>
                    <a:p>
                      <a:r>
                        <a:rPr lang="ru-RU" sz="1600" dirty="0" smtClean="0"/>
                        <a:t>ВПР</a:t>
                      </a:r>
                      <a:endParaRPr lang="ru-RU" sz="1600" dirty="0"/>
                    </a:p>
                  </a:txBody>
                  <a:tcPr/>
                </a:tc>
                <a:tc>
                  <a:txBody>
                    <a:bodyPr/>
                    <a:lstStyle/>
                    <a:p>
                      <a:endParaRPr lang="ru-RU" sz="1600" dirty="0"/>
                    </a:p>
                  </a:txBody>
                  <a:tcPr/>
                </a:tc>
              </a:tr>
              <a:tr h="1022741">
                <a:tc rowSpan="3">
                  <a:txBody>
                    <a:bodyPr/>
                    <a:lstStyle/>
                    <a:p>
                      <a:r>
                        <a:rPr lang="ru-RU" sz="1600" dirty="0" smtClean="0"/>
                        <a:t>Начальная школа</a:t>
                      </a:r>
                      <a:endParaRPr lang="ru-RU" sz="1600" dirty="0"/>
                    </a:p>
                  </a:txBody>
                  <a:tcPr/>
                </a:tc>
                <a:tc>
                  <a:txBody>
                    <a:bodyPr/>
                    <a:lstStyle/>
                    <a:p>
                      <a:r>
                        <a:rPr lang="ru-RU" sz="1600" dirty="0" smtClean="0"/>
                        <a:t>4 </a:t>
                      </a:r>
                      <a:endParaRPr lang="ru-RU" sz="1600" dirty="0"/>
                    </a:p>
                  </a:txBody>
                  <a:tcPr/>
                </a:tc>
                <a:tc>
                  <a:txBody>
                    <a:bodyPr/>
                    <a:lstStyle/>
                    <a:p>
                      <a:r>
                        <a:rPr lang="ru-RU" sz="1600" dirty="0" smtClean="0"/>
                        <a:t>Итоговая оценка (внутренняя)</a:t>
                      </a:r>
                      <a:endParaRPr lang="ru-RU" sz="1600" dirty="0"/>
                    </a:p>
                  </a:txBody>
                  <a:tcPr/>
                </a:tc>
                <a:tc>
                  <a:txBody>
                    <a:bodyPr/>
                    <a:lstStyle/>
                    <a:p>
                      <a:r>
                        <a:rPr lang="ru-RU" sz="1600" dirty="0" smtClean="0"/>
                        <a:t>ВПР, мониторинг образовательных достижений 4 класс</a:t>
                      </a:r>
                      <a:endParaRPr lang="ru-RU" sz="1600" dirty="0"/>
                    </a:p>
                  </a:txBody>
                  <a:tcPr/>
                </a:tc>
                <a:tc>
                  <a:txBody>
                    <a:bodyPr/>
                    <a:lstStyle/>
                    <a:p>
                      <a:r>
                        <a:rPr lang="en-US" sz="1600" dirty="0" smtClean="0"/>
                        <a:t>TIMSS</a:t>
                      </a:r>
                      <a:r>
                        <a:rPr lang="ru-RU" sz="1600" dirty="0" smtClean="0"/>
                        <a:t> (</a:t>
                      </a:r>
                      <a:r>
                        <a:rPr lang="ru-RU" sz="1600" dirty="0" err="1" smtClean="0"/>
                        <a:t>матем</a:t>
                      </a:r>
                      <a:r>
                        <a:rPr lang="ru-RU" sz="1600" dirty="0" smtClean="0"/>
                        <a:t>. и естествознание)</a:t>
                      </a:r>
                      <a:endParaRPr lang="en-US" sz="1600" dirty="0" smtClean="0"/>
                    </a:p>
                    <a:p>
                      <a:r>
                        <a:rPr lang="en-US" sz="1600" dirty="0" smtClean="0"/>
                        <a:t>PIRLS</a:t>
                      </a:r>
                      <a:r>
                        <a:rPr lang="ru-RU" sz="1600" dirty="0" smtClean="0"/>
                        <a:t> (грамотность чтения)</a:t>
                      </a:r>
                      <a:endParaRPr lang="ru-RU" sz="1600" dirty="0"/>
                    </a:p>
                  </a:txBody>
                  <a:tcPr/>
                </a:tc>
              </a:tr>
              <a:tr h="321433">
                <a:tc vMerge="1">
                  <a:txBody>
                    <a:bodyPr/>
                    <a:lstStyle/>
                    <a:p>
                      <a:endParaRPr lang="ru-RU" dirty="0"/>
                    </a:p>
                  </a:txBody>
                  <a:tcPr/>
                </a:tc>
                <a:tc>
                  <a:txBody>
                    <a:bodyPr/>
                    <a:lstStyle/>
                    <a:p>
                      <a:r>
                        <a:rPr lang="ru-RU" sz="1600" dirty="0" smtClean="0"/>
                        <a:t>2 </a:t>
                      </a:r>
                      <a:endParaRPr lang="ru-RU" sz="1600" dirty="0"/>
                    </a:p>
                  </a:txBody>
                  <a:tcPr/>
                </a:tc>
                <a:tc>
                  <a:txBody>
                    <a:bodyPr/>
                    <a:lstStyle/>
                    <a:p>
                      <a:endParaRPr lang="ru-RU" sz="1600" dirty="0"/>
                    </a:p>
                  </a:txBody>
                  <a:tcPr/>
                </a:tc>
                <a:tc>
                  <a:txBody>
                    <a:bodyPr/>
                    <a:lstStyle/>
                    <a:p>
                      <a:r>
                        <a:rPr lang="ru-RU" sz="1600" dirty="0" smtClean="0"/>
                        <a:t>ВПР</a:t>
                      </a:r>
                      <a:endParaRPr lang="ru-RU" sz="1600" dirty="0"/>
                    </a:p>
                  </a:txBody>
                  <a:tcPr/>
                </a:tc>
                <a:tc>
                  <a:txBody>
                    <a:bodyPr/>
                    <a:lstStyle/>
                    <a:p>
                      <a:endParaRPr lang="ru-RU" sz="1600" dirty="0"/>
                    </a:p>
                  </a:txBody>
                  <a:tcPr/>
                </a:tc>
              </a:tr>
              <a:tr h="788972">
                <a:tc vMerge="1">
                  <a:txBody>
                    <a:bodyPr/>
                    <a:lstStyle/>
                    <a:p>
                      <a:endParaRPr lang="ru-RU" dirty="0"/>
                    </a:p>
                  </a:txBody>
                  <a:tcPr/>
                </a:tc>
                <a:tc>
                  <a:txBody>
                    <a:bodyPr/>
                    <a:lstStyle/>
                    <a:p>
                      <a:r>
                        <a:rPr lang="ru-RU" sz="1600" dirty="0" smtClean="0"/>
                        <a:t>1 </a:t>
                      </a:r>
                      <a:endParaRPr lang="ru-RU" sz="1600" dirty="0"/>
                    </a:p>
                  </a:txBody>
                  <a:tcPr/>
                </a:tc>
                <a:tc>
                  <a:txBody>
                    <a:bodyPr/>
                    <a:lstStyle/>
                    <a:p>
                      <a:r>
                        <a:rPr lang="ru-RU" sz="1600" dirty="0" smtClean="0"/>
                        <a:t>Стартовая диагностика (готовность)</a:t>
                      </a:r>
                      <a:endParaRPr lang="ru-RU" sz="1600" dirty="0"/>
                    </a:p>
                  </a:txBody>
                  <a:tcPr/>
                </a:tc>
                <a:tc>
                  <a:txBody>
                    <a:bodyPr/>
                    <a:lstStyle/>
                    <a:p>
                      <a:endParaRPr lang="ru-RU" sz="1600"/>
                    </a:p>
                  </a:txBody>
                  <a:tcPr/>
                </a:tc>
                <a:tc>
                  <a:txBody>
                    <a:bodyPr/>
                    <a:lstStyle/>
                    <a:p>
                      <a:endParaRPr lang="ru-RU" sz="16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323850" y="692150"/>
            <a:ext cx="4171950" cy="6165850"/>
          </a:xfrm>
        </p:spPr>
        <p:txBody>
          <a:bodyPr rtlCol="0">
            <a:normAutofit fontScale="77500" lnSpcReduction="20000"/>
          </a:bodyPr>
          <a:lstStyle/>
          <a:p>
            <a:pPr eaLnBrk="1" fontAlgn="auto" hangingPunct="1">
              <a:spcAft>
                <a:spcPts val="0"/>
              </a:spcAft>
              <a:buFont typeface="Arial" pitchFamily="34" charset="0"/>
              <a:buNone/>
              <a:defRPr/>
            </a:pPr>
            <a:r>
              <a:rPr lang="ru-RU" sz="3400" b="1" dirty="0" smtClean="0"/>
              <a:t>Внешняя оценка</a:t>
            </a:r>
          </a:p>
          <a:p>
            <a:pPr eaLnBrk="1" fontAlgn="auto" hangingPunct="1">
              <a:spcAft>
                <a:spcPts val="0"/>
              </a:spcAft>
              <a:buFont typeface="Arial" pitchFamily="34" charset="0"/>
              <a:buChar char="•"/>
              <a:defRPr/>
            </a:pPr>
            <a:r>
              <a:rPr lang="ru-RU" sz="3400" dirty="0" smtClean="0"/>
              <a:t>ГИА (ст. 92 , 273-ФЗ);</a:t>
            </a:r>
          </a:p>
          <a:p>
            <a:pPr eaLnBrk="1" fontAlgn="auto" hangingPunct="1">
              <a:spcAft>
                <a:spcPts val="0"/>
              </a:spcAft>
              <a:buFont typeface="Arial" pitchFamily="34" charset="0"/>
              <a:buChar char="•"/>
              <a:defRPr/>
            </a:pPr>
            <a:r>
              <a:rPr lang="ru-RU" sz="3400" dirty="0" smtClean="0"/>
              <a:t>Независимая оценка качества  образования (ст. 95);</a:t>
            </a:r>
          </a:p>
          <a:p>
            <a:pPr eaLnBrk="1" fontAlgn="auto" hangingPunct="1">
              <a:spcAft>
                <a:spcPts val="0"/>
              </a:spcAft>
              <a:buFont typeface="Arial" pitchFamily="34" charset="0"/>
              <a:buChar char="•"/>
              <a:defRPr/>
            </a:pPr>
            <a:r>
              <a:rPr lang="ru-RU" sz="3400" dirty="0" smtClean="0"/>
              <a:t>Мониторинговые исследования (ст.97) муниципального, регионального и федерального уровня (с.18 ПООП НОО),</a:t>
            </a:r>
          </a:p>
          <a:p>
            <a:pPr eaLnBrk="1" fontAlgn="auto" hangingPunct="1">
              <a:spcAft>
                <a:spcPts val="0"/>
              </a:spcAft>
              <a:buFont typeface="Arial" pitchFamily="34" charset="0"/>
              <a:buChar char="•"/>
              <a:defRPr/>
            </a:pPr>
            <a:r>
              <a:rPr lang="ru-RU" sz="3400" dirty="0" smtClean="0"/>
              <a:t>Государственная регламентация  (ст.90),</a:t>
            </a:r>
          </a:p>
          <a:p>
            <a:pPr eaLnBrk="1" fontAlgn="auto" hangingPunct="1">
              <a:spcAft>
                <a:spcPts val="0"/>
              </a:spcAft>
              <a:buFont typeface="Arial" pitchFamily="34" charset="0"/>
              <a:buChar char="•"/>
              <a:defRPr/>
            </a:pPr>
            <a:r>
              <a:rPr lang="ru-RU" sz="3400" dirty="0" smtClean="0"/>
              <a:t>Аттестация педагогов (ст.49),</a:t>
            </a:r>
          </a:p>
          <a:p>
            <a:pPr eaLnBrk="1" fontAlgn="auto" hangingPunct="1">
              <a:spcAft>
                <a:spcPts val="0"/>
              </a:spcAft>
              <a:buFont typeface="Arial" pitchFamily="34" charset="0"/>
              <a:buChar char="•"/>
              <a:defRPr/>
            </a:pPr>
            <a:r>
              <a:rPr lang="ru-RU" sz="3400" dirty="0" smtClean="0"/>
              <a:t>Международные исследования</a:t>
            </a:r>
          </a:p>
          <a:p>
            <a:pPr eaLnBrk="1" fontAlgn="auto" hangingPunct="1">
              <a:spcAft>
                <a:spcPts val="0"/>
              </a:spcAft>
              <a:buFont typeface="Arial" pitchFamily="34" charset="0"/>
              <a:buChar char="•"/>
              <a:defRPr/>
            </a:pPr>
            <a:endParaRPr lang="ru-RU" sz="3400" dirty="0" smtClean="0"/>
          </a:p>
          <a:p>
            <a:pPr eaLnBrk="1" fontAlgn="auto" hangingPunct="1">
              <a:spcAft>
                <a:spcPts val="0"/>
              </a:spcAft>
              <a:buFont typeface="Arial" pitchFamily="34" charset="0"/>
              <a:buChar char="•"/>
              <a:defRPr/>
            </a:pPr>
            <a:endParaRPr lang="ru-RU" dirty="0" smtClean="0"/>
          </a:p>
          <a:p>
            <a:pPr eaLnBrk="1" fontAlgn="auto" hangingPunct="1">
              <a:spcAft>
                <a:spcPts val="0"/>
              </a:spcAft>
              <a:buFont typeface="Arial" pitchFamily="34" charset="0"/>
              <a:buChar char="•"/>
              <a:defRPr/>
            </a:pPr>
            <a:endParaRPr lang="ru-RU" dirty="0" smtClean="0"/>
          </a:p>
          <a:p>
            <a:pPr eaLnBrk="1" fontAlgn="auto" hangingPunct="1">
              <a:spcAft>
                <a:spcPts val="0"/>
              </a:spcAft>
              <a:buFont typeface="Arial" pitchFamily="34" charset="0"/>
              <a:buChar char="•"/>
              <a:defRPr/>
            </a:pPr>
            <a:endParaRPr lang="ru-RU" dirty="0"/>
          </a:p>
        </p:txBody>
      </p:sp>
      <p:sp>
        <p:nvSpPr>
          <p:cNvPr id="6" name="Содержимое 5"/>
          <p:cNvSpPr>
            <a:spLocks noGrp="1"/>
          </p:cNvSpPr>
          <p:nvPr>
            <p:ph sz="half" idx="2"/>
          </p:nvPr>
        </p:nvSpPr>
        <p:spPr>
          <a:xfrm>
            <a:off x="4643438" y="692150"/>
            <a:ext cx="4500562" cy="6165850"/>
          </a:xfrm>
        </p:spPr>
        <p:txBody>
          <a:bodyPr rtlCol="0">
            <a:normAutofit fontScale="77500" lnSpcReduction="20000"/>
          </a:bodyPr>
          <a:lstStyle/>
          <a:p>
            <a:pPr eaLnBrk="1" fontAlgn="auto" hangingPunct="1">
              <a:spcAft>
                <a:spcPts val="0"/>
              </a:spcAft>
              <a:buFont typeface="Arial" pitchFamily="34" charset="0"/>
              <a:buNone/>
              <a:defRPr/>
            </a:pPr>
            <a:r>
              <a:rPr lang="ru-RU" sz="3600" b="1" dirty="0" smtClean="0"/>
              <a:t>Внутренняя оценка</a:t>
            </a:r>
          </a:p>
          <a:p>
            <a:pPr eaLnBrk="1" fontAlgn="auto" hangingPunct="1">
              <a:spcAft>
                <a:spcPts val="0"/>
              </a:spcAft>
              <a:buFont typeface="Arial" pitchFamily="34" charset="0"/>
              <a:buChar char="•"/>
              <a:defRPr/>
            </a:pPr>
            <a:r>
              <a:rPr lang="ru-RU" sz="3600" dirty="0" smtClean="0"/>
              <a:t>Внутренний мониторинг (стартовая диагностика</a:t>
            </a:r>
            <a:r>
              <a:rPr lang="ru-RU" sz="3600" dirty="0"/>
              <a:t>,</a:t>
            </a:r>
            <a:r>
              <a:rPr lang="ru-RU" sz="3600" dirty="0" smtClean="0"/>
              <a:t> тематический, и итоговый контроль)</a:t>
            </a:r>
          </a:p>
          <a:p>
            <a:pPr eaLnBrk="1" fontAlgn="auto" hangingPunct="1">
              <a:spcAft>
                <a:spcPts val="0"/>
              </a:spcAft>
              <a:buFont typeface="Arial" pitchFamily="34" charset="0"/>
              <a:buChar char="•"/>
              <a:defRPr/>
            </a:pPr>
            <a:r>
              <a:rPr lang="ru-RU" sz="3600" dirty="0" smtClean="0"/>
              <a:t>Текущее оценивание в классе;</a:t>
            </a:r>
          </a:p>
          <a:p>
            <a:pPr eaLnBrk="1" fontAlgn="auto" hangingPunct="1">
              <a:spcAft>
                <a:spcPts val="0"/>
              </a:spcAft>
              <a:buFont typeface="Arial" pitchFamily="34" charset="0"/>
              <a:buChar char="•"/>
              <a:defRPr/>
            </a:pPr>
            <a:r>
              <a:rPr lang="ru-RU" sz="3600" dirty="0" smtClean="0"/>
              <a:t>Учет динамики учебных и </a:t>
            </a:r>
            <a:r>
              <a:rPr lang="ru-RU" sz="3600" dirty="0" err="1" smtClean="0"/>
              <a:t>внеучебных</a:t>
            </a:r>
            <a:r>
              <a:rPr lang="ru-RU" sz="3600" dirty="0" smtClean="0"/>
              <a:t> достижений (</a:t>
            </a:r>
            <a:r>
              <a:rPr lang="ru-RU" sz="3600" dirty="0" err="1" smtClean="0"/>
              <a:t>портфолио</a:t>
            </a:r>
            <a:r>
              <a:rPr lang="ru-RU" sz="3600" dirty="0" smtClean="0"/>
              <a:t>);</a:t>
            </a:r>
          </a:p>
          <a:p>
            <a:pPr eaLnBrk="1" fontAlgn="auto" hangingPunct="1">
              <a:spcAft>
                <a:spcPts val="0"/>
              </a:spcAft>
              <a:buFont typeface="Arial" pitchFamily="34" charset="0"/>
              <a:buChar char="•"/>
              <a:defRPr/>
            </a:pPr>
            <a:r>
              <a:rPr lang="ru-RU" sz="3600" dirty="0" smtClean="0"/>
              <a:t>Промежуточная аттестация обучающихся ;</a:t>
            </a:r>
          </a:p>
          <a:p>
            <a:pPr eaLnBrk="1" fontAlgn="auto" hangingPunct="1">
              <a:spcAft>
                <a:spcPts val="0"/>
              </a:spcAft>
              <a:buFont typeface="Arial" pitchFamily="34" charset="0"/>
              <a:buChar char="•"/>
              <a:defRPr/>
            </a:pPr>
            <a:r>
              <a:rPr lang="ru-RU" sz="3600" dirty="0" smtClean="0"/>
              <a:t>Наблюдение психологов;</a:t>
            </a:r>
          </a:p>
          <a:p>
            <a:pPr eaLnBrk="1" fontAlgn="auto" hangingPunct="1">
              <a:spcAft>
                <a:spcPts val="0"/>
              </a:spcAft>
              <a:buFont typeface="Arial" pitchFamily="34" charset="0"/>
              <a:buChar char="•"/>
              <a:defRPr/>
            </a:pPr>
            <a:r>
              <a:rPr lang="ru-RU" sz="3600" dirty="0" err="1" smtClean="0"/>
              <a:t>Самообследование</a:t>
            </a:r>
            <a:r>
              <a:rPr lang="ru-RU" sz="3600" dirty="0" smtClean="0"/>
              <a:t> .</a:t>
            </a:r>
          </a:p>
          <a:p>
            <a:pPr eaLnBrk="1" fontAlgn="auto" hangingPunct="1">
              <a:spcAft>
                <a:spcPts val="0"/>
              </a:spcAft>
              <a:buFont typeface="Arial" pitchFamily="34" charset="0"/>
              <a:buChar char="•"/>
              <a:defRPr/>
            </a:pPr>
            <a:endParaRPr lang="ru-RU"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0" y="-8554"/>
          <a:ext cx="9144000" cy="6765459"/>
        </p:xfrm>
        <a:graphic>
          <a:graphicData uri="http://schemas.openxmlformats.org/drawingml/2006/table">
            <a:tbl>
              <a:tblPr firstRow="1" bandRow="1">
                <a:tableStyleId>{5C22544A-7EE6-4342-B048-85BDC9FD1C3A}</a:tableStyleId>
              </a:tblPr>
              <a:tblGrid>
                <a:gridCol w="2857488"/>
                <a:gridCol w="3238512"/>
                <a:gridCol w="3048000"/>
              </a:tblGrid>
              <a:tr h="722910">
                <a:tc>
                  <a:txBody>
                    <a:bodyPr/>
                    <a:lstStyle/>
                    <a:p>
                      <a:r>
                        <a:rPr lang="ru-RU" sz="2800" dirty="0" smtClean="0"/>
                        <a:t>Дети/</a:t>
                      </a:r>
                      <a:r>
                        <a:rPr lang="ru-RU" sz="2800" baseline="0" dirty="0" smtClean="0"/>
                        <a:t> Родители</a:t>
                      </a:r>
                      <a:endParaRPr lang="ru-RU" sz="2800" dirty="0"/>
                    </a:p>
                  </a:txBody>
                  <a:tcPr/>
                </a:tc>
                <a:tc>
                  <a:txBody>
                    <a:bodyPr/>
                    <a:lstStyle/>
                    <a:p>
                      <a:r>
                        <a:rPr lang="ru-RU" sz="2800" dirty="0" smtClean="0"/>
                        <a:t>Учителя </a:t>
                      </a:r>
                      <a:endParaRPr lang="ru-RU"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dirty="0" smtClean="0"/>
                        <a:t>Класс/</a:t>
                      </a:r>
                      <a:r>
                        <a:rPr lang="ru-RU" sz="2800" baseline="0" dirty="0" smtClean="0"/>
                        <a:t> школа</a:t>
                      </a:r>
                      <a:endParaRPr lang="ru-RU" sz="2800" dirty="0" smtClean="0"/>
                    </a:p>
                    <a:p>
                      <a:endParaRPr lang="ru-RU" sz="2800" dirty="0"/>
                    </a:p>
                  </a:txBody>
                  <a:tcPr/>
                </a:tc>
              </a:tr>
              <a:tr h="3168819">
                <a:tc>
                  <a:txBody>
                    <a:bodyPr/>
                    <a:lstStyle/>
                    <a:p>
                      <a:r>
                        <a:rPr lang="ru-RU" sz="2800" dirty="0" smtClean="0"/>
                        <a:t>Индивидуальная образовательная траектория</a:t>
                      </a:r>
                      <a:endParaRPr lang="ru-RU" sz="2800" dirty="0"/>
                    </a:p>
                  </a:txBody>
                  <a:tcPr/>
                </a:tc>
                <a:tc>
                  <a:txBody>
                    <a:bodyPr/>
                    <a:lstStyle/>
                    <a:p>
                      <a:r>
                        <a:rPr lang="ru-RU" sz="2800" dirty="0" smtClean="0"/>
                        <a:t>Самооценка профессиональной деятельности</a:t>
                      </a:r>
                      <a:endParaRPr lang="ru-RU" sz="2800" dirty="0"/>
                    </a:p>
                  </a:txBody>
                  <a:tcPr/>
                </a:tc>
                <a:tc>
                  <a:txBody>
                    <a:bodyPr/>
                    <a:lstStyle/>
                    <a:p>
                      <a:r>
                        <a:rPr lang="ru-RU" sz="2800" dirty="0" smtClean="0"/>
                        <a:t>Совершенствование образовательных программ, методик, технологий обучения</a:t>
                      </a:r>
                      <a:endParaRPr lang="ru-RU" sz="2800" dirty="0"/>
                    </a:p>
                  </a:txBody>
                  <a:tcPr/>
                </a:tc>
              </a:tr>
              <a:tr h="2643206">
                <a:tc>
                  <a:txBody>
                    <a:bodyPr/>
                    <a:lstStyle/>
                    <a:p>
                      <a:r>
                        <a:rPr lang="ru-RU" sz="2800" dirty="0" smtClean="0"/>
                        <a:t>Возможность выбора образовательной программы и образовательной организации</a:t>
                      </a:r>
                      <a:r>
                        <a:rPr lang="ru-RU" sz="2800" baseline="0" dirty="0" smtClean="0"/>
                        <a:t> </a:t>
                      </a:r>
                      <a:endParaRPr lang="ru-RU" sz="2800" dirty="0"/>
                    </a:p>
                  </a:txBody>
                  <a:tcPr/>
                </a:tc>
                <a:tc>
                  <a:txBody>
                    <a:bodyPr/>
                    <a:lstStyle/>
                    <a:p>
                      <a:r>
                        <a:rPr lang="ru-RU" sz="2800" dirty="0" smtClean="0"/>
                        <a:t>Формирование направлений совершенствования</a:t>
                      </a:r>
                      <a:endParaRPr lang="ru-RU" sz="2800" dirty="0"/>
                    </a:p>
                  </a:txBody>
                  <a:tcPr/>
                </a:tc>
                <a:tc>
                  <a:txBody>
                    <a:bodyPr/>
                    <a:lstStyle/>
                    <a:p>
                      <a:r>
                        <a:rPr lang="ru-RU" sz="2800" dirty="0" smtClean="0"/>
                        <a:t>Определение</a:t>
                      </a:r>
                      <a:r>
                        <a:rPr lang="ru-RU" sz="2800" baseline="0" dirty="0" smtClean="0"/>
                        <a:t> направлений совершенствования, программы развития школы</a:t>
                      </a:r>
                      <a:endParaRPr lang="ru-RU" sz="28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lstStyle/>
          <a:p>
            <a:pPr eaLnBrk="1" hangingPunct="1"/>
            <a:r>
              <a:rPr lang="ru-RU" smtClean="0"/>
              <a:t>Методология ВСОКО</a:t>
            </a:r>
          </a:p>
        </p:txBody>
      </p:sp>
      <p:sp>
        <p:nvSpPr>
          <p:cNvPr id="10243" name="Содержимое 2"/>
          <p:cNvSpPr>
            <a:spLocks noGrp="1"/>
          </p:cNvSpPr>
          <p:nvPr>
            <p:ph idx="1"/>
          </p:nvPr>
        </p:nvSpPr>
        <p:spPr>
          <a:xfrm>
            <a:off x="0" y="1484313"/>
            <a:ext cx="8686800" cy="4525962"/>
          </a:xfrm>
        </p:spPr>
        <p:txBody>
          <a:bodyPr/>
          <a:lstStyle/>
          <a:p>
            <a:pPr eaLnBrk="1" hangingPunct="1"/>
            <a:r>
              <a:rPr lang="ru-RU" smtClean="0"/>
              <a:t>Федеральный закон «Об образовании в РФ» ( ст. 28,п 13);</a:t>
            </a:r>
          </a:p>
          <a:p>
            <a:pPr eaLnBrk="1" hangingPunct="1"/>
            <a:r>
              <a:rPr lang="ru-RU" smtClean="0"/>
              <a:t>Примерная ООП НОО ( протокол заседания от 08.04 2015г. №1/15, стр 79);</a:t>
            </a:r>
          </a:p>
          <a:p>
            <a:pPr eaLnBrk="1" hangingPunct="1"/>
            <a:r>
              <a:rPr lang="ru-RU" smtClean="0"/>
              <a:t>Примерная ООП ООО ( протокол заседания от 08.04 2015г. №1/15, стр185);</a:t>
            </a:r>
          </a:p>
          <a:p>
            <a:pPr eaLnBrk="1" hangingPunct="1"/>
            <a:endParaRPr lang="ru-RU" smtClean="0"/>
          </a:p>
          <a:p>
            <a:pPr eaLnBrk="1" hangingPunct="1"/>
            <a:endParaRPr 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79388" y="111125"/>
            <a:ext cx="7632700" cy="1216025"/>
          </a:xfrm>
        </p:spPr>
        <p:txBody>
          <a:bodyPr rtlCol="0">
            <a:normAutofit/>
          </a:bodyPr>
          <a:lstStyle/>
          <a:p>
            <a:pPr eaLnBrk="1" fontAlgn="auto" hangingPunct="1">
              <a:spcAft>
                <a:spcPts val="0"/>
              </a:spcAft>
              <a:defRPr/>
            </a:pPr>
            <a:r>
              <a:rPr lang="ru-RU" sz="2800" b="1" dirty="0" smtClean="0">
                <a:solidFill>
                  <a:srgbClr val="002060"/>
                </a:solidFill>
                <a:effectLst>
                  <a:outerShdw blurRad="38100" dist="38100" dir="2700000" algn="tl">
                    <a:srgbClr val="000000">
                      <a:alpha val="43137"/>
                    </a:srgbClr>
                  </a:outerShdw>
                </a:effectLst>
              </a:rPr>
              <a:t>Система оценки достижения результатов – часть целевого раздела ООП</a:t>
            </a:r>
            <a:endParaRPr lang="ru-RU" sz="2800" b="1" dirty="0">
              <a:solidFill>
                <a:srgbClr val="002060"/>
              </a:solidFill>
              <a:effectLst>
                <a:outerShdw blurRad="38100" dist="38100" dir="2700000" algn="tl">
                  <a:srgbClr val="000000">
                    <a:alpha val="43137"/>
                  </a:srgbClr>
                </a:outerShdw>
              </a:effectLst>
            </a:endParaRPr>
          </a:p>
        </p:txBody>
      </p:sp>
      <p:sp>
        <p:nvSpPr>
          <p:cNvPr id="3" name="Содержимое 2"/>
          <p:cNvSpPr>
            <a:spLocks noGrp="1"/>
          </p:cNvSpPr>
          <p:nvPr>
            <p:ph idx="4294967295"/>
          </p:nvPr>
        </p:nvSpPr>
        <p:spPr>
          <a:xfrm>
            <a:off x="0" y="1412875"/>
            <a:ext cx="9144000" cy="5445125"/>
          </a:xfrm>
        </p:spPr>
        <p:txBody>
          <a:bodyPr rtlCol="0">
            <a:normAutofit fontScale="77500" lnSpcReduction="20000"/>
          </a:bodyPr>
          <a:lstStyle/>
          <a:p>
            <a:pPr eaLnBrk="1" fontAlgn="auto" hangingPunct="1">
              <a:spcAft>
                <a:spcPts val="0"/>
              </a:spcAft>
              <a:buFont typeface="Arial" pitchFamily="34" charset="0"/>
              <a:buChar char="•"/>
              <a:defRPr/>
            </a:pPr>
            <a:r>
              <a:rPr lang="ru-RU" sz="3600" dirty="0" smtClean="0">
                <a:solidFill>
                  <a:schemeClr val="dk1"/>
                </a:solidFill>
                <a:latin typeface="Arial" pitchFamily="34" charset="0"/>
                <a:cs typeface="Arial" pitchFamily="34" charset="0"/>
              </a:rPr>
              <a:t>Характеризует основные направления и цели оценочной деятельности</a:t>
            </a:r>
          </a:p>
          <a:p>
            <a:pPr eaLnBrk="1" fontAlgn="auto" hangingPunct="1">
              <a:spcAft>
                <a:spcPts val="0"/>
              </a:spcAft>
              <a:buFont typeface="Arial" pitchFamily="34" charset="0"/>
              <a:buChar char="•"/>
              <a:defRPr/>
            </a:pPr>
            <a:r>
              <a:rPr lang="ru-RU" sz="3600" dirty="0" smtClean="0">
                <a:solidFill>
                  <a:schemeClr val="dk1"/>
                </a:solidFill>
                <a:latin typeface="Arial" pitchFamily="34" charset="0"/>
                <a:cs typeface="Arial" pitchFamily="34" charset="0"/>
              </a:rPr>
              <a:t>Описывает объект и содержание оценки</a:t>
            </a:r>
          </a:p>
          <a:p>
            <a:pPr eaLnBrk="1" fontAlgn="auto" hangingPunct="1">
              <a:spcAft>
                <a:spcPts val="0"/>
              </a:spcAft>
              <a:buFont typeface="Arial" pitchFamily="34" charset="0"/>
              <a:buChar char="•"/>
              <a:defRPr/>
            </a:pPr>
            <a:r>
              <a:rPr lang="ru-RU" sz="3600" dirty="0" smtClean="0">
                <a:solidFill>
                  <a:schemeClr val="dk1"/>
                </a:solidFill>
                <a:latin typeface="Arial" pitchFamily="34" charset="0"/>
                <a:cs typeface="Arial" pitchFamily="34" charset="0"/>
              </a:rPr>
              <a:t>Отражает содержание оценки, критерии, процедуры и состав инструментария</a:t>
            </a:r>
          </a:p>
          <a:p>
            <a:pPr eaLnBrk="1" fontAlgn="auto" hangingPunct="1">
              <a:spcAft>
                <a:spcPts val="0"/>
              </a:spcAft>
              <a:buFont typeface="Arial" pitchFamily="34" charset="0"/>
              <a:buChar char="•"/>
              <a:defRPr/>
            </a:pPr>
            <a:r>
              <a:rPr lang="ru-RU" sz="3600" dirty="0" smtClean="0">
                <a:solidFill>
                  <a:schemeClr val="dk1"/>
                </a:solidFill>
                <a:latin typeface="Arial" pitchFamily="34" charset="0"/>
                <a:cs typeface="Arial" pitchFamily="34" charset="0"/>
              </a:rPr>
              <a:t>Отражает оценку динамики индивидуальных достижений обучающихся</a:t>
            </a:r>
          </a:p>
          <a:p>
            <a:pPr eaLnBrk="1" fontAlgn="auto" hangingPunct="1">
              <a:spcAft>
                <a:spcPts val="0"/>
              </a:spcAft>
              <a:buFont typeface="Arial" pitchFamily="34" charset="0"/>
              <a:buChar char="•"/>
              <a:defRPr/>
            </a:pPr>
            <a:r>
              <a:rPr lang="ru-RU" sz="3600" dirty="0" smtClean="0">
                <a:solidFill>
                  <a:schemeClr val="dk1"/>
                </a:solidFill>
                <a:latin typeface="Arial" pitchFamily="34" charset="0"/>
                <a:cs typeface="Arial" pitchFamily="34" charset="0"/>
              </a:rPr>
              <a:t>Включает описание организации и содержания промежуточной аттестации учащихся</a:t>
            </a:r>
          </a:p>
          <a:p>
            <a:pPr eaLnBrk="1" fontAlgn="auto" hangingPunct="1">
              <a:spcAft>
                <a:spcPts val="0"/>
              </a:spcAft>
              <a:buFont typeface="Arial" pitchFamily="34" charset="0"/>
              <a:buChar char="•"/>
              <a:defRPr/>
            </a:pPr>
            <a:r>
              <a:rPr lang="ru-RU" sz="3600" dirty="0" smtClean="0">
                <a:solidFill>
                  <a:schemeClr val="dk1"/>
                </a:solidFill>
                <a:latin typeface="Arial" pitchFamily="34" charset="0"/>
                <a:cs typeface="Arial" pitchFamily="34" charset="0"/>
              </a:rPr>
              <a:t>Включает описание организации и содержания оценки по предметам, не выносимым на ГИА</a:t>
            </a:r>
          </a:p>
          <a:p>
            <a:pPr eaLnBrk="1" fontAlgn="auto" hangingPunct="1">
              <a:spcAft>
                <a:spcPts val="0"/>
              </a:spcAft>
              <a:buFont typeface="Arial" pitchFamily="34" charset="0"/>
              <a:buNone/>
              <a:defRPr/>
            </a:pPr>
            <a:endParaRPr lang="ru-RU" sz="2500" dirty="0">
              <a:latin typeface="Arial" pitchFamily="34" charset="0"/>
              <a:cs typeface="Arial" pitchFamily="34" charset="0"/>
            </a:endParaRPr>
          </a:p>
        </p:txBody>
      </p:sp>
      <p:sp>
        <p:nvSpPr>
          <p:cNvPr id="11268" name="object 4"/>
          <p:cNvSpPr txBox="1">
            <a:spLocks noChangeArrowheads="1"/>
          </p:cNvSpPr>
          <p:nvPr/>
        </p:nvSpPr>
        <p:spPr bwMode="auto">
          <a:xfrm>
            <a:off x="5030788" y="211138"/>
            <a:ext cx="3343275" cy="774700"/>
          </a:xfrm>
          <a:prstGeom prst="rect">
            <a:avLst/>
          </a:prstGeom>
          <a:noFill/>
          <a:ln w="9525">
            <a:noFill/>
            <a:miter lim="800000"/>
            <a:headEnd/>
            <a:tailEnd/>
          </a:ln>
        </p:spPr>
        <p:txBody>
          <a:bodyPr lIns="0" tIns="0" rIns="0" bIns="0"/>
          <a:lstStyle/>
          <a:p>
            <a:pPr marL="25400">
              <a:lnSpc>
                <a:spcPts val="1000"/>
              </a:lnSpc>
            </a:pPr>
            <a:endParaRPr lang="ru-RU" sz="100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828800"/>
            <a:ext cx="8610600" cy="4479925"/>
          </a:xfrm>
        </p:spPr>
        <p:txBody>
          <a:bodyPr rtlCol="0">
            <a:normAutofit/>
          </a:bodyPr>
          <a:lstStyle/>
          <a:p>
            <a:pPr marL="0" indent="0" eaLnBrk="1" fontAlgn="auto" hangingPunct="1">
              <a:spcAft>
                <a:spcPts val="0"/>
              </a:spcAft>
              <a:buFont typeface="Arial" charset="0"/>
              <a:buNone/>
              <a:defRPr/>
            </a:pPr>
            <a:r>
              <a:rPr lang="ru-RU" sz="2800" b="1" dirty="0" smtClean="0"/>
              <a:t>Особенности оценки </a:t>
            </a:r>
            <a:r>
              <a:rPr lang="ru-RU" sz="2800" b="1" dirty="0" err="1" smtClean="0"/>
              <a:t>метапредметных</a:t>
            </a:r>
            <a:r>
              <a:rPr lang="ru-RU" sz="2800" b="1" dirty="0" smtClean="0"/>
              <a:t> результатов</a:t>
            </a:r>
            <a:br>
              <a:rPr lang="ru-RU" sz="2800" b="1" dirty="0" smtClean="0"/>
            </a:br>
            <a:endParaRPr lang="ru-RU" sz="2800" b="1" dirty="0" smtClean="0"/>
          </a:p>
          <a:p>
            <a:pPr marL="0" indent="0" eaLnBrk="1" fontAlgn="auto" hangingPunct="1">
              <a:spcAft>
                <a:spcPts val="0"/>
              </a:spcAft>
              <a:buFont typeface="Arial" charset="0"/>
              <a:buNone/>
              <a:defRPr/>
            </a:pPr>
            <a:r>
              <a:rPr lang="ru-RU" sz="2800" b="1" dirty="0" smtClean="0"/>
              <a:t>Формирование </a:t>
            </a:r>
            <a:r>
              <a:rPr lang="ru-RU" sz="2800" b="1" dirty="0" err="1" smtClean="0"/>
              <a:t>метапредметных</a:t>
            </a:r>
            <a:r>
              <a:rPr lang="ru-RU" sz="2800" b="1" dirty="0" smtClean="0"/>
              <a:t> результатов обеспечивается за счет:</a:t>
            </a:r>
          </a:p>
          <a:p>
            <a:pPr marL="0" indent="0" eaLnBrk="1" fontAlgn="auto" hangingPunct="1">
              <a:spcAft>
                <a:spcPts val="0"/>
              </a:spcAft>
              <a:buFont typeface="Arial" charset="0"/>
              <a:buNone/>
              <a:defRPr/>
            </a:pPr>
            <a:r>
              <a:rPr lang="ru-RU" sz="2800" b="1" dirty="0" smtClean="0"/>
              <a:t>• </a:t>
            </a:r>
            <a:r>
              <a:rPr lang="ru-RU" sz="2800" dirty="0" smtClean="0"/>
              <a:t>основных компонентов образовательного процесса — учебных предметов;</a:t>
            </a:r>
          </a:p>
          <a:p>
            <a:pPr marL="0" indent="0" eaLnBrk="1" fontAlgn="auto" hangingPunct="1">
              <a:spcAft>
                <a:spcPts val="0"/>
              </a:spcAft>
              <a:buFont typeface="Arial" charset="0"/>
              <a:buNone/>
              <a:defRPr/>
            </a:pPr>
            <a:r>
              <a:rPr lang="ru-RU" sz="2800" b="1" dirty="0" smtClean="0"/>
              <a:t>• </a:t>
            </a:r>
            <a:r>
              <a:rPr lang="ru-RU" sz="2800" dirty="0" err="1" smtClean="0"/>
              <a:t>межпредметных</a:t>
            </a:r>
            <a:r>
              <a:rPr lang="ru-RU" sz="2800" dirty="0" smtClean="0"/>
              <a:t> учебных программ;</a:t>
            </a:r>
          </a:p>
          <a:p>
            <a:pPr marL="0" indent="0" eaLnBrk="1" fontAlgn="auto" hangingPunct="1">
              <a:spcAft>
                <a:spcPts val="0"/>
              </a:spcAft>
              <a:buFont typeface="Arial" charset="0"/>
              <a:buNone/>
              <a:defRPr/>
            </a:pPr>
            <a:r>
              <a:rPr lang="ru-RU" sz="2800" b="1" dirty="0" smtClean="0"/>
              <a:t>• </a:t>
            </a:r>
            <a:r>
              <a:rPr lang="ru-RU" sz="2800" dirty="0" smtClean="0"/>
              <a:t>внеурочной деятельности.</a:t>
            </a:r>
          </a:p>
          <a:p>
            <a:pPr eaLnBrk="1" fontAlgn="auto" hangingPunct="1">
              <a:spcAft>
                <a:spcPts val="0"/>
              </a:spcAft>
              <a:buFont typeface="Arial" pitchFamily="34" charset="0"/>
              <a:buChar char="•"/>
              <a:defRPr/>
            </a:pPr>
            <a:endParaRPr lang="ru-RU" dirty="0"/>
          </a:p>
        </p:txBody>
      </p:sp>
      <p:sp>
        <p:nvSpPr>
          <p:cNvPr id="12291" name="Заголовок 1"/>
          <p:cNvSpPr>
            <a:spLocks noGrp="1"/>
          </p:cNvSpPr>
          <p:nvPr>
            <p:ph type="title"/>
          </p:nvPr>
        </p:nvSpPr>
        <p:spPr>
          <a:xfrm>
            <a:off x="304800" y="333375"/>
            <a:ext cx="8229600" cy="1066800"/>
          </a:xfrm>
        </p:spPr>
        <p:txBody>
          <a:bodyPr anchor="t"/>
          <a:lstStyle/>
          <a:p>
            <a:pPr eaLnBrk="1" hangingPunct="1"/>
            <a:r>
              <a:rPr lang="ru-RU" altLang="ru-RU" sz="2800" b="1" dirty="0" smtClean="0"/>
              <a:t>Фрагмент раздела ООП «Система оценки достижения планируемых результатов ООП</a:t>
            </a:r>
            <a:r>
              <a:rPr lang="ru-RU" altLang="ru-RU" sz="2400" b="1" dirty="0" smtClean="0">
                <a:solidFill>
                  <a:srgbClr val="002060"/>
                </a:solidFill>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1584</Words>
  <Application>Microsoft Office PowerPoint</Application>
  <PresentationFormat>Экран (4:3)</PresentationFormat>
  <Paragraphs>156</Paragraphs>
  <Slides>13</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Внешняя и внутренняя оценка деятельности школы</vt:lpstr>
      <vt:lpstr>Направления оценки качества образования</vt:lpstr>
      <vt:lpstr>Общероссийская система оценки качества образования (ОСОКО)</vt:lpstr>
      <vt:lpstr>Общероссийская система оценки качества общего образования</vt:lpstr>
      <vt:lpstr>Слайд 5</vt:lpstr>
      <vt:lpstr>Слайд 6</vt:lpstr>
      <vt:lpstr>Методология ВСОКО</vt:lpstr>
      <vt:lpstr>Система оценки достижения результатов – часть целевого раздела ООП</vt:lpstr>
      <vt:lpstr>Фрагмент раздела ООП «Система оценки достижения планируемых результатов ООП…»</vt:lpstr>
      <vt:lpstr>Организационная и функциональная структура ВСОКО </vt:lpstr>
      <vt:lpstr>Единый подход к системе оценки</vt:lpstr>
      <vt:lpstr>Слайд 12</vt:lpstr>
      <vt:lpstr>Благодарю за внимание!</vt:lpstr>
    </vt:vector>
  </TitlesOfParts>
  <Company>Школа 23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Внешняя и внутренняя оценка деятельности школы</dc:title>
  <dc:creator>Директор</dc:creator>
  <cp:lastModifiedBy>Директор</cp:lastModifiedBy>
  <cp:revision>28</cp:revision>
  <dcterms:created xsi:type="dcterms:W3CDTF">2016-11-23T04:59:52Z</dcterms:created>
  <dcterms:modified xsi:type="dcterms:W3CDTF">2016-11-24T07:38:20Z</dcterms:modified>
</cp:coreProperties>
</file>