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48"/>
  </p:notesMasterIdLst>
  <p:sldIdLst>
    <p:sldId id="401" r:id="rId4"/>
    <p:sldId id="402" r:id="rId5"/>
    <p:sldId id="256" r:id="rId6"/>
    <p:sldId id="301" r:id="rId7"/>
    <p:sldId id="400" r:id="rId8"/>
    <p:sldId id="415" r:id="rId9"/>
    <p:sldId id="416" r:id="rId10"/>
    <p:sldId id="417" r:id="rId11"/>
    <p:sldId id="418" r:id="rId12"/>
    <p:sldId id="419" r:id="rId13"/>
    <p:sldId id="322" r:id="rId14"/>
    <p:sldId id="320" r:id="rId15"/>
    <p:sldId id="323" r:id="rId16"/>
    <p:sldId id="405" r:id="rId17"/>
    <p:sldId id="406" r:id="rId18"/>
    <p:sldId id="367" r:id="rId19"/>
    <p:sldId id="394" r:id="rId20"/>
    <p:sldId id="377" r:id="rId21"/>
    <p:sldId id="306" r:id="rId22"/>
    <p:sldId id="403" r:id="rId23"/>
    <p:sldId id="373" r:id="rId24"/>
    <p:sldId id="345" r:id="rId25"/>
    <p:sldId id="368" r:id="rId26"/>
    <p:sldId id="371" r:id="rId27"/>
    <p:sldId id="370" r:id="rId28"/>
    <p:sldId id="425" r:id="rId29"/>
    <p:sldId id="378" r:id="rId30"/>
    <p:sldId id="420" r:id="rId31"/>
    <p:sldId id="421" r:id="rId32"/>
    <p:sldId id="422" r:id="rId33"/>
    <p:sldId id="423" r:id="rId34"/>
    <p:sldId id="424" r:id="rId35"/>
    <p:sldId id="376" r:id="rId36"/>
    <p:sldId id="392" r:id="rId37"/>
    <p:sldId id="393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26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ECFF"/>
    <a:srgbClr val="DDDDDD"/>
    <a:srgbClr val="99CCFF"/>
    <a:srgbClr val="FFCCCC"/>
    <a:srgbClr val="CCCCFF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1" autoAdjust="0"/>
    <p:restoredTop sz="93827" autoAdjust="0"/>
  </p:normalViewPr>
  <p:slideViewPr>
    <p:cSldViewPr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B7CED-51EC-43A5-B889-A2932DEA439D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EFD576-6AD3-40C2-A269-E6EADE89B5EC}">
      <dgm:prSet phldrT="[Текст]"/>
      <dgm:spPr/>
      <dgm:t>
        <a:bodyPr/>
        <a:lstStyle/>
        <a:p>
          <a:r>
            <a:rPr lang="ru-RU" dirty="0" smtClean="0"/>
            <a:t>Основа проектирования образовательного пространства для детей с ОВЗ</a:t>
          </a:r>
          <a:endParaRPr lang="ru-RU" dirty="0"/>
        </a:p>
      </dgm:t>
    </dgm:pt>
    <dgm:pt modelId="{A9D342F2-AABE-4A8E-9970-370C235CC143}" type="parTrans" cxnId="{465B6CD5-0465-44B4-9461-7321C6D14259}">
      <dgm:prSet/>
      <dgm:spPr/>
      <dgm:t>
        <a:bodyPr/>
        <a:lstStyle/>
        <a:p>
          <a:endParaRPr lang="ru-RU"/>
        </a:p>
      </dgm:t>
    </dgm:pt>
    <dgm:pt modelId="{BE883D9D-2D59-461A-A1DC-A62B9CD0FF67}" type="sibTrans" cxnId="{465B6CD5-0465-44B4-9461-7321C6D14259}">
      <dgm:prSet/>
      <dgm:spPr/>
      <dgm:t>
        <a:bodyPr/>
        <a:lstStyle/>
        <a:p>
          <a:endParaRPr lang="ru-RU"/>
        </a:p>
      </dgm:t>
    </dgm:pt>
    <dgm:pt modelId="{6342CAD9-8A96-45DB-848B-A4EFE22C0348}">
      <dgm:prSet phldrT="[Текст]" custT="1"/>
      <dgm:spPr/>
      <dgm:t>
        <a:bodyPr/>
        <a:lstStyle/>
        <a:p>
          <a:r>
            <a:rPr lang="ru-RU" sz="2400" dirty="0" smtClean="0"/>
            <a:t>Нормативно-правовое обеспечение</a:t>
          </a:r>
          <a:endParaRPr lang="ru-RU" sz="2400" dirty="0"/>
        </a:p>
      </dgm:t>
    </dgm:pt>
    <dgm:pt modelId="{E98253F8-CAC9-4380-A777-3C656A72810D}" type="parTrans" cxnId="{C3CD8234-7A96-4D31-BE58-08BBB8B98AA2}">
      <dgm:prSet/>
      <dgm:spPr/>
      <dgm:t>
        <a:bodyPr/>
        <a:lstStyle/>
        <a:p>
          <a:endParaRPr lang="ru-RU"/>
        </a:p>
      </dgm:t>
    </dgm:pt>
    <dgm:pt modelId="{E4DBBCD2-846B-42D5-9D14-F339D3DD408C}" type="sibTrans" cxnId="{C3CD8234-7A96-4D31-BE58-08BBB8B98AA2}">
      <dgm:prSet/>
      <dgm:spPr/>
      <dgm:t>
        <a:bodyPr/>
        <a:lstStyle/>
        <a:p>
          <a:endParaRPr lang="ru-RU"/>
        </a:p>
      </dgm:t>
    </dgm:pt>
    <dgm:pt modelId="{88230C86-05E7-494B-ADB3-8967DFC058C1}">
      <dgm:prSet phldrT="[Текст]" custT="1"/>
      <dgm:spPr/>
      <dgm:t>
        <a:bodyPr/>
        <a:lstStyle/>
        <a:p>
          <a:r>
            <a:rPr lang="ru-RU" sz="2400" dirty="0" smtClean="0"/>
            <a:t>Материально – техническое обеспечение</a:t>
          </a:r>
          <a:endParaRPr lang="ru-RU" sz="2400" dirty="0"/>
        </a:p>
      </dgm:t>
    </dgm:pt>
    <dgm:pt modelId="{5AB590C4-54DE-4175-9B3B-9234D6E86555}" type="parTrans" cxnId="{188F49CD-F3FA-4E6A-B577-B022446ECD20}">
      <dgm:prSet/>
      <dgm:spPr/>
      <dgm:t>
        <a:bodyPr/>
        <a:lstStyle/>
        <a:p>
          <a:endParaRPr lang="ru-RU"/>
        </a:p>
      </dgm:t>
    </dgm:pt>
    <dgm:pt modelId="{27B754B1-8CEF-41DA-A34F-5A0A59B4ABF0}" type="sibTrans" cxnId="{188F49CD-F3FA-4E6A-B577-B022446ECD20}">
      <dgm:prSet/>
      <dgm:spPr/>
      <dgm:t>
        <a:bodyPr/>
        <a:lstStyle/>
        <a:p>
          <a:endParaRPr lang="ru-RU"/>
        </a:p>
      </dgm:t>
    </dgm:pt>
    <dgm:pt modelId="{4C83A0D4-67CA-4708-BCF4-A9EB9F4ECAB6}">
      <dgm:prSet phldrT="[Текст]" custT="1"/>
      <dgm:spPr/>
      <dgm:t>
        <a:bodyPr/>
        <a:lstStyle/>
        <a:p>
          <a:r>
            <a:rPr lang="ru-RU" sz="2400" dirty="0" smtClean="0"/>
            <a:t>Психолого-педагогическое обеспечение</a:t>
          </a:r>
          <a:endParaRPr lang="ru-RU" sz="2400" dirty="0"/>
        </a:p>
      </dgm:t>
    </dgm:pt>
    <dgm:pt modelId="{B2285E86-24E0-45E8-9841-5E9DEC976CFB}" type="parTrans" cxnId="{0410C247-5716-4353-A299-F269D532CB47}">
      <dgm:prSet/>
      <dgm:spPr/>
      <dgm:t>
        <a:bodyPr/>
        <a:lstStyle/>
        <a:p>
          <a:endParaRPr lang="ru-RU"/>
        </a:p>
      </dgm:t>
    </dgm:pt>
    <dgm:pt modelId="{8767FAAA-97C4-4A52-9338-26CA08F336BF}" type="sibTrans" cxnId="{0410C247-5716-4353-A299-F269D532CB47}">
      <dgm:prSet/>
      <dgm:spPr/>
      <dgm:t>
        <a:bodyPr/>
        <a:lstStyle/>
        <a:p>
          <a:endParaRPr lang="ru-RU"/>
        </a:p>
      </dgm:t>
    </dgm:pt>
    <dgm:pt modelId="{6C8A691F-EB0F-468D-BCB0-11038E357639}">
      <dgm:prSet phldrT="[Текст]" custT="1"/>
      <dgm:spPr/>
      <dgm:t>
        <a:bodyPr/>
        <a:lstStyle/>
        <a:p>
          <a:r>
            <a:rPr lang="ru-RU" sz="2400" dirty="0" smtClean="0"/>
            <a:t>Кадровое обеспечение</a:t>
          </a:r>
          <a:endParaRPr lang="ru-RU" sz="2400" dirty="0"/>
        </a:p>
      </dgm:t>
    </dgm:pt>
    <dgm:pt modelId="{CD75A085-B2FE-4E31-904E-DB233BE768C3}" type="parTrans" cxnId="{ACA7607D-A387-4E1B-8062-3557594A8E36}">
      <dgm:prSet/>
      <dgm:spPr/>
      <dgm:t>
        <a:bodyPr/>
        <a:lstStyle/>
        <a:p>
          <a:endParaRPr lang="ru-RU"/>
        </a:p>
      </dgm:t>
    </dgm:pt>
    <dgm:pt modelId="{F5866A69-92E3-4C86-B7F8-80173C568B63}" type="sibTrans" cxnId="{ACA7607D-A387-4E1B-8062-3557594A8E36}">
      <dgm:prSet/>
      <dgm:spPr/>
      <dgm:t>
        <a:bodyPr/>
        <a:lstStyle/>
        <a:p>
          <a:endParaRPr lang="ru-RU"/>
        </a:p>
      </dgm:t>
    </dgm:pt>
    <dgm:pt modelId="{90FB3F98-4146-4E87-9D18-5D1FF4D8167E}" type="pres">
      <dgm:prSet presAssocID="{C0FB7CED-51EC-43A5-B889-A2932DEA439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644AB5-D0FE-43D7-A71C-65C54D3C4417}" type="pres">
      <dgm:prSet presAssocID="{C0FB7CED-51EC-43A5-B889-A2932DEA439D}" presName="matrix" presStyleCnt="0"/>
      <dgm:spPr/>
    </dgm:pt>
    <dgm:pt modelId="{DABDF00A-BEB5-4511-8930-AB79AAE41B5B}" type="pres">
      <dgm:prSet presAssocID="{C0FB7CED-51EC-43A5-B889-A2932DEA439D}" presName="tile1" presStyleLbl="node1" presStyleIdx="0" presStyleCnt="4" custLinFactNeighborX="-887"/>
      <dgm:spPr/>
      <dgm:t>
        <a:bodyPr/>
        <a:lstStyle/>
        <a:p>
          <a:endParaRPr lang="ru-RU"/>
        </a:p>
      </dgm:t>
    </dgm:pt>
    <dgm:pt modelId="{DD9C757D-EF2E-4583-9411-59450D9074C6}" type="pres">
      <dgm:prSet presAssocID="{C0FB7CED-51EC-43A5-B889-A2932DEA43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B4E75-3F74-4D9B-95F0-BDFE79DDE1AB}" type="pres">
      <dgm:prSet presAssocID="{C0FB7CED-51EC-43A5-B889-A2932DEA439D}" presName="tile2" presStyleLbl="node1" presStyleIdx="1" presStyleCnt="4" custLinFactNeighborX="-1607"/>
      <dgm:spPr/>
      <dgm:t>
        <a:bodyPr/>
        <a:lstStyle/>
        <a:p>
          <a:endParaRPr lang="ru-RU"/>
        </a:p>
      </dgm:t>
    </dgm:pt>
    <dgm:pt modelId="{6F268F08-0D3A-47A0-995E-AC7056CE27C8}" type="pres">
      <dgm:prSet presAssocID="{C0FB7CED-51EC-43A5-B889-A2932DEA43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BB02F-BB2E-4854-8249-856EBE34B2FC}" type="pres">
      <dgm:prSet presAssocID="{C0FB7CED-51EC-43A5-B889-A2932DEA439D}" presName="tile3" presStyleLbl="node1" presStyleIdx="2" presStyleCnt="4" custLinFactNeighborX="-887"/>
      <dgm:spPr/>
      <dgm:t>
        <a:bodyPr/>
        <a:lstStyle/>
        <a:p>
          <a:endParaRPr lang="ru-RU"/>
        </a:p>
      </dgm:t>
    </dgm:pt>
    <dgm:pt modelId="{E45C4C44-2E1F-4225-963D-4C72F216F15D}" type="pres">
      <dgm:prSet presAssocID="{C0FB7CED-51EC-43A5-B889-A2932DEA43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B42F0-1EFD-44B1-8BE1-C4F2F1CB492D}" type="pres">
      <dgm:prSet presAssocID="{C0FB7CED-51EC-43A5-B889-A2932DEA439D}" presName="tile4" presStyleLbl="node1" presStyleIdx="3" presStyleCnt="4" custLinFactNeighborX="-1607"/>
      <dgm:spPr/>
      <dgm:t>
        <a:bodyPr/>
        <a:lstStyle/>
        <a:p>
          <a:endParaRPr lang="ru-RU"/>
        </a:p>
      </dgm:t>
    </dgm:pt>
    <dgm:pt modelId="{545B2955-7452-48F6-9DB0-0D8F588303BF}" type="pres">
      <dgm:prSet presAssocID="{C0FB7CED-51EC-43A5-B889-A2932DEA43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B86D7-E0A8-4907-8C30-F115FEB48B7A}" type="pres">
      <dgm:prSet presAssocID="{C0FB7CED-51EC-43A5-B889-A2932DEA439D}" presName="centerTile" presStyleLbl="fgShp" presStyleIdx="0" presStyleCnt="1" custLinFactNeighborX="-147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71E7C8B-1C72-45A3-8D05-118CA874FAFF}" type="presOf" srcId="{C0FB7CED-51EC-43A5-B889-A2932DEA439D}" destId="{90FB3F98-4146-4E87-9D18-5D1FF4D8167E}" srcOrd="0" destOrd="0" presId="urn:microsoft.com/office/officeart/2005/8/layout/matrix1"/>
    <dgm:cxn modelId="{4DC29796-4B1E-4658-B3C1-E369008EFBD5}" type="presOf" srcId="{88230C86-05E7-494B-ADB3-8967DFC058C1}" destId="{2F5B4E75-3F74-4D9B-95F0-BDFE79DDE1AB}" srcOrd="0" destOrd="0" presId="urn:microsoft.com/office/officeart/2005/8/layout/matrix1"/>
    <dgm:cxn modelId="{188F49CD-F3FA-4E6A-B577-B022446ECD20}" srcId="{E0EFD576-6AD3-40C2-A269-E6EADE89B5EC}" destId="{88230C86-05E7-494B-ADB3-8967DFC058C1}" srcOrd="1" destOrd="0" parTransId="{5AB590C4-54DE-4175-9B3B-9234D6E86555}" sibTransId="{27B754B1-8CEF-41DA-A34F-5A0A59B4ABF0}"/>
    <dgm:cxn modelId="{465B6CD5-0465-44B4-9461-7321C6D14259}" srcId="{C0FB7CED-51EC-43A5-B889-A2932DEA439D}" destId="{E0EFD576-6AD3-40C2-A269-E6EADE89B5EC}" srcOrd="0" destOrd="0" parTransId="{A9D342F2-AABE-4A8E-9970-370C235CC143}" sibTransId="{BE883D9D-2D59-461A-A1DC-A62B9CD0FF67}"/>
    <dgm:cxn modelId="{0410C247-5716-4353-A299-F269D532CB47}" srcId="{E0EFD576-6AD3-40C2-A269-E6EADE89B5EC}" destId="{4C83A0D4-67CA-4708-BCF4-A9EB9F4ECAB6}" srcOrd="2" destOrd="0" parTransId="{B2285E86-24E0-45E8-9841-5E9DEC976CFB}" sibTransId="{8767FAAA-97C4-4A52-9338-26CA08F336BF}"/>
    <dgm:cxn modelId="{C884242B-DB43-48F7-81DE-4C5303721153}" type="presOf" srcId="{4C83A0D4-67CA-4708-BCF4-A9EB9F4ECAB6}" destId="{E45C4C44-2E1F-4225-963D-4C72F216F15D}" srcOrd="1" destOrd="0" presId="urn:microsoft.com/office/officeart/2005/8/layout/matrix1"/>
    <dgm:cxn modelId="{37C67AFD-60F1-4D99-A84F-E6884C0F2531}" type="presOf" srcId="{4C83A0D4-67CA-4708-BCF4-A9EB9F4ECAB6}" destId="{CE7BB02F-BB2E-4854-8249-856EBE34B2FC}" srcOrd="0" destOrd="0" presId="urn:microsoft.com/office/officeart/2005/8/layout/matrix1"/>
    <dgm:cxn modelId="{78ED3996-206D-45D0-9EE8-B16BEF945C0A}" type="presOf" srcId="{6C8A691F-EB0F-468D-BCB0-11038E357639}" destId="{545B2955-7452-48F6-9DB0-0D8F588303BF}" srcOrd="1" destOrd="0" presId="urn:microsoft.com/office/officeart/2005/8/layout/matrix1"/>
    <dgm:cxn modelId="{F19C501A-57BF-486A-B7BF-A1A8D2D2D452}" type="presOf" srcId="{6342CAD9-8A96-45DB-848B-A4EFE22C0348}" destId="{DABDF00A-BEB5-4511-8930-AB79AAE41B5B}" srcOrd="0" destOrd="0" presId="urn:microsoft.com/office/officeart/2005/8/layout/matrix1"/>
    <dgm:cxn modelId="{269F715E-EAAA-4F96-BE4E-5727D7CD96EC}" type="presOf" srcId="{6C8A691F-EB0F-468D-BCB0-11038E357639}" destId="{189B42F0-1EFD-44B1-8BE1-C4F2F1CB492D}" srcOrd="0" destOrd="0" presId="urn:microsoft.com/office/officeart/2005/8/layout/matrix1"/>
    <dgm:cxn modelId="{5BBDF618-E6DD-4A6C-9CC2-3EACD0939609}" type="presOf" srcId="{88230C86-05E7-494B-ADB3-8967DFC058C1}" destId="{6F268F08-0D3A-47A0-995E-AC7056CE27C8}" srcOrd="1" destOrd="0" presId="urn:microsoft.com/office/officeart/2005/8/layout/matrix1"/>
    <dgm:cxn modelId="{E5411590-6969-4741-8064-1500D1055C08}" type="presOf" srcId="{6342CAD9-8A96-45DB-848B-A4EFE22C0348}" destId="{DD9C757D-EF2E-4583-9411-59450D9074C6}" srcOrd="1" destOrd="0" presId="urn:microsoft.com/office/officeart/2005/8/layout/matrix1"/>
    <dgm:cxn modelId="{D924249C-00EC-4516-9C6E-585E037B9B3A}" type="presOf" srcId="{E0EFD576-6AD3-40C2-A269-E6EADE89B5EC}" destId="{BA8B86D7-E0A8-4907-8C30-F115FEB48B7A}" srcOrd="0" destOrd="0" presId="urn:microsoft.com/office/officeart/2005/8/layout/matrix1"/>
    <dgm:cxn modelId="{C3CD8234-7A96-4D31-BE58-08BBB8B98AA2}" srcId="{E0EFD576-6AD3-40C2-A269-E6EADE89B5EC}" destId="{6342CAD9-8A96-45DB-848B-A4EFE22C0348}" srcOrd="0" destOrd="0" parTransId="{E98253F8-CAC9-4380-A777-3C656A72810D}" sibTransId="{E4DBBCD2-846B-42D5-9D14-F339D3DD408C}"/>
    <dgm:cxn modelId="{ACA7607D-A387-4E1B-8062-3557594A8E36}" srcId="{E0EFD576-6AD3-40C2-A269-E6EADE89B5EC}" destId="{6C8A691F-EB0F-468D-BCB0-11038E357639}" srcOrd="3" destOrd="0" parTransId="{CD75A085-B2FE-4E31-904E-DB233BE768C3}" sibTransId="{F5866A69-92E3-4C86-B7F8-80173C568B63}"/>
    <dgm:cxn modelId="{E90CD44D-8AA5-4843-811E-ACBC13854865}" type="presParOf" srcId="{90FB3F98-4146-4E87-9D18-5D1FF4D8167E}" destId="{38644AB5-D0FE-43D7-A71C-65C54D3C4417}" srcOrd="0" destOrd="0" presId="urn:microsoft.com/office/officeart/2005/8/layout/matrix1"/>
    <dgm:cxn modelId="{03DE634E-8861-42DC-B0AF-E2E10330875D}" type="presParOf" srcId="{38644AB5-D0FE-43D7-A71C-65C54D3C4417}" destId="{DABDF00A-BEB5-4511-8930-AB79AAE41B5B}" srcOrd="0" destOrd="0" presId="urn:microsoft.com/office/officeart/2005/8/layout/matrix1"/>
    <dgm:cxn modelId="{DFA80C59-1FC3-414D-8491-1432F71899B5}" type="presParOf" srcId="{38644AB5-D0FE-43D7-A71C-65C54D3C4417}" destId="{DD9C757D-EF2E-4583-9411-59450D9074C6}" srcOrd="1" destOrd="0" presId="urn:microsoft.com/office/officeart/2005/8/layout/matrix1"/>
    <dgm:cxn modelId="{C5C3C44E-D6CE-4A94-99A4-ECC111431528}" type="presParOf" srcId="{38644AB5-D0FE-43D7-A71C-65C54D3C4417}" destId="{2F5B4E75-3F74-4D9B-95F0-BDFE79DDE1AB}" srcOrd="2" destOrd="0" presId="urn:microsoft.com/office/officeart/2005/8/layout/matrix1"/>
    <dgm:cxn modelId="{5E77E29C-08AC-407B-8E41-F83F58F47D60}" type="presParOf" srcId="{38644AB5-D0FE-43D7-A71C-65C54D3C4417}" destId="{6F268F08-0D3A-47A0-995E-AC7056CE27C8}" srcOrd="3" destOrd="0" presId="urn:microsoft.com/office/officeart/2005/8/layout/matrix1"/>
    <dgm:cxn modelId="{80C835BB-6689-4F41-BEDC-BC68A3385E59}" type="presParOf" srcId="{38644AB5-D0FE-43D7-A71C-65C54D3C4417}" destId="{CE7BB02F-BB2E-4854-8249-856EBE34B2FC}" srcOrd="4" destOrd="0" presId="urn:microsoft.com/office/officeart/2005/8/layout/matrix1"/>
    <dgm:cxn modelId="{1D995F03-CB3A-4209-955B-88D0EB8A9627}" type="presParOf" srcId="{38644AB5-D0FE-43D7-A71C-65C54D3C4417}" destId="{E45C4C44-2E1F-4225-963D-4C72F216F15D}" srcOrd="5" destOrd="0" presId="urn:microsoft.com/office/officeart/2005/8/layout/matrix1"/>
    <dgm:cxn modelId="{848E5EB9-49C7-4838-9E5C-89F9585B3668}" type="presParOf" srcId="{38644AB5-D0FE-43D7-A71C-65C54D3C4417}" destId="{189B42F0-1EFD-44B1-8BE1-C4F2F1CB492D}" srcOrd="6" destOrd="0" presId="urn:microsoft.com/office/officeart/2005/8/layout/matrix1"/>
    <dgm:cxn modelId="{CC0E40B2-C316-4C28-AFA2-88F4A1B380AF}" type="presParOf" srcId="{38644AB5-D0FE-43D7-A71C-65C54D3C4417}" destId="{545B2955-7452-48F6-9DB0-0D8F588303BF}" srcOrd="7" destOrd="0" presId="urn:microsoft.com/office/officeart/2005/8/layout/matrix1"/>
    <dgm:cxn modelId="{60767359-7285-405E-A732-8D1A986B98BF}" type="presParOf" srcId="{90FB3F98-4146-4E87-9D18-5D1FF4D8167E}" destId="{BA8B86D7-E0A8-4907-8C30-F115FEB48B7A}" srcOrd="1" destOrd="0" presId="urn:microsoft.com/office/officeart/2005/8/layout/matrix1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DF00A-BEB5-4511-8930-AB79AAE41B5B}">
      <dsp:nvSpPr>
        <dsp:cNvPr id="0" name=""/>
        <dsp:cNvSpPr/>
      </dsp:nvSpPr>
      <dsp:spPr>
        <a:xfrm rot="16200000">
          <a:off x="925909" y="-925909"/>
          <a:ext cx="2262980" cy="41147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Нормативно-правовое обеспечение</a:t>
          </a:r>
          <a:endParaRPr lang="ru-RU" sz="2400" kern="1200" dirty="0"/>
        </a:p>
      </dsp:txBody>
      <dsp:txXfrm rot="5400000">
        <a:off x="0" y="0"/>
        <a:ext cx="4114799" cy="1697235"/>
      </dsp:txXfrm>
    </dsp:sp>
    <dsp:sp modelId="{2F5B4E75-3F74-4D9B-95F0-BDFE79DDE1AB}">
      <dsp:nvSpPr>
        <dsp:cNvPr id="0" name=""/>
        <dsp:cNvSpPr/>
      </dsp:nvSpPr>
      <dsp:spPr>
        <a:xfrm>
          <a:off x="4048675" y="0"/>
          <a:ext cx="4114799" cy="2262980"/>
        </a:xfrm>
        <a:prstGeom prst="round1Rect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Материально – техническое обеспечение</a:t>
          </a:r>
          <a:endParaRPr lang="ru-RU" sz="2400" kern="1200" dirty="0"/>
        </a:p>
      </dsp:txBody>
      <dsp:txXfrm>
        <a:off x="4048675" y="0"/>
        <a:ext cx="4114799" cy="1697235"/>
      </dsp:txXfrm>
    </dsp:sp>
    <dsp:sp modelId="{CE7BB02F-BB2E-4854-8249-856EBE34B2FC}">
      <dsp:nvSpPr>
        <dsp:cNvPr id="0" name=""/>
        <dsp:cNvSpPr/>
      </dsp:nvSpPr>
      <dsp:spPr>
        <a:xfrm rot="10800000">
          <a:off x="0" y="2262980"/>
          <a:ext cx="4114799" cy="2262980"/>
        </a:xfrm>
        <a:prstGeom prst="round1Rect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Психолого-педагогическое обеспечение</a:t>
          </a:r>
          <a:endParaRPr lang="ru-RU" sz="2400" kern="1200" dirty="0"/>
        </a:p>
      </dsp:txBody>
      <dsp:txXfrm rot="10800000">
        <a:off x="0" y="2828726"/>
        <a:ext cx="4114799" cy="1697235"/>
      </dsp:txXfrm>
    </dsp:sp>
    <dsp:sp modelId="{189B42F0-1EFD-44B1-8BE1-C4F2F1CB492D}">
      <dsp:nvSpPr>
        <dsp:cNvPr id="0" name=""/>
        <dsp:cNvSpPr/>
      </dsp:nvSpPr>
      <dsp:spPr>
        <a:xfrm rot="5400000">
          <a:off x="4974584" y="1337071"/>
          <a:ext cx="2262980" cy="4114799"/>
        </a:xfrm>
        <a:prstGeom prst="round1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Кадровое обеспечение</a:t>
          </a:r>
          <a:endParaRPr lang="ru-RU" sz="2400" kern="1200" dirty="0"/>
        </a:p>
      </dsp:txBody>
      <dsp:txXfrm rot="-5400000">
        <a:off x="4048675" y="2828726"/>
        <a:ext cx="4114799" cy="1697235"/>
      </dsp:txXfrm>
    </dsp:sp>
    <dsp:sp modelId="{BA8B86D7-E0A8-4907-8C30-F115FEB48B7A}">
      <dsp:nvSpPr>
        <dsp:cNvPr id="0" name=""/>
        <dsp:cNvSpPr/>
      </dsp:nvSpPr>
      <dsp:spPr>
        <a:xfrm>
          <a:off x="2843845" y="1697235"/>
          <a:ext cx="24688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Основа проектирования образовательного пространства для детей с ОВЗ</a:t>
          </a:r>
          <a:endParaRPr lang="ru-RU" sz="1400" kern="1200" dirty="0"/>
        </a:p>
      </dsp:txBody>
      <dsp:txXfrm>
        <a:off x="2899080" y="1752470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A36CCD-E347-45F5-9186-A4EA8558158C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A673DE-97BB-442E-A9C0-5B0AA700E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Для всех вариантов стандарта едиными являются шесть областей образования с двухкомпонентной структурой.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D7BDD7-B492-4DD3-914F-F762DA6F898D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879C3-C2BB-4709-93F5-E9C7333002AA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4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2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3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A1A27A-A235-4164-B6C7-56D1A43F64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A725B1-875A-43DF-8BF6-1F9B7C4A59C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191902-4A68-4ED8-9CD2-673704C958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81762-A912-49EB-B23F-52CD64B6B6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E0D632-B203-45DF-B4C8-162B296AA2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A667AA-782E-4547-9077-C627F185AD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11236D-F0B9-4F58-B2BE-3ED3817F046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F1184F-675E-408B-87F5-E81C7D200E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76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73ECBD-C84F-4A10-9C4F-83AB43B18C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28BD44-72E7-4D21-8887-68DB9ADF6A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64D076-35A2-4918-88B9-E9CBDDBF51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28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324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60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28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03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1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55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65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9213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37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22.08.2017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0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7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2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3905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22.08.2017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5ADC9F-634B-4B03-B978-35DB07C43D2E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22.08.2017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43EC16-44D4-4FAD-91DA-32558BC3716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33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-27384"/>
            <a:ext cx="6696744" cy="93610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«СОШ № 59» г. Чебоксары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0159" y="6165304"/>
            <a:ext cx="6400800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августа 2017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127" y="836712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августовская конференция работников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инновационной образовательной среды – стратегический приоритет Чувашии»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Дискуссионная площадка: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««Школа высокой информационной культуры»»</a:t>
            </a:r>
            <a:endParaRPr lang="ru-RU" sz="3400" b="1" dirty="0">
              <a:solidFill>
                <a:srgbClr val="FF0000"/>
              </a:solidFill>
              <a:latin typeface="Corbe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0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0216" y="260450"/>
            <a:ext cx="76962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обучающихся с ОВЗ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4294967295"/>
          </p:nvPr>
        </p:nvSpPr>
        <p:spPr>
          <a:xfrm>
            <a:off x="323528" y="836166"/>
            <a:ext cx="8569325" cy="576118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требования к общему образованию разных групп детей с ОВЗ и регулирует отношения в сфере образования обучающихся с ОВЗ при разработке и реализации адаптированных основных общеобразовательных программ начального общего образования (АООП НОО)</a:t>
            </a:r>
            <a:r>
              <a:rPr lang="en-US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требования к: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и объему АООП НОО;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 реализации АООП НОО (кадровые, финансовые, материально-технические и др.);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освоения АООП НОО.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учитывает:</a:t>
            </a: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Типологические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</a:t>
            </a:r>
            <a:r>
              <a:rPr lang="en-US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 обучающихся с ОВЗ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1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47625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обеспечивает: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4294967295"/>
          </p:nvPr>
        </p:nvSpPr>
        <p:spPr>
          <a:xfrm>
            <a:off x="144016" y="980058"/>
            <a:ext cx="4355976" cy="540127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Равные возможности получения качественного образования</a:t>
            </a:r>
            <a:r>
              <a:rPr lang="ru-RU" alt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зависимости от места жительства, пола, </a:t>
            </a:r>
            <a:r>
              <a:rPr lang="ru-RU" altLang="ru-RU" sz="1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национальности</a:t>
            </a:r>
            <a:r>
              <a:rPr lang="ru-RU" alt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языка, социального статуса и степени выражения ограничений здоровья, психофизиологических и других особенностей</a:t>
            </a:r>
            <a:r>
              <a:rPr lang="en-US" alt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расширение доступа к общему образованию</a:t>
            </a:r>
            <a:r>
              <a:rPr lang="ru-RU" alt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соответствует их возможностям и особым образовательным потребностям</a:t>
            </a:r>
            <a:r>
              <a:rPr lang="en-US" alt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основных образовательных программ</a:t>
            </a:r>
            <a:r>
              <a:rPr lang="ru-RU" alt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образования</a:t>
            </a:r>
            <a:r>
              <a:rPr lang="en-US" alt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содержания АООП НОО</a:t>
            </a:r>
            <a:r>
              <a:rPr lang="ru-RU" alt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особых образовательных потребностей и способностей обучающихся с ОВЗ.</a:t>
            </a:r>
          </a:p>
          <a:p>
            <a:pPr eaLnBrk="1" hangingPunct="1"/>
            <a:endParaRPr lang="ru-RU" altLang="ru-RU" sz="1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Отдельный.jpg"/>
          <p:cNvPicPr>
            <a:picLocks noChangeAspect="1"/>
          </p:cNvPicPr>
          <p:nvPr/>
        </p:nvPicPr>
        <p:blipFill>
          <a:blip r:embed="rId2" cstate="print"/>
          <a:srcRect t="15350"/>
          <a:stretch>
            <a:fillRect/>
          </a:stretch>
        </p:blipFill>
        <p:spPr bwMode="auto">
          <a:xfrm>
            <a:off x="4252702" y="2420888"/>
            <a:ext cx="489129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859338" y="981075"/>
            <a:ext cx="4105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Компетенции: академическая и жизненная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799388" cy="1460500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област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ФГОС 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alt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500188"/>
          <a:ext cx="8358188" cy="450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94"/>
                <a:gridCol w="4179094"/>
              </a:tblGrid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Области образования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Компоненты образования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Знание о языке.</a:t>
                      </a:r>
                      <a:endParaRPr lang="ru-RU" sz="1800" dirty="0"/>
                    </a:p>
                  </a:txBody>
                  <a:tcPr marL="91439" marR="91439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Академический компонент.</a:t>
                      </a:r>
                      <a:endParaRPr lang="ru-RU" sz="2400" b="1" dirty="0"/>
                    </a:p>
                  </a:txBody>
                  <a:tcPr marL="91439" marR="91439" anchor="ctr"/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Знание  математики.</a:t>
                      </a:r>
                      <a:endParaRPr lang="ru-RU" sz="1800" dirty="0"/>
                    </a:p>
                  </a:txBody>
                  <a:tcPr marL="91439" marR="9143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Естествознание.</a:t>
                      </a:r>
                      <a:endParaRPr lang="ru-RU" sz="1800" dirty="0"/>
                    </a:p>
                  </a:txBody>
                  <a:tcPr marL="91439" marR="9143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Знание о человеке.</a:t>
                      </a:r>
                      <a:endParaRPr lang="ru-RU" sz="1800" dirty="0"/>
                    </a:p>
                  </a:txBody>
                  <a:tcPr marL="91439" marR="91439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Жизненные компетенции.</a:t>
                      </a:r>
                      <a:endParaRPr lang="ru-RU" sz="2400" b="1" dirty="0"/>
                    </a:p>
                  </a:txBody>
                  <a:tcPr marL="91439" marR="91439" anchor="ctr"/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Знание в области искусств.</a:t>
                      </a:r>
                      <a:endParaRPr lang="ru-RU" sz="1800" dirty="0"/>
                    </a:p>
                  </a:txBody>
                  <a:tcPr marL="91439" marR="9143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6. Естествознание.</a:t>
                      </a:r>
                      <a:endParaRPr lang="ru-RU" sz="1800" dirty="0"/>
                    </a:p>
                  </a:txBody>
                  <a:tcPr marL="91439" marR="91439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8377" y="332656"/>
            <a:ext cx="69119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предусматривает возможность:</a:t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Объект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136904" cy="48965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Гибкой смены образовательного маршрута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Смены программ и условий получения образования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комплексной оценки личностных, </a:t>
            </a:r>
            <a:r>
              <a:rPr lang="ru-RU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мето-предметных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 результатов освоения АОПП НОО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заключения ПМП комиссии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родителей, законных представителей.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ступени внедрения ФГОС НОО ОВЗ и ФГОС О у/о в практику работы образовательной организации: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183880" cy="4187952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2060"/>
              </a:buClr>
              <a:buSzPct val="100000"/>
              <a:buFont typeface="Arial" charset="0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 по сопровождению внедрения ФГОС НОО ОВЗ и ФГОС О у/о </a:t>
            </a:r>
          </a:p>
          <a:p>
            <a:pPr marL="457200" indent="-457200">
              <a:buClr>
                <a:srgbClr val="002060"/>
              </a:buClr>
              <a:buSzPct val="100000"/>
              <a:buFont typeface="Arial" charset="0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требований ФГОС к структуре, условиям и результатам освоения программы обучающихся с ОВЗ. Определение проблемных точек, объема и характера (доработка, разработка заново, корректировка и др.) необходимых изменений в существующее информационно-методическое оснащение, систему работы и потенциала образовательной организации</a:t>
            </a:r>
          </a:p>
          <a:p>
            <a:pPr marL="457200" indent="-457200">
              <a:buClr>
                <a:srgbClr val="002060"/>
              </a:buClr>
              <a:buSzPct val="100000"/>
              <a:buFont typeface="Arial" charset="0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необходимой документации</a:t>
            </a:r>
          </a:p>
          <a:p>
            <a:pPr marL="457200" indent="-457200">
              <a:buClr>
                <a:srgbClr val="002060"/>
              </a:buClr>
              <a:buSzPct val="100000"/>
              <a:buFont typeface="Arial" charset="0"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каждого члена педагогического коллектива к реализации  ФГОС НОО ОВЗ и ФГОС О у/о </a:t>
            </a:r>
          </a:p>
          <a:p>
            <a:pPr marL="457200" indent="-457200">
              <a:buFont typeface="Arial" charset="0"/>
              <a:buNone/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9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Разработка необходимого учебно-методического оснащения процесса обучения (рабочих программ, дидактических материалов и др.) с учетом рекомендаций, разработанных рабочей группой, и соответствующих внутренних локальных актов организации.</a:t>
            </a:r>
          </a:p>
          <a:p>
            <a:pPr marL="457200" indent="-457200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Мониторинг готовности образовательной организации к введению ФГОС НОО ОВЗ и ФГОС О у/о и при необходимости получение лицензии на право осуществления образовательной деятельности</a:t>
            </a:r>
          </a:p>
          <a:p>
            <a:pPr marL="457200" indent="-457200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Информирование родителей об особенностях и перспективах обучения обучающихся с ОВЗ</a:t>
            </a:r>
          </a:p>
          <a:p>
            <a:pPr marL="457200" indent="-457200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Набор обучающихся с ОВЗ и (или) инвалидностью.</a:t>
            </a:r>
          </a:p>
          <a:p>
            <a:pPr marL="457200" indent="-457200">
              <a:buFont typeface="Arial" charset="0"/>
              <a:buNone/>
            </a:pP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4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395412" y="404813"/>
            <a:ext cx="83530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Задачи школы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введении ФГОС НОО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ФГОС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обучающихся с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интелектуальными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нарушениями: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кадровый состав (психологически, теоретически, инструментально)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Спроектировать предметно-пространственную среду (материально-техническое обеспечение)</a:t>
            </a:r>
          </a:p>
          <a:p>
            <a:pPr algn="just"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адаптированные образовательные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полной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коррекционных курсов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организовать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информационно-просветительскую работу по данному направлению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4624"/>
            <a:ext cx="849694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Примерные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АООП </a:t>
            </a: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www.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f</a:t>
            </a:r>
            <a:r>
              <a:rPr lang="en-US" sz="2400" dirty="0">
                <a:solidFill>
                  <a:srgbClr val="C00000"/>
                </a:solidFill>
              </a:rPr>
              <a:t>g</a:t>
            </a:r>
            <a:r>
              <a:rPr lang="en-US" sz="2400" b="1" dirty="0" smtClean="0">
                <a:solidFill>
                  <a:srgbClr val="C00000"/>
                </a:solidFill>
              </a:rPr>
              <a:t>osreestr.ru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584029"/>
              </p:ext>
            </p:extLst>
          </p:nvPr>
        </p:nvGraphicFramePr>
        <p:xfrm>
          <a:off x="446856" y="863808"/>
          <a:ext cx="8229600" cy="587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 детей с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Варианты программ ФГОС</a:t>
                      </a:r>
                      <a:r>
                        <a:rPr lang="ru-RU" baseline="0" dirty="0" smtClean="0"/>
                        <a:t>  НОО обучающихся с ОВЗ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Глухие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1.1, 1.2, 1.3, 1.4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Слабослышащие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2.1, 2.2, 2.3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Слепые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3.1, 3.2, 3.3, 3.4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Слабовидящие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4.1, 4.2,</a:t>
                      </a:r>
                      <a:r>
                        <a:rPr lang="ru-RU" baseline="0" dirty="0" smtClean="0"/>
                        <a:t> 4.3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тяжелыми нарушениями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5.1, 5.2, 5.3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нарушением</a:t>
                      </a:r>
                      <a:r>
                        <a:rPr lang="ru-RU" baseline="0" dirty="0" smtClean="0"/>
                        <a:t> 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6.1, 6.2, 6.3, 6.4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задержкой психического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7.1, 7.2, 7.3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расстройствами </a:t>
                      </a:r>
                      <a:r>
                        <a:rPr lang="ru-RU" dirty="0" err="1" smtClean="0"/>
                        <a:t>аутистического</a:t>
                      </a:r>
                      <a:r>
                        <a:rPr lang="ru-RU" dirty="0" smtClean="0"/>
                        <a:t> спектра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8.1,</a:t>
                      </a:r>
                      <a:r>
                        <a:rPr lang="ru-RU" baseline="0" dirty="0" smtClean="0"/>
                        <a:t> 8.2, 8.3, 8.4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с умственной отсталостью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ФГОС образования обучающихся с умственной отсталос</a:t>
                      </a:r>
                      <a:r>
                        <a:rPr lang="ru-RU" baseline="0" dirty="0" smtClean="0"/>
                        <a:t>тью (интеллектуальными нарушениями) – варианты – 1,2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скачанные файл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2" y="911770"/>
            <a:ext cx="3442573" cy="4389438"/>
          </a:xfrm>
        </p:spPr>
      </p:pic>
      <p:sp>
        <p:nvSpPr>
          <p:cNvPr id="5122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836712"/>
            <a:ext cx="4038600" cy="4525962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обучающихся с ОВЗ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должна стать не источником информации, а скорее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призвана  учить их ориентироваться в информационном пространстве и добывать нужную информацию самостоятельно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Содержимое 2"/>
          <p:cNvSpPr txBox="1">
            <a:spLocks/>
          </p:cNvSpPr>
          <p:nvPr/>
        </p:nvSpPr>
        <p:spPr bwMode="auto">
          <a:xfrm>
            <a:off x="610641" y="1479351"/>
            <a:ext cx="7849791" cy="39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Глухие</a:t>
            </a:r>
            <a:r>
              <a:rPr lang="en-US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Слабослышащие</a:t>
            </a:r>
            <a:r>
              <a:rPr lang="en-US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Слепые</a:t>
            </a:r>
            <a:r>
              <a:rPr lang="en-US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Слабовидящие</a:t>
            </a:r>
            <a:r>
              <a:rPr lang="en-US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опорно-двигательного аппарата</a:t>
            </a:r>
            <a:r>
              <a:rPr lang="en-US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</a:t>
            </a:r>
            <a:r>
              <a:rPr lang="en-US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нарушениями речи</a:t>
            </a:r>
            <a:r>
              <a:rPr lang="en-US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 аутистического спектра;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Интеллектуальными нарушениями.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673532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322765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Дискуссионная площадка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высокой информационной культуры»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125866"/>
            <a:ext cx="4102396" cy="16875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2127" y="4462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августовская конференция работников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инновационной образовательной среды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приоритет Чувашии»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965027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«Проектирование образовательного пространства для детей с ограниченными возможностями здоровья»,  Гаврилов Э.А., 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«Применение кинематографических методов для духовно-нравственного развития обучающихся», Иванова Н.В., учитель истории и обществознания.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«Изучение предметов физики, химии, биологии в формате 3D», </a:t>
            </a:r>
            <a:r>
              <a:rPr lang="ru-RU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Демахина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Л.В., учитель физики </a:t>
            </a:r>
            <a:endParaRPr lang="ru-RU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817548"/>
            <a:ext cx="756126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закономерности развития: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3"/>
          <p:cNvSpPr txBox="1">
            <a:spLocks/>
          </p:cNvSpPr>
          <p:nvPr/>
        </p:nvSpPr>
        <p:spPr bwMode="auto">
          <a:xfrm>
            <a:off x="466849" y="1772816"/>
            <a:ext cx="8281615" cy="40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способности к приему, переработке, хранению и использованию информации</a:t>
            </a:r>
            <a:r>
              <a:rPr lang="ru-RU" altLang="ru-RU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словесного </a:t>
            </a:r>
            <a:r>
              <a:rPr lang="ru-RU" altLang="ru-RU" sz="28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опосредования</a:t>
            </a: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процесса формирования представлений и понятий об окружающей действительности;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возникновения состояний социально-психологической </a:t>
            </a:r>
            <a:r>
              <a:rPr lang="ru-RU" altLang="ru-RU" sz="28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дезадаптированности</a:t>
            </a:r>
            <a:r>
              <a:rPr lang="en-US" altLang="ru-RU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5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i036.radikal.ru/1109/f1/4fb7ed11c5c1.jpg"/>
          <p:cNvPicPr>
            <a:picLocks noChangeAspect="1" noChangeArrowheads="1"/>
          </p:cNvPicPr>
          <p:nvPr/>
        </p:nvPicPr>
        <p:blipFill>
          <a:blip r:embed="rId2" cstate="print"/>
          <a:srcRect b="20491"/>
          <a:stretch>
            <a:fillRect/>
          </a:stretch>
        </p:blipFill>
        <p:spPr bwMode="auto">
          <a:xfrm>
            <a:off x="0" y="-36776"/>
            <a:ext cx="9143999" cy="548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5517232"/>
            <a:ext cx="8640960" cy="10801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539750" y="5589588"/>
            <a:ext cx="828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chemeClr val="bg1"/>
                </a:solidFill>
              </a:rPr>
              <a:t>То, что Вы видите, во многом зависит от того, как Вы смотрите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31673"/>
            <a:ext cx="4429918" cy="20735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1488B"/>
                </a:solidFill>
              </a:rPr>
              <a:t>Психологические барьеры к инклюзии                               у педагога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276" y="3933279"/>
            <a:ext cx="1943100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451" y="5014367"/>
            <a:ext cx="2160588" cy="115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51376" y="3933279"/>
            <a:ext cx="1873250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64039" y="5014367"/>
            <a:ext cx="2087562" cy="115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0439" y="2780754"/>
            <a:ext cx="208756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8001" y="2780754"/>
            <a:ext cx="2089150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4626" y="3933279"/>
            <a:ext cx="1152525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88001" y="1629817"/>
            <a:ext cx="2089150" cy="115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51601" y="5014367"/>
            <a:ext cx="1225550" cy="115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2" b="22060"/>
          <a:stretch>
            <a:fillRect/>
          </a:stretch>
        </p:blipFill>
        <p:spPr bwMode="auto">
          <a:xfrm>
            <a:off x="6732464" y="477292"/>
            <a:ext cx="1905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32656"/>
            <a:ext cx="8610600" cy="5760640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психологической готовностью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с детьми с  ОВЗ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целостную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развивающуюся систему, комплексное психологическое образование, включающее в себя следующие взаимосвязанные компоненты: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Субъектно-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Оценочно-рефлексивный.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(А.А.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Деркач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Н.В. Кузьмина, В.А.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Сластенин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психологической готовности к работе с детьми с ОВЗ: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принятия детей с различными типами нарушений в развитии (принятие-отторжение);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-готовность включать детей с различными типами нарушений в непосредственную образовательную деятельность (включение-изоляция);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-удовлетворенность собственной педагогической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67866" y="260648"/>
            <a:ext cx="8208590" cy="647329"/>
          </a:xfrm>
        </p:spPr>
        <p:txBody>
          <a:bodyPr/>
          <a:lstStyle/>
          <a:p>
            <a:pPr marL="365125" indent="-282575" algn="ctr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готовность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842" y="737403"/>
            <a:ext cx="823885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организации </a:t>
            </a:r>
          </a:p>
          <a:p>
            <a:pPr algn="ctr">
              <a:defRPr/>
            </a:pPr>
            <a:endParaRPr lang="ru-RU" sz="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специальных условий для обучающихся с ОВЗ, включенных в учебно-воспитательный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</a:p>
          <a:p>
            <a:pPr algn="just"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внесенных изменений в Устав, в части совместного обучения (воспитания), включая организацию совместных учебных занятий, досуга, дополнительного образования обучающихся с ОВЗ и обучающихся, не имеющих таких ограничений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локальных актов, регламентирующих деятельность по организации обучения обучающихся с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утвержденных организацией адаптированных образовательных программ, индивидуальных учебных планов для обучения каждого обучающегося с ОВЗ, программ внеурочной деятельности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документации, позволяющей отследить освоение образовательной программы, динамику обучения ребенка, коррекционную работу с ним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610600" cy="720725"/>
          </a:xfrm>
        </p:spPr>
        <p:txBody>
          <a:bodyPr/>
          <a:lstStyle/>
          <a:p>
            <a:pPr marL="365125" indent="-282575" algn="ctr" eaLnBrk="1" hangingPunct="1">
              <a:buFont typeface="Arial" charset="0"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готовность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68313" y="1117768"/>
            <a:ext cx="799147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педагога</a:t>
            </a:r>
          </a:p>
          <a:p>
            <a:pPr algn="ctr" eaLnBrk="1" hangingPunct="1"/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основы коррекционной педагогики и специальной психологии</a:t>
            </a:r>
          </a:p>
          <a:p>
            <a:pPr algn="just" eaLnBrk="1" hangingPunct="1">
              <a:buFontTx/>
              <a:buChar char="-"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представления об особенностях психофизического развития детей с ОВЗ</a:t>
            </a:r>
          </a:p>
          <a:p>
            <a:pPr algn="just" eaLnBrk="1" hangingPunct="1">
              <a:buFontTx/>
              <a:buChar char="-"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методиками и технологиями организации образовательного и реабилитационного процессов для детей с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должны иметь удостоверение о повышении квалификации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 организации обучения и воспитания обучающихся с ОВЗ (введения ФГОС НОО ОВЗ/ ФГОС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у/о).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395288" y="332656"/>
            <a:ext cx="82804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предметно-пространственной среды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(материально-техническое обеспечение)</a:t>
            </a:r>
          </a:p>
          <a:p>
            <a:pPr algn="ctr" eaLnBrk="1" hangingPunct="1"/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учебного дня конкретного ребенка устанавливается образовательной организацией с учетом его образовательных потребностей, готовности к нахождению среди сверстников без родителей</a:t>
            </a:r>
          </a:p>
          <a:p>
            <a:pPr algn="just" eaLnBrk="1" hangingPunct="1"/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кабинетах - наличие рабочей зоны, игровой и зоны для индивидуальных занятий, которые позволяю организовать урочную, внеурочную учебную деятельность и отдых</a:t>
            </a:r>
          </a:p>
          <a:p>
            <a:pPr algn="just" eaLnBrk="1" hangingPunct="1"/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воспитание происходит как в ходе уроков, так и во время внеурочной деятельности в течение учебного года</a:t>
            </a:r>
          </a:p>
          <a:p>
            <a:pPr algn="just" eaLnBrk="1" hangingPunct="1"/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учащихся с ОВЗ – только в </a:t>
            </a:r>
            <a:r>
              <a:rPr lang="en-US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смену, временной режим определяется учебным планом или индивидуальным учебным планом</a:t>
            </a:r>
          </a:p>
          <a:p>
            <a:pPr algn="just" eaLnBrk="1" hangingPunct="1"/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урока в обязательном порядке проводится физкультурная минутка, направленная на снятие общего мышечного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2182908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педагога важно:</a:t>
            </a:r>
            <a:endParaRPr lang="ru-RU" altLang="ru-RU" sz="3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0825" y="836712"/>
            <a:ext cx="8650288" cy="5410200"/>
          </a:xfrm>
        </p:spPr>
        <p:txBody>
          <a:bodyPr>
            <a:noAutofit/>
          </a:bodyPr>
          <a:lstStyle/>
          <a:p>
            <a:pPr marL="365125" indent="-282575" algn="just" eaLnBrk="1" hangingPunct="1">
              <a:buFont typeface="Wingdings 2" pitchFamily="18" charset="2"/>
              <a:buChar char=""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философию инклюзии</a:t>
            </a:r>
          </a:p>
          <a:p>
            <a:pPr marL="365125" indent="-282575" algn="just" eaLnBrk="1" hangingPunct="1">
              <a:buFont typeface="Wingdings 2" pitchFamily="18" charset="2"/>
              <a:buChar char=""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наблюдать за ребенком, отмечая изменения в его поведении и обучении</a:t>
            </a:r>
          </a:p>
          <a:p>
            <a:pPr marL="365125" indent="-282575" algn="just" eaLnBrk="1" hangingPunct="1">
              <a:buFont typeface="Wingdings 2" pitchFamily="18" charset="2"/>
              <a:buChar char=""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страхи и развенчать предрассудки, связанные с обучением детей с ограниченными возможностями здоровья</a:t>
            </a:r>
          </a:p>
          <a:p>
            <a:pPr marL="365125" indent="-282575" algn="just" eaLnBrk="1" hangingPunct="1">
              <a:buFont typeface="Wingdings 2" pitchFamily="18" charset="2"/>
              <a:buChar char=""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ресурсы для организации эффективной работы</a:t>
            </a:r>
          </a:p>
          <a:p>
            <a:pPr marL="365125" indent="-282575" algn="just" eaLnBrk="1" hangingPunct="1">
              <a:buFont typeface="Wingdings 2" pitchFamily="18" charset="2"/>
              <a:buChar char=""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цели для мотивированного восполнения пробелов в профессиональных знаниях</a:t>
            </a:r>
          </a:p>
          <a:p>
            <a:pPr marL="365125" indent="-282575" algn="just" eaLnBrk="1" hangingPunct="1">
              <a:buFont typeface="Wingdings 2" pitchFamily="18" charset="2"/>
              <a:buChar char=""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реальное междисциплинарное сотрудничество как внутри своего педагогического коллектива, так и во всех внешних структурах.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50541" y="188640"/>
            <a:ext cx="8229600" cy="63500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инклюзивному уроку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323528" y="837058"/>
            <a:ext cx="8507288" cy="554427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должен иметь четкий алгоритм. Привыкая к определенному алгоритму, дети становятся более организованными.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задание, которое предлагается «особенным» детям, тоже должно отвечать определенному алгоритму действий.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в  классе, где есть дети с ограниченными возможностями здоровья, должен предполагать большое количество  наглядного материала  для упрощения восприятия материала.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основных требований к уроку – это учет слабого внимания детей с ограниченными возможностями здоровья, их истощаемости и пресыщения однообразной деятельностью (использование разных </a:t>
            </a:r>
            <a:r>
              <a:rPr lang="ru-RU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деятельности: чередование умственной и практической деятельности, преподнесение материала небольшими дозами). </a:t>
            </a:r>
            <a:endParaRPr lang="ru-RU" sz="2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такта. Постоянное поощрение за малейшие успехи, своевременная и тактическая помощь каждому ребёнку, развитие в нём веры в собственные силы и </a:t>
            </a:r>
            <a:r>
              <a:rPr lang="ru-RU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возможности.</a:t>
            </a:r>
            <a:endParaRPr lang="ru-RU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2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88181"/>
            <a:ext cx="8713787" cy="6453187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обучения для активизации деятельности учащихся с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2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Использование сигнальных карточек при выполнении заданий (с одной стороны на ней изображен плюс, с другой – минус; круги разного цвета по звукам, карточки с буквами).</a:t>
            </a:r>
          </a:p>
          <a:p>
            <a:pPr>
              <a:buFont typeface="Arial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вставок на доску (буквы, слова) при выполнении задания, разгадывании кроссворда и т. д. </a:t>
            </a:r>
          </a:p>
          <a:p>
            <a:pPr>
              <a:buFont typeface="Arial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Узелки на память (составление, запись и вывешивание на доску основных моментов изучения темы, выводов, которые нужно запомнить).</a:t>
            </a:r>
          </a:p>
          <a:p>
            <a:pPr>
              <a:buFont typeface="Arial" charset="0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Восприятие материала на определенном этапе занятия с закрытыми глазами. </a:t>
            </a:r>
          </a:p>
          <a:p>
            <a:pPr>
              <a:buFont typeface="Arial" charset="0"/>
              <a:buNone/>
              <a:defRPr/>
            </a:pPr>
            <a:endParaRPr lang="ru-R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45070"/>
            <a:ext cx="8208962" cy="305593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образовательного пространства </a:t>
            </a:r>
            <a:r>
              <a:rPr lang="en-US" altLang="ru-RU" sz="40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ограниченными возможностями здоровья</a:t>
            </a:r>
            <a:endParaRPr lang="ru-RU" altLang="ru-RU" sz="2800" b="1" i="1" dirty="0" smtClean="0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6" y="3717032"/>
            <a:ext cx="3711160" cy="260263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7321" y="72009"/>
            <a:ext cx="8208962" cy="10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№59» </a:t>
            </a:r>
            <a:r>
              <a:rPr lang="ru-RU" altLang="ru-RU" sz="3600" b="1" dirty="0" err="1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г.Чебоксары</a:t>
            </a:r>
            <a:r>
              <a:rPr lang="en-US" altLang="ru-RU" sz="36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600" b="1" dirty="0" smtClean="0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i="1" dirty="0" smtClean="0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323404" y="404813"/>
            <a:ext cx="8425060" cy="572135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5.Использование презентации и фрагментов презентации по ходу занятия</a:t>
            </a:r>
          </a:p>
          <a:p>
            <a:pPr algn="just">
              <a:buFont typeface="Arial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Использование картинного материала для смены вида деятельности в ходе занятия, развития зрительного восприятия, внимания и памяти, активизации словарного запаса, развития связной речи.</a:t>
            </a:r>
          </a:p>
          <a:p>
            <a:pPr algn="just">
              <a:buFont typeface="Arial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7. Активные методы рефлексии</a:t>
            </a:r>
          </a:p>
          <a:p>
            <a:pPr algn="just">
              <a:buFont typeface="Arial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рефлексия настроения и эмоционального состояния;</a:t>
            </a:r>
          </a:p>
          <a:p>
            <a:pPr algn="just">
              <a:buFont typeface="Arial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рефлексия содержания учебного материала (ее можно использовать, чтобы выяснить, как учащиеся осознали содержание пройденного материала);</a:t>
            </a:r>
          </a:p>
          <a:p>
            <a:pPr algn="just">
              <a:buFont typeface="Arial" pitchFamily="34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рефлексия деятельности (учащийся должен не только осознать содержание материала, но и осмыслить способы и приемы своей работы, уметь выбрать наиболее рациональные).</a:t>
            </a:r>
          </a:p>
          <a:p>
            <a:pPr algn="just">
              <a:buFont typeface="Arial" pitchFamily="34" charset="0"/>
              <a:buNone/>
            </a:pP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17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92162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содержания образования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4994"/>
            <a:ext cx="8291264" cy="53823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модификация учебников и рабочих тетрадей, форм организации обучения, способов работы учащихся.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учебных программ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предусмотреть частичное выполнение учебной программы (объем, глубину), снизить требования к усвоению второстепенного материала, предусмотреть пропедевтические периоды.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двухуровневыми учебниками и учебными тетрадями, тетрадью с упрощенным содержанием.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работ с учебником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маркировка, предоставление краткого содержания, предоставление списка слов непонятых учащемуся с ОВЗ, разработка и использование вспомогательных электронных ресурсов и т.д.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способов предъявления и выполнения заданий.</a:t>
            </a:r>
          </a:p>
          <a:p>
            <a:pPr eaLnBrk="1" hangingPunct="1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-243408"/>
            <a:ext cx="8229600" cy="10080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внедрения ФГОС НОО обучающихся с ОВЗ</a:t>
            </a:r>
            <a:endParaRPr lang="ru-RU" alt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107504" y="836712"/>
            <a:ext cx="8929687" cy="5416550"/>
            <a:chOff x="1080" y="1075"/>
            <a:chExt cx="15459" cy="7537"/>
          </a:xfrm>
        </p:grpSpPr>
        <p:sp>
          <p:nvSpPr>
            <p:cNvPr id="18436" name="Rectangle 3"/>
            <p:cNvSpPr>
              <a:spLocks noChangeArrowheads="1"/>
            </p:cNvSpPr>
            <p:nvPr/>
          </p:nvSpPr>
          <p:spPr bwMode="auto">
            <a:xfrm>
              <a:off x="3850" y="2637"/>
              <a:ext cx="2114" cy="113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altLang="ru-RU" sz="1400" dirty="0" err="1" smtClean="0">
                  <a:cs typeface="Arial" charset="0"/>
                </a:rPr>
                <a:t>ПМПк</a:t>
              </a:r>
              <a:endParaRPr lang="ru-RU" altLang="ru-RU" sz="1400" dirty="0" smtClean="0">
                <a:cs typeface="Arial" charset="0"/>
              </a:endParaRPr>
            </a:p>
            <a:p>
              <a:pPr algn="ctr">
                <a:defRPr/>
              </a:pPr>
              <a:r>
                <a:rPr lang="ru-RU" altLang="ru-RU" sz="1400" dirty="0" smtClean="0">
                  <a:cs typeface="Arial" charset="0"/>
                </a:rPr>
                <a:t>(консилиум)</a:t>
              </a:r>
              <a:endParaRPr lang="ru-RU" altLang="ru-RU" dirty="0">
                <a:cs typeface="Arial" charset="0"/>
              </a:endParaRPr>
            </a:p>
          </p:txBody>
        </p:sp>
        <p:sp>
          <p:nvSpPr>
            <p:cNvPr id="18437" name="AutoShape 4"/>
            <p:cNvSpPr>
              <a:spLocks noChangeArrowheads="1"/>
            </p:cNvSpPr>
            <p:nvPr/>
          </p:nvSpPr>
          <p:spPr bwMode="auto">
            <a:xfrm>
              <a:off x="1509" y="2199"/>
              <a:ext cx="616" cy="437"/>
            </a:xfrm>
            <a:prstGeom prst="curvedRightArrow">
              <a:avLst>
                <a:gd name="adj1" fmla="val 20000"/>
                <a:gd name="adj2" fmla="val 40000"/>
                <a:gd name="adj3" fmla="val 47123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38" name="AutoShape 5"/>
            <p:cNvSpPr>
              <a:spLocks noChangeArrowheads="1"/>
            </p:cNvSpPr>
            <p:nvPr/>
          </p:nvSpPr>
          <p:spPr bwMode="auto">
            <a:xfrm>
              <a:off x="4524" y="2199"/>
              <a:ext cx="330" cy="437"/>
            </a:xfrm>
            <a:prstGeom prst="downArrow">
              <a:avLst>
                <a:gd name="adj1" fmla="val 50000"/>
                <a:gd name="adj2" fmla="val 3295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39" name="Rectangle 6"/>
            <p:cNvSpPr>
              <a:spLocks noChangeArrowheads="1"/>
            </p:cNvSpPr>
            <p:nvPr/>
          </p:nvSpPr>
          <p:spPr bwMode="auto">
            <a:xfrm>
              <a:off x="1388" y="1075"/>
              <a:ext cx="6917" cy="1124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altLang="ru-RU" sz="1400" b="1" dirty="0">
                  <a:cs typeface="Arial" charset="0"/>
                </a:rPr>
                <a:t>Организация образовательной среды</a:t>
              </a:r>
              <a:endParaRPr lang="ru-RU" altLang="ru-RU" b="1" dirty="0">
                <a:cs typeface="Arial" charset="0"/>
              </a:endParaRPr>
            </a:p>
          </p:txBody>
        </p:sp>
        <p:sp>
          <p:nvSpPr>
            <p:cNvPr id="18440" name="Rectangle 7"/>
            <p:cNvSpPr>
              <a:spLocks noChangeArrowheads="1"/>
            </p:cNvSpPr>
            <p:nvPr/>
          </p:nvSpPr>
          <p:spPr bwMode="auto">
            <a:xfrm>
              <a:off x="9251" y="1075"/>
              <a:ext cx="6915" cy="1124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altLang="ru-RU" sz="1400" b="1" dirty="0">
                  <a:cs typeface="Arial" charset="0"/>
                </a:rPr>
                <a:t>Обучение педагогов, специалистов работе с детьми с ОВЗ в соответствие с ФГОС</a:t>
              </a:r>
              <a:endParaRPr lang="ru-RU" altLang="ru-RU" b="1" dirty="0">
                <a:cs typeface="Arial" charset="0"/>
              </a:endParaRPr>
            </a:p>
          </p:txBody>
        </p:sp>
        <p:sp>
          <p:nvSpPr>
            <p:cNvPr id="18441" name="AutoShape 8"/>
            <p:cNvSpPr>
              <a:spLocks noChangeArrowheads="1"/>
            </p:cNvSpPr>
            <p:nvPr/>
          </p:nvSpPr>
          <p:spPr bwMode="auto">
            <a:xfrm>
              <a:off x="8399" y="1254"/>
              <a:ext cx="852" cy="539"/>
            </a:xfrm>
            <a:prstGeom prst="leftRightArrow">
              <a:avLst>
                <a:gd name="adj1" fmla="val 50000"/>
                <a:gd name="adj2" fmla="val 3168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42" name="Rectangle 9"/>
            <p:cNvSpPr>
              <a:spLocks noChangeArrowheads="1"/>
            </p:cNvSpPr>
            <p:nvPr/>
          </p:nvSpPr>
          <p:spPr bwMode="auto">
            <a:xfrm>
              <a:off x="1080" y="2637"/>
              <a:ext cx="2413" cy="1451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altLang="ru-RU" sz="1200" dirty="0">
                  <a:cs typeface="Arial" charset="0"/>
                </a:rPr>
                <a:t>Доступ в школу, специальные средства реабилитации</a:t>
              </a:r>
            </a:p>
            <a:p>
              <a:pPr>
                <a:defRPr/>
              </a:pPr>
              <a:endParaRPr lang="ru-RU" altLang="ru-RU" dirty="0">
                <a:cs typeface="Arial" charset="0"/>
              </a:endParaRPr>
            </a:p>
          </p:txBody>
        </p:sp>
        <p:sp>
          <p:nvSpPr>
            <p:cNvPr id="18443" name="Rectangle 10"/>
            <p:cNvSpPr>
              <a:spLocks noChangeArrowheads="1"/>
            </p:cNvSpPr>
            <p:nvPr/>
          </p:nvSpPr>
          <p:spPr bwMode="auto">
            <a:xfrm>
              <a:off x="6489" y="2637"/>
              <a:ext cx="1995" cy="113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altLang="ru-RU" sz="1200">
                  <a:cs typeface="Arial" charset="0"/>
                </a:rPr>
                <a:t>Программно-методическое обеспечение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18444" name="Rectangle 11"/>
            <p:cNvSpPr>
              <a:spLocks noChangeArrowheads="1"/>
            </p:cNvSpPr>
            <p:nvPr/>
          </p:nvSpPr>
          <p:spPr bwMode="auto">
            <a:xfrm>
              <a:off x="9130" y="2637"/>
              <a:ext cx="1874" cy="113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endParaRPr lang="ru-RU" altLang="ru-RU" sz="1200" dirty="0">
                <a:cs typeface="Arial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ru-RU" altLang="ru-RU" sz="1200" dirty="0">
                  <a:cs typeface="Arial" charset="0"/>
                </a:rPr>
                <a:t>КПК</a:t>
              </a:r>
              <a:endParaRPr lang="ru-RU" altLang="ru-RU" dirty="0">
                <a:cs typeface="Arial" charset="0"/>
              </a:endParaRPr>
            </a:p>
          </p:txBody>
        </p:sp>
        <p:sp>
          <p:nvSpPr>
            <p:cNvPr id="18445" name="Rectangle 12"/>
            <p:cNvSpPr>
              <a:spLocks noChangeArrowheads="1"/>
            </p:cNvSpPr>
            <p:nvPr/>
          </p:nvSpPr>
          <p:spPr bwMode="auto">
            <a:xfrm>
              <a:off x="11771" y="2637"/>
              <a:ext cx="1872" cy="1272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altLang="ru-RU" sz="1200">
                  <a:cs typeface="Arial" charset="0"/>
                </a:rPr>
                <a:t>Семинары, тренинги, круглые столы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18446" name="Rectangle 13"/>
            <p:cNvSpPr>
              <a:spLocks noChangeArrowheads="1"/>
            </p:cNvSpPr>
            <p:nvPr/>
          </p:nvSpPr>
          <p:spPr bwMode="auto">
            <a:xfrm>
              <a:off x="14288" y="2637"/>
              <a:ext cx="2025" cy="1138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altLang="ru-RU" sz="1100">
                  <a:cs typeface="Arial" charset="0"/>
                </a:rPr>
                <a:t>Педагогические советы, УМО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18447" name="AutoShape 14"/>
            <p:cNvSpPr>
              <a:spLocks noChangeArrowheads="1"/>
            </p:cNvSpPr>
            <p:nvPr/>
          </p:nvSpPr>
          <p:spPr bwMode="auto">
            <a:xfrm>
              <a:off x="7552" y="2199"/>
              <a:ext cx="558" cy="437"/>
            </a:xfrm>
            <a:prstGeom prst="curvedLeftArrow">
              <a:avLst>
                <a:gd name="adj1" fmla="val 20000"/>
                <a:gd name="adj2" fmla="val 40000"/>
                <a:gd name="adj3" fmla="val 42531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48" name="AutoShape 15"/>
            <p:cNvSpPr>
              <a:spLocks noChangeArrowheads="1"/>
            </p:cNvSpPr>
            <p:nvPr/>
          </p:nvSpPr>
          <p:spPr bwMode="auto">
            <a:xfrm>
              <a:off x="9655" y="2199"/>
              <a:ext cx="629" cy="437"/>
            </a:xfrm>
            <a:prstGeom prst="curvedRightArrow">
              <a:avLst>
                <a:gd name="adj1" fmla="val 20000"/>
                <a:gd name="adj2" fmla="val 40000"/>
                <a:gd name="adj3" fmla="val 48279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49" name="AutoShape 16"/>
            <p:cNvSpPr>
              <a:spLocks noChangeArrowheads="1"/>
            </p:cNvSpPr>
            <p:nvPr/>
          </p:nvSpPr>
          <p:spPr bwMode="auto">
            <a:xfrm>
              <a:off x="12518" y="2199"/>
              <a:ext cx="330" cy="437"/>
            </a:xfrm>
            <a:prstGeom prst="downArrow">
              <a:avLst>
                <a:gd name="adj1" fmla="val 50000"/>
                <a:gd name="adj2" fmla="val 3295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50" name="AutoShape 17"/>
            <p:cNvSpPr>
              <a:spLocks noChangeArrowheads="1"/>
            </p:cNvSpPr>
            <p:nvPr/>
          </p:nvSpPr>
          <p:spPr bwMode="auto">
            <a:xfrm>
              <a:off x="15220" y="2199"/>
              <a:ext cx="377" cy="437"/>
            </a:xfrm>
            <a:prstGeom prst="curvedLeftArrow">
              <a:avLst>
                <a:gd name="adj1" fmla="val 23197"/>
                <a:gd name="adj2" fmla="val 46399"/>
                <a:gd name="adj3" fmla="val 33333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51" name="Rectangle 18"/>
            <p:cNvSpPr>
              <a:spLocks noChangeArrowheads="1"/>
            </p:cNvSpPr>
            <p:nvPr/>
          </p:nvSpPr>
          <p:spPr bwMode="auto">
            <a:xfrm>
              <a:off x="2410" y="4346"/>
              <a:ext cx="13439" cy="599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altLang="ru-RU" sz="1400">
                  <a:cs typeface="Arial" charset="0"/>
                </a:rPr>
                <a:t>Направления деятельности по реализации ФГОС ОВЗ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18452" name="Rectangle 19"/>
            <p:cNvSpPr>
              <a:spLocks noChangeArrowheads="1"/>
            </p:cNvSpPr>
            <p:nvPr/>
          </p:nvSpPr>
          <p:spPr bwMode="auto">
            <a:xfrm>
              <a:off x="1704" y="5365"/>
              <a:ext cx="4260" cy="1124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ru-RU" altLang="ru-RU" sz="1400" dirty="0">
                  <a:cs typeface="Arial" charset="0"/>
                </a:rPr>
                <a:t>Разработка и реализация АООП</a:t>
              </a:r>
              <a:endParaRPr lang="ru-RU" altLang="ru-RU" dirty="0">
                <a:cs typeface="Arial" charset="0"/>
              </a:endParaRPr>
            </a:p>
          </p:txBody>
        </p:sp>
        <p:sp>
          <p:nvSpPr>
            <p:cNvPr id="18453" name="Rectangle 20"/>
            <p:cNvSpPr>
              <a:spLocks noChangeArrowheads="1"/>
            </p:cNvSpPr>
            <p:nvPr/>
          </p:nvSpPr>
          <p:spPr bwMode="auto">
            <a:xfrm>
              <a:off x="6758" y="5365"/>
              <a:ext cx="4636" cy="1577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altLang="ru-RU" sz="1400" dirty="0">
                  <a:cs typeface="Arial" charset="0"/>
                </a:rPr>
                <a:t>Сетевое взаимодействие, в том числе с </a:t>
              </a:r>
              <a:r>
                <a:rPr lang="ru-RU" altLang="ru-RU" sz="1400" dirty="0" smtClean="0">
                  <a:cs typeface="Arial" charset="0"/>
                </a:rPr>
                <a:t>ПМПК, бюро МСЭ </a:t>
              </a:r>
              <a:r>
                <a:rPr lang="ru-RU" altLang="ru-RU" sz="1400" dirty="0">
                  <a:cs typeface="Arial" charset="0"/>
                </a:rPr>
                <a:t>и общественными организациями </a:t>
              </a:r>
            </a:p>
            <a:p>
              <a:pPr>
                <a:defRPr/>
              </a:pPr>
              <a:endParaRPr lang="ru-RU" altLang="ru-RU" dirty="0">
                <a:cs typeface="Arial" charset="0"/>
              </a:endParaRPr>
            </a:p>
          </p:txBody>
        </p:sp>
        <p:sp>
          <p:nvSpPr>
            <p:cNvPr id="18454" name="Rectangle 21"/>
            <p:cNvSpPr>
              <a:spLocks noChangeArrowheads="1"/>
            </p:cNvSpPr>
            <p:nvPr/>
          </p:nvSpPr>
          <p:spPr bwMode="auto">
            <a:xfrm>
              <a:off x="11996" y="5427"/>
              <a:ext cx="4543" cy="1449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altLang="ru-RU" sz="1400">
                  <a:cs typeface="Arial" charset="0"/>
                </a:rPr>
                <a:t>Мониторинг качества образования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18455" name="AutoShape 22"/>
            <p:cNvSpPr>
              <a:spLocks noChangeArrowheads="1"/>
            </p:cNvSpPr>
            <p:nvPr/>
          </p:nvSpPr>
          <p:spPr bwMode="auto">
            <a:xfrm>
              <a:off x="2740" y="4945"/>
              <a:ext cx="973" cy="420"/>
            </a:xfrm>
            <a:prstGeom prst="curvedRightArrow">
              <a:avLst>
                <a:gd name="adj1" fmla="val 20000"/>
                <a:gd name="adj2" fmla="val 40000"/>
                <a:gd name="adj3" fmla="val 7737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56" name="AutoShape 23"/>
            <p:cNvSpPr>
              <a:spLocks noChangeArrowheads="1"/>
            </p:cNvSpPr>
            <p:nvPr/>
          </p:nvSpPr>
          <p:spPr bwMode="auto">
            <a:xfrm>
              <a:off x="8572" y="4945"/>
              <a:ext cx="676" cy="420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57" name="AutoShape 24"/>
            <p:cNvSpPr>
              <a:spLocks noChangeArrowheads="1"/>
            </p:cNvSpPr>
            <p:nvPr/>
          </p:nvSpPr>
          <p:spPr bwMode="auto">
            <a:xfrm>
              <a:off x="13554" y="4945"/>
              <a:ext cx="1097" cy="420"/>
            </a:xfrm>
            <a:prstGeom prst="curvedLeftArrow">
              <a:avLst>
                <a:gd name="adj1" fmla="val 20000"/>
                <a:gd name="adj2" fmla="val 40000"/>
                <a:gd name="adj3" fmla="val 86905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58" name="AutoShape 25"/>
            <p:cNvSpPr>
              <a:spLocks noChangeArrowheads="1"/>
            </p:cNvSpPr>
            <p:nvPr/>
          </p:nvSpPr>
          <p:spPr bwMode="auto">
            <a:xfrm>
              <a:off x="5964" y="5818"/>
              <a:ext cx="932" cy="367"/>
            </a:xfrm>
            <a:prstGeom prst="leftRightArrow">
              <a:avLst>
                <a:gd name="adj1" fmla="val 50000"/>
                <a:gd name="adj2" fmla="val 50548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59" name="AutoShape 26"/>
            <p:cNvSpPr>
              <a:spLocks noChangeArrowheads="1"/>
            </p:cNvSpPr>
            <p:nvPr/>
          </p:nvSpPr>
          <p:spPr bwMode="auto">
            <a:xfrm>
              <a:off x="11394" y="5694"/>
              <a:ext cx="734" cy="369"/>
            </a:xfrm>
            <a:prstGeom prst="leftRightArrow">
              <a:avLst>
                <a:gd name="adj1" fmla="val 50000"/>
                <a:gd name="adj2" fmla="val 39946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60" name="AutoShape 27"/>
            <p:cNvSpPr>
              <a:spLocks noChangeArrowheads="1"/>
            </p:cNvSpPr>
            <p:nvPr/>
          </p:nvSpPr>
          <p:spPr bwMode="auto">
            <a:xfrm>
              <a:off x="8849" y="6942"/>
              <a:ext cx="497" cy="687"/>
            </a:xfrm>
            <a:prstGeom prst="downArrow">
              <a:avLst>
                <a:gd name="adj1" fmla="val 50000"/>
                <a:gd name="adj2" fmla="val 3459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61" name="Rectangle 28"/>
            <p:cNvSpPr>
              <a:spLocks noChangeArrowheads="1"/>
            </p:cNvSpPr>
            <p:nvPr/>
          </p:nvSpPr>
          <p:spPr bwMode="auto">
            <a:xfrm>
              <a:off x="4595" y="7762"/>
              <a:ext cx="9047" cy="85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altLang="ru-RU" sz="1400">
                  <a:cs typeface="Arial" charset="0"/>
                </a:rPr>
                <a:t>Сравнительный анализ успешности/неуспешности реализации ФГОС, выработка предложений по их совершенствованию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18462" name="AutoShape 29"/>
            <p:cNvSpPr>
              <a:spLocks noChangeArrowheads="1"/>
            </p:cNvSpPr>
            <p:nvPr/>
          </p:nvSpPr>
          <p:spPr bwMode="auto">
            <a:xfrm>
              <a:off x="3850" y="6551"/>
              <a:ext cx="1542" cy="994"/>
            </a:xfrm>
            <a:prstGeom prst="curvedRightArrow">
              <a:avLst>
                <a:gd name="adj1" fmla="val 20000"/>
                <a:gd name="adj2" fmla="val 40000"/>
                <a:gd name="adj3" fmla="val 51861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8463" name="AutoShape 30"/>
            <p:cNvSpPr>
              <a:spLocks noChangeArrowheads="1"/>
            </p:cNvSpPr>
            <p:nvPr/>
          </p:nvSpPr>
          <p:spPr bwMode="auto">
            <a:xfrm>
              <a:off x="12518" y="6635"/>
              <a:ext cx="1127" cy="994"/>
            </a:xfrm>
            <a:prstGeom prst="curvedLeftArrow">
              <a:avLst>
                <a:gd name="adj1" fmla="val 20000"/>
                <a:gd name="adj2" fmla="val 40000"/>
                <a:gd name="adj3" fmla="val 37764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1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00" y="188640"/>
            <a:ext cx="8183880" cy="105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 мер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72183"/>
            <a:ext cx="8229600" cy="3629025"/>
          </a:xfrm>
        </p:spPr>
        <p:txBody>
          <a:bodyPr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специальных учебных курсов для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учащихся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развитие их взаимодействия с детьми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специальных программ, направленных на облегчение процесса адаптации детей с ОВЗ в общеобразовательном учреждении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C00000"/>
                </a:solidFill>
              </a:rPr>
              <a:t>Программа коррекционной работы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39342"/>
            <a:ext cx="8229600" cy="4525962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Выявление обучающихся с ОВЗ, обусловленных недостатками физического и психического </a:t>
            </a:r>
            <a:r>
              <a:rPr lang="ru-RU" altLang="ru-RU" dirty="0" smtClean="0">
                <a:solidFill>
                  <a:srgbClr val="002060"/>
                </a:solidFill>
              </a:rPr>
              <a:t>развития</a:t>
            </a:r>
          </a:p>
          <a:p>
            <a:endParaRPr lang="ru-RU" altLang="ru-RU" dirty="0" smtClean="0">
              <a:solidFill>
                <a:srgbClr val="002060"/>
              </a:solidFill>
            </a:endParaRPr>
          </a:p>
          <a:p>
            <a:r>
              <a:rPr lang="ru-RU" altLang="ru-RU" dirty="0" smtClean="0">
                <a:solidFill>
                  <a:srgbClr val="002060"/>
                </a:solidFill>
              </a:rPr>
              <a:t>Оказание психолого-медико-педагогической помощи и сопровождения </a:t>
            </a:r>
            <a:r>
              <a:rPr lang="ru-RU" altLang="ru-RU" dirty="0" smtClean="0">
                <a:solidFill>
                  <a:srgbClr val="002060"/>
                </a:solidFill>
              </a:rPr>
              <a:t>(в соответствии с рекомендациями ПМПК)</a:t>
            </a:r>
          </a:p>
          <a:p>
            <a:endParaRPr lang="ru-RU" altLang="ru-RU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11560" y="649248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 должна содержать: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183880" cy="38884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Перечень, содержание и план реализации индивидуально ориентированных коррекционных мероприятий, обеспечивающих удовлетворение ООП обучающихся</a:t>
            </a:r>
            <a:r>
              <a:rPr lang="en-US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комплексного ПМП сопровождения (ПМП обследование, мониторинг динамики развития обучающихся)</a:t>
            </a:r>
            <a:r>
              <a:rPr lang="en-US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596336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Роль психолого-медико-педагогического консилиума в </a:t>
            </a:r>
            <a:r>
              <a:rPr lang="ru-RU" dirty="0" smtClean="0"/>
              <a:t>проектировании образовательного пространства детей с ОВЗ</a:t>
            </a:r>
            <a:endParaRPr lang="ru-RU" dirty="0"/>
          </a:p>
        </p:txBody>
      </p:sp>
      <p:pic>
        <p:nvPicPr>
          <p:cNvPr id="3" name="Picture 2" descr="http://fs1.ppt4web.ru/images/5551/73469/310/img2.jpg"/>
          <p:cNvPicPr>
            <a:picLocks noChangeAspect="1" noChangeArrowheads="1"/>
          </p:cNvPicPr>
          <p:nvPr/>
        </p:nvPicPr>
        <p:blipFill>
          <a:blip r:embed="rId2"/>
          <a:srcRect l="33871" t="6466" r="10483" b="12715"/>
          <a:stretch>
            <a:fillRect/>
          </a:stretch>
        </p:blipFill>
        <p:spPr bwMode="auto">
          <a:xfrm>
            <a:off x="2907102" y="548680"/>
            <a:ext cx="3033050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325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6632"/>
            <a:ext cx="7772400" cy="11509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Психолого-медико-педагогический консилиум школы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96752"/>
            <a:ext cx="8424863" cy="4896966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2200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Является структурой </a:t>
            </a:r>
            <a:r>
              <a:rPr lang="ru-RU" sz="2200" i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диагностико-коррекционного</a:t>
            </a:r>
            <a:r>
              <a:rPr lang="ru-RU" sz="2200" i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типа, деятельность которого направлена на решение проблем, связанных со своевременным выявлением, воспитанием, обучением, социальной адаптацией в обществе детей с различными отклонениями в развитии, приводящими к школьной дезадаптации (проблемам в обучении и поведенческим расстройствам).    </a:t>
            </a:r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51202" name="Picture 2" descr="http://fs1.ppt4web.ru/images/5551/73469/310/img2.jpg"/>
          <p:cNvPicPr>
            <a:picLocks noChangeAspect="1" noChangeArrowheads="1"/>
          </p:cNvPicPr>
          <p:nvPr/>
        </p:nvPicPr>
        <p:blipFill>
          <a:blip r:embed="rId3"/>
          <a:srcRect l="33871" t="6466" r="10483" b="12715"/>
          <a:stretch>
            <a:fillRect/>
          </a:stretch>
        </p:blipFill>
        <p:spPr bwMode="auto">
          <a:xfrm>
            <a:off x="6156176" y="4941168"/>
            <a:ext cx="2430032" cy="1788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27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otohomka.ru/images/Jan/09/942c92678ac58e05a6720cd87a9d36f7/mini_3.jpg"/>
          <p:cNvPicPr>
            <a:picLocks noChangeAspect="1" noChangeArrowheads="1"/>
          </p:cNvPicPr>
          <p:nvPr/>
        </p:nvPicPr>
        <p:blipFill>
          <a:blip r:embed="rId2"/>
          <a:srcRect t="7237" b="9868"/>
          <a:stretch>
            <a:fillRect/>
          </a:stretch>
        </p:blipFill>
        <p:spPr bwMode="auto">
          <a:xfrm>
            <a:off x="6804248" y="553832"/>
            <a:ext cx="2286016" cy="165103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4282" y="2745215"/>
            <a:ext cx="864399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1800"/>
            <a:r>
              <a:rPr lang="ru-RU" sz="3200" b="1" dirty="0">
                <a:ln>
                  <a:solidFill>
                    <a:srgbClr val="000818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Задачи </a:t>
            </a:r>
            <a:r>
              <a:rPr lang="ru-RU" sz="3200" b="1" dirty="0" err="1">
                <a:ln>
                  <a:solidFill>
                    <a:srgbClr val="000818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3200" b="1" dirty="0">
                <a:ln>
                  <a:solidFill>
                    <a:srgbClr val="000818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28600" algn="just" eaLnBrk="0" hangingPunct="0">
              <a:buFontTx/>
              <a:buChar char="•"/>
            </a:pPr>
            <a:r>
              <a:rPr lang="ru-RU" b="1" i="1" dirty="0">
                <a:solidFill>
                  <a:srgbClr val="00123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Выявление и ранняя диагностика отклонений в развитии;</a:t>
            </a:r>
            <a:endParaRPr lang="ru-RU" b="1" i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  <a:p>
            <a:pPr indent="228600" algn="just" eaLnBrk="0" hangingPunct="0">
              <a:buFontTx/>
              <a:buChar char="•"/>
            </a:pPr>
            <a:r>
              <a:rPr lang="ru-RU" b="1" i="1" dirty="0">
                <a:solidFill>
                  <a:srgbClr val="00123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Профилактика физических, интеллектуальных и эмоционально-личностных перегрузок и срывов у учащихся;</a:t>
            </a:r>
            <a:endParaRPr lang="ru-RU" b="1" i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  <a:p>
            <a:pPr indent="228600" algn="just" eaLnBrk="0" hangingPunct="0">
              <a:buFontTx/>
              <a:buChar char="•"/>
            </a:pPr>
            <a:r>
              <a:rPr lang="ru-RU" b="1" i="1" dirty="0">
                <a:solidFill>
                  <a:srgbClr val="00123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Выявление резервных возможностей развития детей;</a:t>
            </a:r>
            <a:endParaRPr lang="ru-RU" b="1" i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  <a:p>
            <a:pPr indent="228600" algn="just" eaLnBrk="0" hangingPunct="0">
              <a:buFontTx/>
              <a:buChar char="•"/>
            </a:pPr>
            <a:r>
              <a:rPr lang="ru-RU" b="1" i="1" dirty="0">
                <a:solidFill>
                  <a:srgbClr val="00123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Определение характера, продолжительности и эффективности специальной (коррекционной) помощи в рамках имеющихся возможностей;</a:t>
            </a:r>
            <a:endParaRPr lang="ru-RU" b="1" i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  <a:p>
            <a:pPr indent="228600" algn="just" eaLnBrk="0" hangingPunct="0">
              <a:buFontTx/>
              <a:buChar char="•"/>
            </a:pPr>
            <a:r>
              <a:rPr lang="ru-RU" b="1" i="1" dirty="0">
                <a:solidFill>
                  <a:srgbClr val="00123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Выработка рекомендаций для индивидуального образовательного маршрута для детей с ОВЗ и учащихся, нуждающихся в создании дополнительных образовательных условий;</a:t>
            </a:r>
            <a:endParaRPr lang="ru-RU" b="1" i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  <a:p>
            <a:pPr indent="228600" algn="just" eaLnBrk="0" hangingPunct="0">
              <a:buFontTx/>
              <a:buChar char="•"/>
            </a:pPr>
            <a:r>
              <a:rPr lang="ru-RU" b="1" i="1" dirty="0">
                <a:solidFill>
                  <a:srgbClr val="00123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и ведение документации, отражающей актуальное развитие ребёнка, динамику его состояния, уровень школьной успешности.</a:t>
            </a:r>
            <a:endParaRPr lang="ru-RU" sz="1600" b="1" i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512" y="476672"/>
            <a:ext cx="63927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just" eaLnBrk="0" hangingPunct="0">
              <a:buFontTx/>
              <a:buChar char="•"/>
            </a:pPr>
            <a:r>
              <a:rPr lang="ru-RU" b="1" i="1" dirty="0">
                <a:solidFill>
                  <a:srgbClr val="7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</a:t>
            </a:r>
            <a:r>
              <a:rPr lang="ru-RU" b="1" i="1" dirty="0" err="1">
                <a:solidFill>
                  <a:srgbClr val="7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диагностико</a:t>
            </a:r>
            <a:r>
              <a:rPr lang="ru-RU" b="1" i="1" dirty="0">
                <a:solidFill>
                  <a:srgbClr val="7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коррекционного психолого-педагогического сопровождения обучающихся с ОВЗ;</a:t>
            </a:r>
            <a:endParaRPr lang="ru-RU" sz="1000" b="1" i="1" dirty="0">
              <a:solidFill>
                <a:srgbClr val="700000"/>
              </a:solidFill>
              <a:latin typeface="Arial" pitchFamily="34" charset="0"/>
              <a:cs typeface="Arial" pitchFamily="34" charset="0"/>
            </a:endParaRPr>
          </a:p>
          <a:p>
            <a:pPr indent="228600" algn="just" eaLnBrk="0" hangingPunct="0">
              <a:buFontTx/>
              <a:buChar char="•"/>
            </a:pPr>
            <a:r>
              <a:rPr lang="ru-RU" b="1" i="1" dirty="0">
                <a:solidFill>
                  <a:srgbClr val="7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своевременное оказание помощи учителям в обеспечении индивидуального и дифференцированного подхода в обучении учащихся и в выборе эффективных методических приёмов, изучение личности школьника.</a:t>
            </a:r>
            <a:endParaRPr lang="ru-RU" sz="2400" b="1" i="1" dirty="0">
              <a:solidFill>
                <a:srgbClr val="7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-2738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ln>
                  <a:solidFill>
                    <a:srgbClr val="000818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3200" b="1" dirty="0" err="1">
                <a:ln>
                  <a:solidFill>
                    <a:srgbClr val="000818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sz="3200" b="1" dirty="0">
              <a:ln>
                <a:solidFill>
                  <a:srgbClr val="000818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Заседания ПМПк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94075" cy="60483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ru-RU" sz="2800" b="1" u="sng" smtClean="0">
                <a:solidFill>
                  <a:srgbClr val="000000"/>
                </a:solidFill>
                <a:effectLst/>
                <a:latin typeface="Monotype Corsiva" pitchFamily="66" charset="0"/>
              </a:rPr>
              <a:t>Плановые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148263" y="1628775"/>
            <a:ext cx="3240087" cy="57626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u="sng">
                <a:solidFill>
                  <a:srgbClr val="000000"/>
                </a:solidFill>
                <a:latin typeface="Monotype Corsiva" pitchFamily="66" charset="0"/>
                <a:cs typeface="+mn-cs"/>
              </a:rPr>
              <a:t>Внеплановые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775" y="1196975"/>
            <a:ext cx="431800" cy="3603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0425" y="1196975"/>
            <a:ext cx="503238" cy="431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51050" y="2276475"/>
            <a:ext cx="0" cy="9366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32588" y="2276475"/>
            <a:ext cx="34925" cy="9366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Прямоугольник 13"/>
          <p:cNvSpPr>
            <a:spLocks noChangeArrowheads="1"/>
          </p:cNvSpPr>
          <p:nvPr/>
        </p:nvSpPr>
        <p:spPr bwMode="auto">
          <a:xfrm>
            <a:off x="642910" y="3143248"/>
            <a:ext cx="3313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Проводятся не реже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1 раз в </a:t>
            </a:r>
            <a:r>
              <a:rPr lang="ru-RU" sz="2000" b="1" dirty="0">
                <a:solidFill>
                  <a:srgbClr val="002060"/>
                </a:solidFill>
              </a:rPr>
              <a:t>триместр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202" name="Прямоугольник 14"/>
          <p:cNvSpPr>
            <a:spLocks noChangeArrowheads="1"/>
          </p:cNvSpPr>
          <p:nvPr/>
        </p:nvSpPr>
        <p:spPr bwMode="auto">
          <a:xfrm>
            <a:off x="4572000" y="3284538"/>
            <a:ext cx="43211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Периодичность проведения </a:t>
            </a:r>
            <a:r>
              <a:rPr lang="ru-RU" sz="2000" b="1" u="sng" dirty="0">
                <a:solidFill>
                  <a:srgbClr val="002060"/>
                </a:solidFill>
              </a:rPr>
              <a:t>определяется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>
                <a:solidFill>
                  <a:srgbClr val="002060"/>
                </a:solidFill>
              </a:rPr>
              <a:t>реальным запросом образовательного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>
                <a:solidFill>
                  <a:srgbClr val="002060"/>
                </a:solidFill>
              </a:rPr>
              <a:t> учреждения </a:t>
            </a:r>
            <a:r>
              <a:rPr lang="ru-RU" sz="2000" b="1" dirty="0">
                <a:solidFill>
                  <a:srgbClr val="002060"/>
                </a:solidFill>
              </a:rPr>
              <a:t>на комплексное, всестороннее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обсуждение проблем детей с отклонениями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в развитии.</a:t>
            </a:r>
          </a:p>
        </p:txBody>
      </p:sp>
      <p:pic>
        <p:nvPicPr>
          <p:cNvPr id="49154" name="Picture 2" descr="http://rylsk-obr.ucoz.ru/_nw/0/23651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3861048"/>
            <a:ext cx="1958832" cy="2840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6493539" cy="5346920"/>
          </a:xfrm>
          <a:ln w="10795">
            <a:solidFill>
              <a:schemeClr val="bg1"/>
            </a:solidFill>
            <a:prstDash val="dash"/>
          </a:ln>
        </p:spPr>
        <p:txBody>
          <a:bodyPr>
            <a:noAutofit/>
          </a:bodyPr>
          <a:lstStyle/>
          <a:p>
            <a:pPr marL="393192" indent="-274320" algn="ctr" fontAlgn="auto">
              <a:spcBef>
                <a:spcPts val="7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Тезаурус (основная терминология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indent="-274320" algn="just" fontAlgn="auto">
              <a:spcBef>
                <a:spcPts val="7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</a:p>
          <a:p>
            <a:pPr marL="393192" indent="-274320" algn="just" fontAlgn="auto">
              <a:spcBef>
                <a:spcPts val="7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ограниченными возможностями здоровья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лицо, имеющее недостатки в физическом и (или) психологическом развитии, подтвержденные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комиссией и препятствующие получению образования без создания специальных условий</a:t>
            </a:r>
          </a:p>
          <a:p>
            <a:pPr marL="393192" indent="-274320" algn="just" fontAlgn="auto">
              <a:spcBef>
                <a:spcPts val="7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даптированная образовательная программа 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</a:t>
            </a:r>
          </a:p>
          <a:p>
            <a:pPr marL="393192" indent="-274320" algn="just" fontAlgn="auto">
              <a:spcBef>
                <a:spcPts val="7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учебный план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</a:t>
            </a:r>
          </a:p>
          <a:p>
            <a:pPr marL="393192" indent="-274320" algn="just" fontAlgn="auto">
              <a:spcBef>
                <a:spcPts val="7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indent="-274320" algn="just" fontAlgn="auto">
              <a:spcBef>
                <a:spcPts val="7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indent="-274320" fontAlgn="auto">
              <a:spcBef>
                <a:spcPts val="7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indent="-274320" fontAlgn="auto">
              <a:spcBef>
                <a:spcPts val="7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indent="-274320" fontAlgn="auto">
              <a:spcBef>
                <a:spcPts val="7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indent="-274320" fontAlgn="auto">
              <a:spcBef>
                <a:spcPts val="7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7596188" y="765175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996459" y="980729"/>
            <a:ext cx="2123728" cy="496855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b="1" dirty="0">
                <a:solidFill>
                  <a:srgbClr val="11488B"/>
                </a:solidFill>
                <a:cs typeface="Arial" charset="0"/>
              </a:rPr>
              <a:t>Федеральный закон  «Об образовании            в Российской Федерации»          № 273-ФЗ                       от 29 декабря 2012 года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1600" dirty="0">
                <a:solidFill>
                  <a:srgbClr val="000000"/>
                </a:solidFill>
                <a:cs typeface="Arial" charset="0"/>
              </a:rPr>
              <a:t>регулирует вопросы образования лиц с ограниченными возможностями статей (42, 55, 59, 79) </a:t>
            </a:r>
            <a:r>
              <a:rPr lang="ru-RU" sz="2000" b="1" dirty="0">
                <a:solidFill>
                  <a:srgbClr val="11488B"/>
                </a:solidFill>
                <a:cs typeface="Arial" charset="0"/>
              </a:rPr>
              <a:t/>
            </a:r>
            <a:br>
              <a:rPr lang="ru-RU" sz="2000" b="1" dirty="0">
                <a:solidFill>
                  <a:srgbClr val="11488B"/>
                </a:solidFill>
                <a:cs typeface="Arial" charset="0"/>
              </a:rPr>
            </a:br>
            <a:endParaRPr lang="ru-RU" sz="2000" dirty="0">
              <a:solidFill>
                <a:srgbClr val="11488B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3541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kern="10" cap="none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Психолого-медико-педагогический консилиум   образовательного учреждения  (</a:t>
            </a:r>
            <a:r>
              <a:rPr lang="ru-RU" sz="3200" kern="10" cap="none" dirty="0" err="1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ПМПк</a:t>
            </a:r>
            <a:r>
              <a:rPr lang="ru-RU" sz="3200" kern="10" cap="none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3200" cap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975" cy="48974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     самостоятельная организационная форма методической работы педагогического коллектива  и взаимодействия специалистов для  психолого-медико-педагогического сопровождения участников образовательного процесса.</a:t>
            </a:r>
          </a:p>
          <a:p>
            <a:pPr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                                                                              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специального 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 </a:t>
            </a:r>
          </a:p>
          <a:p>
            <a:pPr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                                                                         </a:t>
            </a:r>
          </a:p>
          <a:p>
            <a:pPr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                                                                         - психологического</a:t>
            </a:r>
          </a:p>
          <a:p>
            <a:pPr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                                                                         - социального</a:t>
            </a:r>
          </a:p>
          <a:p>
            <a:pPr algn="ctr"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                                педагогического          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-  логопедического                   </a:t>
            </a:r>
          </a:p>
          <a:p>
            <a:pPr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                                                                         - дефектологического    </a:t>
            </a:r>
            <a:endParaRPr lang="ru-RU" sz="2000" kern="10" dirty="0" smtClean="0">
              <a:ln w="9525">
                <a:noFill/>
                <a:round/>
                <a:headEnd/>
                <a:tailEnd/>
              </a:ln>
              <a:solidFill>
                <a:srgbClr val="A46D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                                      </a:t>
            </a:r>
          </a:p>
          <a:p>
            <a:pPr>
              <a:defRPr/>
            </a:pPr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 flipV="1">
            <a:off x="2700338" y="3213100"/>
            <a:ext cx="3455987" cy="12239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293 w 21600"/>
              <a:gd name="T13" fmla="*/ 10517 h 21600"/>
              <a:gd name="T14" fmla="*/ 18307 w 21600"/>
              <a:gd name="T15" fmla="*/ 203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5911"/>
                </a:lnTo>
                <a:lnTo>
                  <a:pt x="7362" y="5911"/>
                </a:lnTo>
                <a:lnTo>
                  <a:pt x="7362" y="10517"/>
                </a:lnTo>
                <a:lnTo>
                  <a:pt x="4138" y="10517"/>
                </a:lnTo>
                <a:lnTo>
                  <a:pt x="4138" y="9257"/>
                </a:lnTo>
                <a:lnTo>
                  <a:pt x="0" y="15429"/>
                </a:lnTo>
                <a:lnTo>
                  <a:pt x="4138" y="21600"/>
                </a:lnTo>
                <a:lnTo>
                  <a:pt x="4138" y="20340"/>
                </a:lnTo>
                <a:lnTo>
                  <a:pt x="17462" y="20340"/>
                </a:lnTo>
                <a:lnTo>
                  <a:pt x="17462" y="21600"/>
                </a:lnTo>
                <a:lnTo>
                  <a:pt x="21600" y="15429"/>
                </a:lnTo>
                <a:lnTo>
                  <a:pt x="17462" y="9257"/>
                </a:lnTo>
                <a:lnTo>
                  <a:pt x="17462" y="10517"/>
                </a:lnTo>
                <a:lnTo>
                  <a:pt x="14238" y="10517"/>
                </a:lnTo>
                <a:lnTo>
                  <a:pt x="14238" y="5911"/>
                </a:lnTo>
                <a:lnTo>
                  <a:pt x="15120" y="5911"/>
                </a:lnTo>
                <a:close/>
              </a:path>
            </a:pathLst>
          </a:cu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3357563"/>
            <a:ext cx="23034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медицинского</a:t>
            </a:r>
          </a:p>
        </p:txBody>
      </p:sp>
      <p:pic>
        <p:nvPicPr>
          <p:cNvPr id="9" name="Picture 2" descr="j0079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221163"/>
            <a:ext cx="18716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PE0163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5373688"/>
            <a:ext cx="17891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3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5725" y="5013325"/>
            <a:ext cx="11001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6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76250"/>
            <a:ext cx="7772400" cy="639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>
                <a:solidFill>
                  <a:schemeClr val="hlink"/>
                </a:solidFill>
              </a:rPr>
              <a:t/>
            </a:r>
            <a:br>
              <a:rPr lang="ru-RU" sz="2400">
                <a:solidFill>
                  <a:schemeClr val="hlink"/>
                </a:solidFill>
              </a:rPr>
            </a:br>
            <a:endParaRPr lang="ru-RU" sz="2400">
              <a:solidFill>
                <a:schemeClr val="hlink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-27384"/>
            <a:ext cx="8535988" cy="5378469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200" b="1" i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ПРИНЦИПЫ РАБОТЫ КОМАНДЫ СПЕЦИАЛИСТОВ </a:t>
            </a:r>
            <a:r>
              <a:rPr lang="ru-RU" sz="3200" b="1" i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ПМПк</a:t>
            </a:r>
            <a:endParaRPr lang="ru-RU" sz="3200" b="1" i="1" dirty="0" smtClean="0">
              <a:ln w="6350">
                <a:noFill/>
              </a:ln>
              <a:solidFill>
                <a:srgbClr val="C00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dirty="0" smtClean="0">
              <a:solidFill>
                <a:schemeClr val="hlink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Первостепенный </a:t>
            </a:r>
            <a:r>
              <a:rPr lang="ru-RU" sz="2800" dirty="0">
                <a:solidFill>
                  <a:srgbClr val="002060"/>
                </a:solidFill>
              </a:rPr>
              <a:t>учет интересов </a:t>
            </a:r>
            <a:r>
              <a:rPr lang="ru-RU" sz="2800" dirty="0" smtClean="0">
                <a:solidFill>
                  <a:srgbClr val="002060"/>
                </a:solidFill>
              </a:rPr>
              <a:t>ребенка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</a:t>
            </a:r>
            <a:r>
              <a:rPr lang="ru-RU" sz="2800" dirty="0" err="1" smtClean="0">
                <a:solidFill>
                  <a:srgbClr val="002060"/>
                </a:solidFill>
              </a:rPr>
              <a:t>Междисциплинарность</a:t>
            </a:r>
            <a:r>
              <a:rPr lang="ru-RU" sz="2800" dirty="0" smtClean="0">
                <a:solidFill>
                  <a:srgbClr val="002060"/>
                </a:solidFill>
              </a:rPr>
              <a:t>  и  </a:t>
            </a:r>
            <a:r>
              <a:rPr lang="ru-RU" sz="2800" dirty="0" err="1" smtClean="0">
                <a:solidFill>
                  <a:srgbClr val="002060"/>
                </a:solidFill>
              </a:rPr>
              <a:t>взаимодополняемость</a:t>
            </a:r>
            <a:r>
              <a:rPr lang="ru-RU" sz="2800" dirty="0" smtClean="0">
                <a:solidFill>
                  <a:srgbClr val="002060"/>
                </a:solidFill>
              </a:rPr>
              <a:t> 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специалистов</a:t>
            </a:r>
            <a:endParaRPr lang="ru-RU" sz="2800" dirty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Профессиональная </a:t>
            </a:r>
            <a:r>
              <a:rPr lang="ru-RU" sz="2800" dirty="0">
                <a:solidFill>
                  <a:srgbClr val="002060"/>
                </a:solidFill>
              </a:rPr>
              <a:t>компетентность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Единые </a:t>
            </a:r>
            <a:r>
              <a:rPr lang="ru-RU" sz="2800" dirty="0">
                <a:solidFill>
                  <a:srgbClr val="002060"/>
                </a:solidFill>
              </a:rPr>
              <a:t>принципы анализа состояния ребенка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Коллегиальность </a:t>
            </a:r>
            <a:r>
              <a:rPr lang="ru-RU" sz="2800" dirty="0">
                <a:solidFill>
                  <a:srgbClr val="002060"/>
                </a:solidFill>
              </a:rPr>
              <a:t>в принятии решений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Партнерские </a:t>
            </a:r>
            <a:r>
              <a:rPr lang="ru-RU" sz="2800" dirty="0">
                <a:solidFill>
                  <a:srgbClr val="002060"/>
                </a:solidFill>
              </a:rPr>
              <a:t>отношения с </a:t>
            </a:r>
            <a:r>
              <a:rPr lang="ru-RU" sz="2800" dirty="0" smtClean="0">
                <a:solidFill>
                  <a:srgbClr val="002060"/>
                </a:solidFill>
              </a:rPr>
              <a:t>родителями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1459136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	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Выполнение оздоровительных мероприятий под руководством медицинских работников школы;</a:t>
            </a:r>
            <a:endParaRPr lang="ru-RU" sz="1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	Формирование эмоциональной стабильности учащихся начальных классов (0-4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.), развитие навыков общения учеников (5-7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.), самопознания  (8-9кл.) детей и подростков на занятиях с психологом </a:t>
            </a:r>
            <a:endParaRPr lang="ru-RU" sz="1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	Социальная реабилитация учащихся под </a:t>
            </a:r>
          </a:p>
          <a:p>
            <a:pPr indent="449263"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руководством социального педагога</a:t>
            </a:r>
            <a:endParaRPr lang="ru-RU" sz="1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	Индивидуальное консультирование </a:t>
            </a:r>
          </a:p>
          <a:p>
            <a:pPr indent="449263"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сотрудников, учащихся и их родителей </a:t>
            </a:r>
          </a:p>
          <a:p>
            <a:pPr indent="449263"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рабочем порядке проводят </a:t>
            </a:r>
          </a:p>
          <a:p>
            <a:pPr indent="449263" algn="just" eaLnBrk="0" hangingPunct="0">
              <a:lnSpc>
                <a:spcPct val="150000"/>
              </a:lnSpc>
              <a:tabLst>
                <a:tab pos="630238" algn="l"/>
              </a:tabLst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специалисты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ПМПк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44624"/>
            <a:ext cx="6929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30238" algn="l"/>
              </a:tabLst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консилиума в течение учебного года заключается в следующем: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ttp://3d.kartinki-i-oboi.ru/user-content/uploads/wall/mid/91/chelovechki_dolki_belyy_fon_77120_4720x3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58" y="-27384"/>
            <a:ext cx="2309802" cy="17323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01" name="Picture 5" descr="https://img-fotki.yandex.ru/get/4701/sweetlankakiss.54/0_43ec6_6e4d2768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4095878"/>
            <a:ext cx="1928810" cy="2357458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183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150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Решение задач ПМПк.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85"/>
            <a:ext cx="8785101" cy="56165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Выявление  уровня, особенностей развития резервных возможностей ребенка.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Разработка индивидуального  образовательного маршрута.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Индивидуальное дозирование  объема учебной нагрузки.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Рациональное распределение  ее во времени.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Применение гибких  вариативных форм построения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образовательного процесса.</a:t>
            </a:r>
          </a:p>
          <a:p>
            <a:pPr>
              <a:defRPr/>
            </a:pPr>
            <a:endParaRPr lang="ru-RU" sz="1800" kern="10" dirty="0">
              <a:ln w="9525">
                <a:noFill/>
                <a:round/>
                <a:headEnd/>
                <a:tailEnd/>
              </a:ln>
              <a:solidFill>
                <a:srgbClr val="996600"/>
              </a:solidFill>
              <a:latin typeface="Arial"/>
              <a:cs typeface="Arial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52770"/>
              </p:ext>
            </p:extLst>
          </p:nvPr>
        </p:nvGraphicFramePr>
        <p:xfrm>
          <a:off x="2771775" y="3501405"/>
          <a:ext cx="3349625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Рисунок" r:id="rId3" imgW="2286000" imgH="2094120" progId="Word.Picture.8">
                  <p:embed/>
                </p:oleObj>
              </mc:Choice>
              <mc:Fallback>
                <p:oleObj name="Рисунок" r:id="rId3" imgW="2286000" imgH="2094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01405"/>
                        <a:ext cx="3349625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19872" y="6092998"/>
            <a:ext cx="273630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solidFill>
                    <a:srgbClr val="99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отслеживание результативности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141677" y="4803241"/>
            <a:ext cx="309634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solidFill>
                    <a:srgbClr val="99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организация и проведение комплексного  изучения личности 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838172" y="4803236"/>
            <a:ext cx="3240349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10" dirty="0">
                <a:ln w="9525">
                  <a:solidFill>
                    <a:srgbClr val="99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определение направлений, форм коррекционно-развивающей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2998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04" y="446300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Картинки по запросу образовательное пространство для детей с ОВ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68" y="1376475"/>
            <a:ext cx="4227464" cy="2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8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9472381"/>
              </p:ext>
            </p:extLst>
          </p:nvPr>
        </p:nvGraphicFramePr>
        <p:xfrm>
          <a:off x="539552" y="1052736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-108520" y="12314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Требования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Закона «Об образовании в Российской Федерации» </a:t>
            </a:r>
          </a:p>
          <a:p>
            <a:pPr algn="ctr" eaLnBrk="0" hangingPunct="0">
              <a:tabLst>
                <a:tab pos="228600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от 29.12.12. № 273-ФЗ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 условиям образования детей с ОВЗ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Наличие АОП – адаптированной образовательной программы (на основе представлений ПМПК и медицинской организации)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Наличие ИУП – индивидуального учебного плана, который включает: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4400" lvl="3" eaLnBrk="0" hangingPunct="0">
              <a:buFont typeface="Wingdings 2" pitchFamily="18" charset="2"/>
              <a:buChar char=""/>
              <a:tabLst>
                <a:tab pos="228600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Учет индивидуальной программы реабилитации инвалида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4400" lvl="3" eaLnBrk="0" hangingPunct="0">
              <a:buFont typeface="Wingdings 2" pitchFamily="18" charset="2"/>
              <a:buChar char=""/>
              <a:tabLst>
                <a:tab pos="228600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Специальные условия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4400" lvl="3" eaLnBrk="0" hangingPunct="0">
              <a:buFont typeface="Wingdings 2" pitchFamily="18" charset="2"/>
              <a:buChar char=""/>
              <a:tabLst>
                <a:tab pos="228600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Индивидуальное расписание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4400" lvl="3" eaLnBrk="0" hangingPunct="0">
              <a:buFont typeface="Wingdings 2" pitchFamily="18" charset="2"/>
              <a:buChar char=""/>
              <a:tabLst>
                <a:tab pos="228600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Индивидуальный учебный график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4400" lvl="3" eaLnBrk="0" hangingPunct="0">
              <a:buFont typeface="Wingdings 2" pitchFamily="18" charset="2"/>
              <a:buChar char=""/>
              <a:tabLst>
                <a:tab pos="228600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Рабочие программы</a:t>
            </a:r>
          </a:p>
          <a:p>
            <a:pPr marL="360000">
              <a:buFontTx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Наличие согласия родителей на обучение по АОП и (или) ИУП.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Создание в ОУ специальных условий  (для учащихся по ГОС) либо реализация условий ФГОС для лиц с ОВЗ, то есть описание системы условий для работы с детьми с ОВЗ: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lvl="1" algn="r" eaLnBrk="0" hangingPunct="0">
              <a:buFont typeface="Wingdings 2" pitchFamily="18" charset="2"/>
              <a:buChar char=""/>
              <a:tabLst>
                <a:tab pos="228600" algn="l"/>
              </a:tabLst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79512" y="247863"/>
            <a:ext cx="8964488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3" eaLnBrk="0" hangingPunct="0"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Специальные методы обучения и воспитания</a:t>
            </a:r>
          </a:p>
          <a:p>
            <a:pPr lvl="3" eaLnBrk="0" hangingPunct="0"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Специальные учебные пособия, учебники, дидактические материалы, технические средства</a:t>
            </a:r>
          </a:p>
          <a:p>
            <a:pPr lvl="3" eaLnBrk="0" hangingPunct="0"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Предоставление услуг ассистента (помощника) бесплатно – </a:t>
            </a:r>
          </a:p>
          <a:p>
            <a:pPr lvl="3" eaLnBrk="0" hangingPunct="0">
              <a:tabLst>
                <a:tab pos="457200" algn="l"/>
              </a:tabLst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сурдо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тифлопереводчики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3" eaLnBrk="0" hangingPunct="0"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Доступность школьной среды (пандусы, лифты, линии, поручни, туалеты) – для обучающихся по ИУП, но не на дому</a:t>
            </a:r>
          </a:p>
          <a:p>
            <a:pPr lvl="3" eaLnBrk="0" hangingPunct="0"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Специальные условия организации государственной итоговой аттестации учащихся с ОВЗ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Наличие рекомендаций ПМПК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План работы школьного психолого-педагогического консилиума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Программа индивидуальной психолого-педагогической коррекции ребенка с ОВЗ: </a:t>
            </a:r>
          </a:p>
          <a:p>
            <a:pPr lvl="3" eaLnBrk="0" hangingPunct="0"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согласие родителей на психолого-коррекционную работу 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ребенком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3" eaLnBrk="0" hangingPunct="0"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план коррекционно-развивающих занятий и журнал занятий, </a:t>
            </a:r>
          </a:p>
          <a:p>
            <a:pPr lvl="3" eaLnBrk="0" hangingPunct="0"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план логопедической работы и журнал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занятий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lvl="3" eaLnBrk="0" hangingPunct="0"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план социальной адаптации и журнал мероприятий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Ежегодный мониторинг эффективности психолого-педагогической и социальной помощи (совместно с ПМПК)</a:t>
            </a:r>
          </a:p>
          <a:p>
            <a:pPr eaLnBrk="0" hangingPunct="0">
              <a:tabLst>
                <a:tab pos="457200" algn="l"/>
              </a:tabLst>
            </a:pPr>
            <a:endParaRPr lang="ru-RU" dirty="0">
              <a:latin typeface="Arial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4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3131840" y="1984772"/>
            <a:ext cx="56166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 стандарты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ОВЗ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рассматриваются, как неотъемлемая часть федеральных государственных стандартов общего образования.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https://cloud.catalog.ppub.ru/images/big/53fc314a-6f42-11e1-970c-0050569c12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1603"/>
            <a:ext cx="2952328" cy="42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95536" y="2492896"/>
            <a:ext cx="842493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5125" indent="-255588"/>
            <a:r>
              <a:rPr lang="ru-RU" sz="2400" b="1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400" b="1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400" b="1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ОВЗ гарантирует</a:t>
            </a:r>
            <a:r>
              <a:rPr lang="ru-RU" sz="2400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 каждому ребенку с ОВЗ </a:t>
            </a:r>
            <a:r>
              <a:rPr lang="ru-RU" sz="2400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реализацию права на образование, соответствующего его потребностям и </a:t>
            </a:r>
            <a:r>
              <a:rPr lang="ru-RU" sz="2400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возможностям </a:t>
            </a:r>
            <a:r>
              <a:rPr lang="ru-RU" sz="2400" b="1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вне зависимости от:</a:t>
            </a:r>
          </a:p>
          <a:p>
            <a:pPr marL="365125" indent="-255588">
              <a:buFont typeface="Wingdings" pitchFamily="2" charset="2"/>
              <a:buChar char="q"/>
            </a:pPr>
            <a:r>
              <a:rPr lang="ru-RU" sz="2400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r>
              <a:rPr lang="en-US" sz="2400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тяжести нарушения психического </a:t>
            </a:r>
            <a:r>
              <a:rPr lang="ru-RU" sz="2400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развития; </a:t>
            </a:r>
            <a:endParaRPr lang="ru-RU" sz="2400" i="1" dirty="0">
              <a:solidFill>
                <a:srgbClr val="AF470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>
              <a:buFont typeface="Wingdings" pitchFamily="2" charset="2"/>
              <a:buChar char="q"/>
            </a:pPr>
            <a:r>
              <a:rPr lang="ru-RU" sz="2400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 способности к освоению цензового уровня </a:t>
            </a:r>
            <a:r>
              <a:rPr lang="ru-RU" sz="2400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  <a:endParaRPr lang="ru-RU" sz="2400" i="1" dirty="0">
              <a:solidFill>
                <a:srgbClr val="AF470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>
              <a:buFont typeface="Wingdings" pitchFamily="2" charset="2"/>
              <a:buChar char="q"/>
            </a:pPr>
            <a:r>
              <a:rPr lang="ru-RU" sz="2400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 вида учебного </a:t>
            </a:r>
            <a:r>
              <a:rPr lang="ru-RU" sz="2400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заведения;</a:t>
            </a:r>
            <a:endParaRPr lang="ru-RU" sz="2400" i="1" dirty="0">
              <a:solidFill>
                <a:srgbClr val="AF470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>
              <a:buFont typeface="Wingdings" pitchFamily="2" charset="2"/>
              <a:buChar char="q"/>
            </a:pPr>
            <a:r>
              <a:rPr lang="ru-RU" sz="2400" i="1" dirty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 региона проживания.</a:t>
            </a:r>
          </a:p>
        </p:txBody>
      </p:sp>
      <p:pic>
        <p:nvPicPr>
          <p:cNvPr id="7172" name="Picture 2" descr="http://kbr.news-r.ru.images.1c-bitrix-cdn.ru/upload/iblock/9ee/9eec45ad587b85e157b5ea20c7ddd8e9.gif?14319514981644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209608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784223" y="260648"/>
            <a:ext cx="7929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255588" algn="just"/>
            <a:r>
              <a:rPr lang="ru-RU" sz="2400" b="1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             1 сентября 2016 года вступил в силу </a:t>
            </a:r>
          </a:p>
          <a:p>
            <a:pPr marL="452437" indent="-342900"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ФГОС начального общего образования для обучающихся с ОВЗ;</a:t>
            </a:r>
          </a:p>
          <a:p>
            <a:pPr marL="452437" indent="-342900" algn="just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AF4701"/>
                </a:solidFill>
                <a:latin typeface="Times New Roman" pitchFamily="18" charset="0"/>
                <a:cs typeface="Times New Roman" pitchFamily="18" charset="0"/>
              </a:rPr>
              <a:t> ФГОС начального общего образования обучающихся с умственной отсталостью (интеллектуальными нарушениями).</a:t>
            </a:r>
            <a:endParaRPr lang="ru-RU" sz="2400" i="1" dirty="0">
              <a:solidFill>
                <a:srgbClr val="AF47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3387</TotalTime>
  <Words>2674</Words>
  <Application>Microsoft Office PowerPoint</Application>
  <PresentationFormat>Экран (4:3)</PresentationFormat>
  <Paragraphs>337</Paragraphs>
  <Slides>44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4" baseType="lpstr">
      <vt:lpstr>Arial</vt:lpstr>
      <vt:lpstr>Calibri</vt:lpstr>
      <vt:lpstr>Wingdings 2</vt:lpstr>
      <vt:lpstr>Times New Roman</vt:lpstr>
      <vt:lpstr>Wingdings</vt:lpstr>
      <vt:lpstr>Corbel</vt:lpstr>
      <vt:lpstr>Солнцестояние</vt:lpstr>
      <vt:lpstr>Аспект</vt:lpstr>
      <vt:lpstr>Трек</vt:lpstr>
      <vt:lpstr>Рисунок</vt:lpstr>
      <vt:lpstr>МАОУ «СОШ № 59» г. Чебоксары </vt:lpstr>
      <vt:lpstr>Презентация PowerPoint</vt:lpstr>
      <vt:lpstr> Проектирование образовательного пространства  для детей с ограниченными возможностями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НОО обучающихся с ОВЗ</vt:lpstr>
      <vt:lpstr>Стандарт обеспечивает:</vt:lpstr>
      <vt:lpstr>Единые области образования ФГОС   для детей с ОВЗ</vt:lpstr>
      <vt:lpstr>Стандарт предусматривает возможность: </vt:lpstr>
      <vt:lpstr>Основные ступени внедрения ФГОС НОО ОВЗ и ФГОС О у/о в практику работы образовательной организации:</vt:lpstr>
      <vt:lpstr>Презентация PowerPoint</vt:lpstr>
      <vt:lpstr>Презентация PowerPoint</vt:lpstr>
      <vt:lpstr>Примерные АООП (www. fgosreestr.ru) 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Психологические барьеры к инклюзии                               у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педагога важно:</vt:lpstr>
      <vt:lpstr>Основные требования к инклюзивному уроку</vt:lpstr>
      <vt:lpstr>Презентация PowerPoint</vt:lpstr>
      <vt:lpstr>Презентация PowerPoint</vt:lpstr>
      <vt:lpstr>Адаптация содержания образования</vt:lpstr>
      <vt:lpstr>Модель внедрения ФГОС НОО обучающихся с ОВЗ</vt:lpstr>
      <vt:lpstr>Комплекс  мер</vt:lpstr>
      <vt:lpstr>Программа коррекционной работы </vt:lpstr>
      <vt:lpstr>Программа коррекционной работы должна содержать:</vt:lpstr>
      <vt:lpstr> Роль психолого-медико-педагогического консилиума в проектировании образовательного пространства детей с ОВЗ</vt:lpstr>
      <vt:lpstr>Является структурой диагностико-коррекционного типа, деятельность которого направлена на решение проблем, связанных со своевременным выявлением, воспитанием, обучением, социальной адаптацией в обществе детей с различными отклонениями в развитии, приводящими к школьной дезадаптации (проблемам в обучении и поведенческим расстройствам).     </vt:lpstr>
      <vt:lpstr>Презентация PowerPoint</vt:lpstr>
      <vt:lpstr>Заседания ПМПк</vt:lpstr>
      <vt:lpstr>Психолого-медико-педагогический консилиум   образовательного учреждения  (ПМПк)</vt:lpstr>
      <vt:lpstr> </vt:lpstr>
      <vt:lpstr>Презентация PowerPoint</vt:lpstr>
      <vt:lpstr>Решение задач ПМПк.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ГАОУ ДПО «Институт развития образования Республики Татарстан» по развитию ГОУО в Республике Татарстан</dc:title>
  <dc:creator>irort</dc:creator>
  <cp:lastModifiedBy>ЧерноваАВ</cp:lastModifiedBy>
  <cp:revision>254</cp:revision>
  <dcterms:created xsi:type="dcterms:W3CDTF">2015-10-08T11:02:05Z</dcterms:created>
  <dcterms:modified xsi:type="dcterms:W3CDTF">2017-08-22T04:19:58Z</dcterms:modified>
</cp:coreProperties>
</file>