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9"/>
  </p:notesMasterIdLst>
  <p:sldIdLst>
    <p:sldId id="272" r:id="rId3"/>
    <p:sldId id="266" r:id="rId4"/>
    <p:sldId id="269" r:id="rId5"/>
    <p:sldId id="267" r:id="rId6"/>
    <p:sldId id="271" r:id="rId7"/>
    <p:sldId id="270" r:id="rId8"/>
  </p:sldIdLst>
  <p:sldSz cx="9906000" cy="6858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A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86" autoAdjust="0"/>
    <p:restoredTop sz="94660"/>
  </p:normalViewPr>
  <p:slideViewPr>
    <p:cSldViewPr snapToGrid="0">
      <p:cViewPr>
        <p:scale>
          <a:sx n="90" d="100"/>
          <a:sy n="90" d="100"/>
        </p:scale>
        <p:origin x="-348" y="-4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76DB3-316E-4B7B-AD77-B0C354D40F49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3013"/>
            <a:ext cx="48514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B40C5-25DE-4D5D-93F7-10D4C104E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19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16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42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434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99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09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28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9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30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429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49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5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816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64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46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63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B0B-553A-42BC-AA8A-69BC228F7D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5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43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44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6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59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05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77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33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70D1-0BBE-460C-94F2-DACBD4CC4693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D34A9-08FA-4428-AF09-5C54C3888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0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0C727-3FB2-4F6A-A050-749311F229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CCF39-5A71-4EE3-A38F-1A8B20A6AC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3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16" y="1346732"/>
            <a:ext cx="9558671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</a:t>
            </a:r>
            <a:r>
              <a:rPr lang="ru-RU" b="1" dirty="0" smtClean="0"/>
              <a:t>еализация </a:t>
            </a:r>
            <a:r>
              <a:rPr lang="ru-RU" b="1" dirty="0"/>
              <a:t>программ инновационной деятельности по отработке новых технологий и содержания обучения и воспитания в рамках </a:t>
            </a:r>
            <a:r>
              <a:rPr lang="ru-RU" b="1" dirty="0" smtClean="0"/>
              <a:t>задачи </a:t>
            </a:r>
            <a:r>
              <a:rPr lang="ru-RU" b="1" dirty="0"/>
              <a:t>2 «Развитие современных механизмов и технологий общего образования» Федеральной целевой программы развития образования на 2016-2020 годы</a:t>
            </a:r>
            <a:endParaRPr lang="ru-RU" dirty="0"/>
          </a:p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по мероприятию: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2.3 «Создание сети школ, реализующих инновационные программы для отработки новых технологий и содержания обучения и воспитания, через конкурсную поддержку школьных инициатив и сетевых проектов»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КОНКУРС ФЦПРО-2.3-03-01 «Система управления качеством образования в школе»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3991" y="5065562"/>
            <a:ext cx="4178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Наталия Юрьевна Степанова,</a:t>
            </a:r>
          </a:p>
          <a:p>
            <a:r>
              <a:rPr lang="ru-RU" dirty="0"/>
              <a:t>д</a:t>
            </a:r>
            <a:r>
              <a:rPr lang="ru-RU" dirty="0" smtClean="0"/>
              <a:t>иректор МОУ «Гимназия №2» </a:t>
            </a:r>
          </a:p>
          <a:p>
            <a:r>
              <a:rPr lang="ru-RU" dirty="0" smtClean="0"/>
              <a:t>города Вологды, </a:t>
            </a:r>
            <a:r>
              <a:rPr lang="ru-RU" dirty="0" err="1" smtClean="0"/>
              <a:t>к.п.н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8" y="4763052"/>
            <a:ext cx="3636336" cy="20454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822" y="14762"/>
            <a:ext cx="1587263" cy="133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76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5986" y="100538"/>
            <a:ext cx="8284407" cy="62992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СИСТЕМА УПРАВЛЕНИЯ КАЧЕСТВОМ ОБРАЗОВАНИЯ В ШКОЛЕ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28" name="TextBox 7"/>
          <p:cNvSpPr txBox="1"/>
          <p:nvPr/>
        </p:nvSpPr>
        <p:spPr>
          <a:xfrm>
            <a:off x="4444410" y="2499652"/>
            <a:ext cx="5251536" cy="46317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ru-RU" sz="1400" b="1" dirty="0"/>
              <a:t>Н</a:t>
            </a:r>
            <a:r>
              <a:rPr lang="ru-RU" sz="1400" b="1" dirty="0" smtClean="0"/>
              <a:t>едостаточно </a:t>
            </a:r>
            <a:r>
              <a:rPr lang="ru-RU" sz="1400" b="1" dirty="0"/>
              <a:t>отражен принцип  преемственности между уровнями </a:t>
            </a:r>
            <a:r>
              <a:rPr lang="ru-RU" sz="1400" b="1" dirty="0" smtClean="0"/>
              <a:t>образования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1494" y="1882300"/>
            <a:ext cx="4189113" cy="554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Бюджет реализации мероприятия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2.3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ФЦПРО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4858367" y="1882300"/>
            <a:ext cx="4837579" cy="48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Проблемы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5986" y="832495"/>
            <a:ext cx="8284408" cy="91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</a:rPr>
              <a:t>ЦЕЛЬ: </a:t>
            </a:r>
            <a:r>
              <a:rPr lang="ru-RU" sz="1400" b="1" dirty="0" smtClean="0">
                <a:solidFill>
                  <a:schemeClr val="tx1"/>
                </a:solidFill>
              </a:rPr>
              <a:t>обоснование  </a:t>
            </a:r>
            <a:r>
              <a:rPr lang="ru-RU" sz="1400" b="1" dirty="0">
                <a:solidFill>
                  <a:schemeClr val="tx1"/>
                </a:solidFill>
              </a:rPr>
              <a:t>универсальной модели управления качеством образования на основе </a:t>
            </a:r>
            <a:r>
              <a:rPr lang="ru-RU" sz="1400" b="1" dirty="0" err="1">
                <a:solidFill>
                  <a:schemeClr val="tx1"/>
                </a:solidFill>
              </a:rPr>
              <a:t>квалиметрического</a:t>
            </a:r>
            <a:r>
              <a:rPr lang="ru-RU" sz="1400" b="1" dirty="0">
                <a:solidFill>
                  <a:schemeClr val="tx1"/>
                </a:solidFill>
              </a:rPr>
              <a:t> подхода  как необходимого условия  реализации инновационной деятельности по совершенствованию содержания и технологий обучения и воспитания в общеобразовательной организации.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69798" y="2561168"/>
            <a:ext cx="3859941" cy="3626981"/>
            <a:chOff x="169799" y="2561168"/>
            <a:chExt cx="3774880" cy="2989097"/>
          </a:xfrm>
        </p:grpSpPr>
        <p:sp>
          <p:nvSpPr>
            <p:cNvPr id="50" name="TextBox 49"/>
            <p:cNvSpPr txBox="1"/>
            <p:nvPr/>
          </p:nvSpPr>
          <p:spPr>
            <a:xfrm>
              <a:off x="169799" y="2561168"/>
              <a:ext cx="2190155" cy="48600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1600" b="1">
                  <a:solidFill>
                    <a:srgbClr val="C00000"/>
                  </a:solidFill>
                  <a:cs typeface="Times New Roman" pitchFamily="16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ctr" eaLnBrk="1" hangingPunct="1">
                <a:defRPr/>
              </a:pPr>
              <a:r>
                <a:rPr lang="ru-RU" dirty="0"/>
                <a:t>Федеральный бюджет</a:t>
              </a: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16458" y="2962823"/>
              <a:ext cx="1896836" cy="412501"/>
            </a:xfrm>
            <a:prstGeom prst="roundRect">
              <a:avLst>
                <a:gd name="adj" fmla="val 31501"/>
              </a:avLst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19050">
              <a:solidFill>
                <a:srgbClr val="CC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bg1"/>
                  </a:solidFill>
                </a:rPr>
                <a:t>1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>
                  <a:solidFill>
                    <a:schemeClr val="bg1"/>
                  </a:solidFill>
                </a:rPr>
                <a:t>млн. руб. 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71089" y="3431491"/>
              <a:ext cx="2188865" cy="55997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1600" b="1">
                  <a:solidFill>
                    <a:srgbClr val="C00000"/>
                  </a:solidFill>
                  <a:cs typeface="Times New Roman" pitchFamily="16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ctr" eaLnBrk="1" hangingPunct="1">
                <a:defRPr/>
              </a:pPr>
              <a:r>
                <a:rPr lang="ru-RU" dirty="0" smtClean="0">
                  <a:solidFill>
                    <a:srgbClr val="0070C0"/>
                  </a:solidFill>
                </a:rPr>
                <a:t>Областной </a:t>
              </a:r>
              <a:r>
                <a:rPr lang="ru-RU" dirty="0">
                  <a:solidFill>
                    <a:srgbClr val="0070C0"/>
                  </a:solidFill>
                </a:rPr>
                <a:t>бюджет</a:t>
              </a: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294206" y="3896654"/>
              <a:ext cx="1958626" cy="490900"/>
            </a:xfrm>
            <a:prstGeom prst="roundRect">
              <a:avLst>
                <a:gd name="adj" fmla="val 31501"/>
              </a:avLst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1905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bg1"/>
                  </a:solidFill>
                </a:rPr>
                <a:t>600 тыс. </a:t>
              </a:r>
              <a:r>
                <a:rPr lang="ru-RU" dirty="0">
                  <a:solidFill>
                    <a:schemeClr val="bg1"/>
                  </a:solidFill>
                </a:rPr>
                <a:t>руб. </a:t>
              </a:r>
            </a:p>
          </p:txBody>
        </p:sp>
        <p:sp>
          <p:nvSpPr>
            <p:cNvPr id="64" name="Правая фигурная скобка 63"/>
            <p:cNvSpPr/>
            <p:nvPr/>
          </p:nvSpPr>
          <p:spPr>
            <a:xfrm>
              <a:off x="2367952" y="2772213"/>
              <a:ext cx="368470" cy="2778052"/>
            </a:xfrm>
            <a:prstGeom prst="rightBrace">
              <a:avLst>
                <a:gd name="adj1" fmla="val 33768"/>
                <a:gd name="adj2" fmla="val 50258"/>
              </a:avLst>
            </a:prstGeom>
            <a:noFill/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2736422" y="3209048"/>
              <a:ext cx="1208257" cy="1764191"/>
            </a:xfrm>
            <a:prstGeom prst="roundRect">
              <a:avLst>
                <a:gd name="adj" fmla="val 31501"/>
              </a:avLst>
            </a:prstGeom>
            <a:gradFill flip="none" rotWithShape="1">
              <a:gsLst>
                <a:gs pos="0">
                  <a:srgbClr val="0070C0"/>
                </a:gs>
                <a:gs pos="3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3500000" scaled="1"/>
              <a:tileRect/>
            </a:gradFill>
            <a:ln w="1905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  <a:p>
              <a:pPr algn="ctr">
                <a:defRPr/>
              </a:pPr>
              <a:r>
                <a:rPr lang="ru-RU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млн. руб.</a:t>
              </a: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294206" y="5059365"/>
              <a:ext cx="1958626" cy="490900"/>
            </a:xfrm>
            <a:prstGeom prst="roundRect">
              <a:avLst>
                <a:gd name="adj" fmla="val 31501"/>
              </a:avLst>
            </a:prstGeom>
            <a:gradFill flip="none" rotWithShape="1">
              <a:gsLst>
                <a:gs pos="0">
                  <a:srgbClr val="00B050"/>
                </a:gs>
                <a:gs pos="50000">
                  <a:srgbClr val="0DA129"/>
                </a:gs>
                <a:gs pos="100000">
                  <a:srgbClr val="92D050"/>
                </a:gs>
              </a:gsLst>
              <a:lin ang="10800000" scaled="1"/>
              <a:tileRect/>
            </a:gradFill>
            <a:ln w="1905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bg1"/>
                  </a:solidFill>
                </a:rPr>
                <a:t>4</a:t>
              </a:r>
              <a:r>
                <a:rPr lang="ru-RU" dirty="0" smtClean="0">
                  <a:solidFill>
                    <a:schemeClr val="bg1"/>
                  </a:solidFill>
                </a:rPr>
                <a:t>00 тыс. </a:t>
              </a:r>
              <a:r>
                <a:rPr lang="ru-RU" dirty="0">
                  <a:solidFill>
                    <a:schemeClr val="bg1"/>
                  </a:solidFill>
                </a:rPr>
                <a:t>руб.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79086" y="4494324"/>
              <a:ext cx="2188865" cy="55997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1600" b="1">
                  <a:solidFill>
                    <a:srgbClr val="C00000"/>
                  </a:solidFill>
                  <a:cs typeface="Times New Roman" pitchFamily="16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ctr" eaLnBrk="1" hangingPunct="1">
                <a:defRPr/>
              </a:pPr>
              <a:r>
                <a:rPr lang="ru-RU" dirty="0" smtClean="0">
                  <a:solidFill>
                    <a:srgbClr val="00B050"/>
                  </a:solidFill>
                </a:rPr>
                <a:t>Внебюджетные средства</a:t>
              </a:r>
              <a:endParaRPr lang="ru-RU" dirty="0">
                <a:solidFill>
                  <a:srgbClr val="00B050"/>
                </a:solidFill>
              </a:endParaRPr>
            </a:p>
          </p:txBody>
        </p:sp>
      </p:grpSp>
      <p:pic>
        <p:nvPicPr>
          <p:cNvPr id="37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93" y="14763"/>
            <a:ext cx="1178692" cy="9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7"/>
          <p:cNvSpPr txBox="1"/>
          <p:nvPr/>
        </p:nvSpPr>
        <p:spPr>
          <a:xfrm>
            <a:off x="4444410" y="3148107"/>
            <a:ext cx="5251536" cy="56337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ru-RU" sz="1400" b="1" dirty="0"/>
              <a:t>Н</a:t>
            </a:r>
            <a:r>
              <a:rPr lang="ru-RU" sz="1400" b="1" dirty="0" smtClean="0"/>
              <a:t>еобходимо  </a:t>
            </a:r>
            <a:r>
              <a:rPr lang="ru-RU" sz="1400" b="1" dirty="0"/>
              <a:t>упорядочить и определить оптимальное  количество оценочных процедур в системе мониторинга 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7"/>
          <p:cNvSpPr txBox="1"/>
          <p:nvPr/>
        </p:nvSpPr>
        <p:spPr>
          <a:xfrm>
            <a:off x="4444410" y="3819224"/>
            <a:ext cx="5251536" cy="6751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ru-RU" sz="1400" b="1" dirty="0"/>
              <a:t>Н</a:t>
            </a:r>
            <a:r>
              <a:rPr lang="ru-RU" sz="1400" b="1" dirty="0" smtClean="0"/>
              <a:t>едостаточно </a:t>
            </a:r>
            <a:r>
              <a:rPr lang="ru-RU" sz="1400" b="1" dirty="0"/>
              <a:t>сформирована практика принятия управленческих решений на основе результатов мониторинговых процедур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7"/>
          <p:cNvSpPr txBox="1"/>
          <p:nvPr/>
        </p:nvSpPr>
        <p:spPr>
          <a:xfrm>
            <a:off x="4444410" y="4624622"/>
            <a:ext cx="5251536" cy="52153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ru-RU" sz="1400" b="1" dirty="0"/>
              <a:t>Н</a:t>
            </a:r>
            <a:r>
              <a:rPr lang="ru-RU" sz="1400" b="1" dirty="0" smtClean="0"/>
              <a:t>е </a:t>
            </a:r>
            <a:r>
              <a:rPr lang="ru-RU" sz="1400" b="1" dirty="0"/>
              <a:t>завершено  создание единого информационного пространства гимназии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7"/>
          <p:cNvSpPr txBox="1"/>
          <p:nvPr/>
        </p:nvSpPr>
        <p:spPr>
          <a:xfrm>
            <a:off x="4444410" y="5329796"/>
            <a:ext cx="5251536" cy="52874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ru-RU" sz="1400" b="1" dirty="0"/>
              <a:t>Н</a:t>
            </a:r>
            <a:r>
              <a:rPr lang="ru-RU" sz="1400" b="1" dirty="0" smtClean="0"/>
              <a:t>еобходимо </a:t>
            </a:r>
            <a:r>
              <a:rPr lang="ru-RU" sz="1400" b="1" dirty="0"/>
              <a:t>совершенствование процесса управления кадровыми ресурсами 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7"/>
          <p:cNvSpPr txBox="1"/>
          <p:nvPr/>
        </p:nvSpPr>
        <p:spPr>
          <a:xfrm>
            <a:off x="4444410" y="6023767"/>
            <a:ext cx="5251536" cy="58968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ru-RU" sz="1400" b="1" dirty="0"/>
              <a:t>Н</a:t>
            </a:r>
            <a:r>
              <a:rPr lang="ru-RU" sz="1400" b="1" dirty="0" smtClean="0"/>
              <a:t>еобходимо </a:t>
            </a:r>
            <a:r>
              <a:rPr lang="ru-RU" sz="1400" b="1" dirty="0"/>
              <a:t>активное  включение </a:t>
            </a:r>
            <a:r>
              <a:rPr lang="ru-RU" sz="1400" b="1" dirty="0" smtClean="0"/>
              <a:t>общественности в </a:t>
            </a:r>
            <a:r>
              <a:rPr lang="ru-RU" sz="1400" b="1" dirty="0"/>
              <a:t>систему управления качеством образования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2476" y="1218149"/>
            <a:ext cx="2097831" cy="2892056"/>
          </a:xfrm>
          <a:prstGeom prst="roundRect">
            <a:avLst>
              <a:gd name="adj" fmla="val 11887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Ф</a:t>
            </a:r>
            <a:r>
              <a:rPr lang="ru-RU" sz="1600" b="1" dirty="0" smtClean="0"/>
              <a:t>ормирование </a:t>
            </a:r>
            <a:r>
              <a:rPr lang="ru-RU" sz="1600" b="1" dirty="0"/>
              <a:t>в образовательной организации нормативно - правовых, информационных и  организационно-методических условий  инновационной деятельности</a:t>
            </a:r>
          </a:p>
        </p:txBody>
      </p:sp>
      <p:pic>
        <p:nvPicPr>
          <p:cNvPr id="3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93" y="14763"/>
            <a:ext cx="1178692" cy="9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750633" y="4242392"/>
            <a:ext cx="1909787" cy="2226958"/>
          </a:xfrm>
          <a:prstGeom prst="roundRect">
            <a:avLst>
              <a:gd name="adj" fmla="val 14708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Р</a:t>
            </a:r>
            <a:r>
              <a:rPr lang="ru-RU" sz="1600" b="1" dirty="0" smtClean="0"/>
              <a:t>еализация </a:t>
            </a:r>
            <a:r>
              <a:rPr lang="ru-RU" sz="1600" b="1" dirty="0"/>
              <a:t>преемственности в управлении качеством образования  на уровнях  </a:t>
            </a:r>
            <a:r>
              <a:rPr lang="ru-RU" sz="1600" b="1" dirty="0" smtClean="0"/>
              <a:t>НОО, ООО и СОО</a:t>
            </a:r>
            <a:endParaRPr lang="ru-RU" sz="1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45219" y="4344298"/>
            <a:ext cx="1931978" cy="2396744"/>
          </a:xfrm>
          <a:prstGeom prst="roundRect">
            <a:avLst>
              <a:gd name="adj" fmla="val 14524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О</a:t>
            </a:r>
            <a:r>
              <a:rPr lang="ru-RU" sz="1600" b="1" dirty="0" smtClean="0"/>
              <a:t>рганизация </a:t>
            </a:r>
            <a:r>
              <a:rPr lang="ru-RU" sz="1600" b="1" dirty="0"/>
              <a:t>сетевого сообщества образовательных организаций  по проблеме управления качеством образования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60662" y="4365562"/>
            <a:ext cx="2271496" cy="2375480"/>
          </a:xfrm>
          <a:prstGeom prst="roundRect">
            <a:avLst>
              <a:gd name="adj" fmla="val 15441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О</a:t>
            </a:r>
            <a:r>
              <a:rPr lang="ru-RU" sz="1600" b="1" dirty="0" smtClean="0"/>
              <a:t>беспечение    </a:t>
            </a:r>
            <a:r>
              <a:rPr lang="ru-RU" sz="1600" b="1" dirty="0"/>
              <a:t>освоения педагогами </a:t>
            </a:r>
            <a:r>
              <a:rPr lang="ru-RU" sz="1600" b="1" dirty="0" err="1"/>
              <a:t>межпредметных</a:t>
            </a:r>
            <a:r>
              <a:rPr lang="ru-RU" sz="1600" b="1" dirty="0"/>
              <a:t> образовательных технологий и повышение </a:t>
            </a:r>
            <a:r>
              <a:rPr lang="ru-RU" sz="1600" b="1" dirty="0" err="1"/>
              <a:t>квалиметрической</a:t>
            </a:r>
            <a:r>
              <a:rPr lang="ru-RU" sz="1600" b="1" dirty="0"/>
              <a:t> культуры учителя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60420" y="264653"/>
            <a:ext cx="4106737" cy="48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+mj-lt"/>
              </a:rPr>
              <a:t>ЗАДАЧИ</a:t>
            </a:r>
            <a:endParaRPr lang="ru-RU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725684" y="4365562"/>
            <a:ext cx="1948633" cy="1882263"/>
          </a:xfrm>
          <a:prstGeom prst="roundRect">
            <a:avLst>
              <a:gd name="adj" fmla="val 14524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Модернизация </a:t>
            </a:r>
            <a:r>
              <a:rPr lang="ru-RU" sz="1600" b="1" dirty="0"/>
              <a:t>инфраструктуры гимназии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68855" y="1148977"/>
            <a:ext cx="2134447" cy="2961228"/>
          </a:xfrm>
          <a:prstGeom prst="roundRect">
            <a:avLst>
              <a:gd name="adj" fmla="val 14524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Ф</a:t>
            </a:r>
            <a:r>
              <a:rPr lang="ru-RU" sz="1600" b="1" dirty="0" smtClean="0"/>
              <a:t>ормирование </a:t>
            </a:r>
            <a:r>
              <a:rPr lang="ru-RU" sz="1600" b="1" dirty="0"/>
              <a:t>механизмов привлечения общественности к оценке качества общего образования на уровне образовательной организации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3615069" y="753986"/>
            <a:ext cx="2030820" cy="564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493" y="1453455"/>
            <a:ext cx="3228590" cy="24214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3459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17539" y="801857"/>
            <a:ext cx="8152854" cy="1154534"/>
          </a:xfrm>
          <a:prstGeom prst="roundRect">
            <a:avLst>
              <a:gd name="adj" fmla="val 31501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истема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управления качеством образования рассматривается через призму  взаимосвязанных процедур внутренней и внешней оценки качества образования на всех уровнях общего образования, осуществляющихся на принципах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квалиметрического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подхода,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рефлексивности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партисипативности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преемственности.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74458" y="171401"/>
            <a:ext cx="7995935" cy="48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cap="all" dirty="0" smtClean="0">
                <a:solidFill>
                  <a:schemeClr val="tx1"/>
                </a:solidFill>
                <a:latin typeface="+mj-lt"/>
              </a:rPr>
              <a:t>Концептуальная новизна проекта</a:t>
            </a:r>
            <a:endParaRPr lang="ru-RU" sz="2200" b="1" cap="all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25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93" y="14763"/>
            <a:ext cx="1178692" cy="9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233916" y="2083981"/>
            <a:ext cx="2860157" cy="3498112"/>
          </a:xfrm>
          <a:prstGeom prst="roundRect">
            <a:avLst>
              <a:gd name="adj" fmla="val 10608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Квалиметрический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подход: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показателей и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критериев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методов, инструментов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обобщение 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результатов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ринятие управленческого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решения.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301955" y="2083981"/>
            <a:ext cx="3109478" cy="3381154"/>
          </a:xfrm>
          <a:prstGeom prst="roundRect">
            <a:avLst>
              <a:gd name="adj" fmla="val 15441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партисипативности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научно-методический совет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экспертные группы по оценке качества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государственно-общественный характер управления (Совет гимназии, общешкольный родительский совет, совет обучающихся)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549654" y="2083981"/>
            <a:ext cx="2530549" cy="3381154"/>
          </a:xfrm>
          <a:prstGeom prst="roundRect">
            <a:avLst>
              <a:gd name="adj" fmla="val 15441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рефлексивности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самоанализ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самоконтроль</a:t>
            </a:r>
          </a:p>
          <a:p>
            <a:pPr>
              <a:defRPr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преемственности: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всех уровнях образования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4457" y="5703875"/>
            <a:ext cx="8585282" cy="36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Мониторинг качества образования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3916" y="6203948"/>
            <a:ext cx="2496333" cy="573816"/>
          </a:xfrm>
          <a:prstGeom prst="roundRect">
            <a:avLst>
              <a:gd name="adj" fmla="val 14524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мониторинг условий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301955" y="6203948"/>
            <a:ext cx="2496333" cy="573816"/>
          </a:xfrm>
          <a:prstGeom prst="roundRect">
            <a:avLst>
              <a:gd name="adj" fmla="val 14524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мониторинг содержания и процесса образования 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702055" y="6201855"/>
            <a:ext cx="2496333" cy="573816"/>
          </a:xfrm>
          <a:prstGeom prst="roundRect">
            <a:avLst>
              <a:gd name="adj" fmla="val 14524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мониторинг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207552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635" y="1072133"/>
            <a:ext cx="9624258" cy="5339300"/>
            <a:chOff x="275077" y="2444468"/>
            <a:chExt cx="9296453" cy="4311944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275077" y="2475387"/>
              <a:ext cx="4445785" cy="4250107"/>
            </a:xfrm>
            <a:prstGeom prst="roundRect">
              <a:avLst>
                <a:gd name="adj" fmla="val 31501"/>
              </a:avLst>
            </a:prstGeom>
            <a:gradFill flip="none" rotWithShape="1">
              <a:gsLst>
                <a:gs pos="0">
                  <a:srgbClr val="0070C0"/>
                </a:gs>
                <a:gs pos="3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3500000" scaled="1"/>
              <a:tileRect/>
            </a:gradFill>
            <a:ln w="1905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5276517" y="2444468"/>
              <a:ext cx="4295013" cy="4311944"/>
            </a:xfrm>
            <a:prstGeom prst="roundRect">
              <a:avLst>
                <a:gd name="adj" fmla="val 31501"/>
              </a:avLst>
            </a:prstGeom>
            <a:gradFill flip="none" rotWithShape="1">
              <a:gsLst>
                <a:gs pos="0">
                  <a:srgbClr val="0070C0"/>
                </a:gs>
                <a:gs pos="32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3500000" scaled="1"/>
              <a:tileRect/>
            </a:gradFill>
            <a:ln w="1905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defRPr/>
              </a:pPr>
              <a:endParaRPr lang="ru-RU" altLang="ru-RU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35941" y="3284734"/>
              <a:ext cx="3955311" cy="73719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Разработаны модельные локальные акты </a:t>
              </a:r>
              <a:r>
                <a:rPr lang="ru-RU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ОО, 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обеспечивающие </a:t>
              </a:r>
              <a:r>
                <a:rPr lang="ru-RU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эффективное управление качеством образования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917984" y="5393567"/>
              <a:ext cx="3014621" cy="11703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формирован </a:t>
              </a:r>
              <a:r>
                <a:rPr lang="ru-RU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мониторинг оценки качества образования с использованием современного компьютерного и программного обеспечения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848867" y="5481088"/>
              <a:ext cx="3150311" cy="84072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оздан </a:t>
              </a:r>
              <a:r>
                <a:rPr lang="ru-RU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информационно-библиотечный центр, отвечающий современным технологиям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091143" y="2615536"/>
              <a:ext cx="2665760" cy="7371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Освоена методика преподавания по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межпредметным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технологиям (60% учителей 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469739" y="3429210"/>
              <a:ext cx="3842144" cy="6352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400"/>
                </a:spcBef>
                <a:spcAft>
                  <a:spcPts val="400"/>
                </a:spcAft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Создано сетевое </a:t>
              </a:r>
              <a:r>
                <a:rPr lang="ru-RU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сообщества образовательных организаций 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РФ  </a:t>
              </a:r>
              <a:r>
                <a:rPr lang="ru-RU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 проблеме управления качеством образования </a:t>
              </a:r>
            </a:p>
          </p:txBody>
        </p:sp>
        <p:pic>
          <p:nvPicPr>
            <p:cNvPr id="10" name="Picture 2" descr="C:\Users\Енот\Desktop\perm-peredacha-knigi-nasha-duma-biblioteke-im-as-pushkin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2744" y="4159275"/>
              <a:ext cx="1282729" cy="1157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Рисунок 10" descr="C:\Users\user\Documents\NetSpeakerphone\Received Files\Чистяков Сергей Валерьевич (к403)\natsbibl2.jp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901" y="4166201"/>
              <a:ext cx="1322848" cy="115008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2" descr="Картинки по запросу библиотечный центр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00" y="4166201"/>
              <a:ext cx="1355464" cy="1163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Скругленный прямоугольник 12"/>
            <p:cNvSpPr/>
            <p:nvPr/>
          </p:nvSpPr>
          <p:spPr>
            <a:xfrm>
              <a:off x="1025024" y="2700670"/>
              <a:ext cx="2858668" cy="4788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ru-RU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Создана универсальная модель управления качеством образования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pic>
          <p:nvPicPr>
            <p:cNvPr id="14" name="Picture 18" descr="C:\Users\Енот\Desktop\IMG_4090_09.04.13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6818" y="4186618"/>
              <a:ext cx="1228778" cy="1198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Прямоугольник 15"/>
          <p:cNvSpPr/>
          <p:nvPr/>
        </p:nvSpPr>
        <p:spPr>
          <a:xfrm>
            <a:off x="374458" y="171401"/>
            <a:ext cx="7759449" cy="48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b="1" cap="all" dirty="0" smtClean="0">
                <a:solidFill>
                  <a:schemeClr val="tx1"/>
                </a:solidFill>
              </a:rPr>
              <a:t>Результаты реализации инновационного проекта </a:t>
            </a:r>
            <a:endParaRPr lang="ru-RU" sz="2200" b="1" cap="all" dirty="0">
              <a:solidFill>
                <a:schemeClr val="tx1"/>
              </a:solidFill>
            </a:endParaRPr>
          </a:p>
        </p:txBody>
      </p:sp>
      <p:pic>
        <p:nvPicPr>
          <p:cNvPr id="17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93" y="14763"/>
            <a:ext cx="1178692" cy="9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92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кругленный прямоугольник 19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7875093" cy="55470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25400" algn="ctr">
            <a:solidFill>
              <a:srgbClr val="A2A2A2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r>
              <a:rPr lang="ru-RU" sz="2200" b="1" cap="all" dirty="0"/>
              <a:t>диссеминация опыта</a:t>
            </a:r>
            <a:endParaRPr lang="ru-RU" sz="2200" b="1" cap="all" dirty="0" smtClean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3914" y="1350336"/>
            <a:ext cx="9105900" cy="999460"/>
          </a:xfrm>
          <a:prstGeom prst="roundRect">
            <a:avLst>
              <a:gd name="adj" fmla="val 17257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ru-RU" sz="2000" b="1" dirty="0"/>
              <a:t>М</a:t>
            </a:r>
            <a:r>
              <a:rPr lang="ru-RU" sz="2000" b="1" dirty="0" smtClean="0"/>
              <a:t>ежрегиональный </a:t>
            </a:r>
            <a:r>
              <a:rPr lang="ru-RU" sz="2000" b="1" dirty="0"/>
              <a:t>семинар </a:t>
            </a:r>
            <a:r>
              <a:rPr lang="ru-RU" sz="2000" b="1" dirty="0" smtClean="0"/>
              <a:t>«</a:t>
            </a:r>
            <a:r>
              <a:rPr lang="ru-RU" sz="2000" b="1" dirty="0"/>
              <a:t>Система управления качеством образования на основе </a:t>
            </a:r>
            <a:r>
              <a:rPr lang="ru-RU" sz="2000" b="1" dirty="0" err="1"/>
              <a:t>квалиметрического</a:t>
            </a:r>
            <a:r>
              <a:rPr lang="ru-RU" sz="2000" b="1" dirty="0"/>
              <a:t> подхода в условиях введения и реализации ФГОС общего образования»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100" name="Скругленный прямоугольник 6"/>
          <p:cNvSpPr>
            <a:spLocks noGrp="1" noChangeArrowheads="1"/>
          </p:cNvSpPr>
          <p:nvPr>
            <p:ph type="body" idx="1"/>
          </p:nvPr>
        </p:nvSpPr>
        <p:spPr>
          <a:xfrm>
            <a:off x="301847" y="4673010"/>
            <a:ext cx="9080500" cy="800986"/>
          </a:xfrm>
          <a:prstGeom prst="roundRect">
            <a:avLst>
              <a:gd name="adj" fmla="val 17259"/>
            </a:avLst>
          </a:prstGeom>
          <a:gradFill rotWithShape="1">
            <a:gsLst>
              <a:gs pos="0">
                <a:srgbClr val="0070C0"/>
              </a:gs>
              <a:gs pos="32001">
                <a:srgbClr val="F2F2F2"/>
              </a:gs>
              <a:gs pos="100000">
                <a:srgbClr val="FFFFFF"/>
              </a:gs>
            </a:gsLst>
            <a:lin ang="13500000" scaled="1"/>
          </a:gradFill>
          <a:ln w="19050" algn="ctr">
            <a:solidFill>
              <a:srgbClr val="0070C0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err="1"/>
              <a:t>В</a:t>
            </a:r>
            <a:r>
              <a:rPr lang="ru-RU" sz="2000" b="1" dirty="0" err="1" smtClean="0"/>
              <a:t>ебинар</a:t>
            </a:r>
            <a:r>
              <a:rPr lang="ru-RU" sz="2000" b="1" dirty="0" smtClean="0"/>
              <a:t> «Система </a:t>
            </a:r>
            <a:r>
              <a:rPr lang="ru-RU" sz="2000" b="1" dirty="0"/>
              <a:t>оценки предметных и метапредметных результатов </a:t>
            </a:r>
            <a:r>
              <a:rPr lang="ru-RU" sz="2000" b="1" dirty="0" smtClean="0"/>
              <a:t>в аспекте </a:t>
            </a:r>
            <a:r>
              <a:rPr lang="ru-RU" sz="2000" b="1" dirty="0"/>
              <a:t>требований ФГОС СОО</a:t>
            </a:r>
            <a:endParaRPr lang="ru-RU" sz="2000" b="1" dirty="0" smtClean="0"/>
          </a:p>
        </p:txBody>
      </p:sp>
      <p:sp>
        <p:nvSpPr>
          <p:cNvPr id="3" name="Скругленный прямоугольник 6"/>
          <p:cNvSpPr/>
          <p:nvPr/>
        </p:nvSpPr>
        <p:spPr>
          <a:xfrm>
            <a:off x="303914" y="3528238"/>
            <a:ext cx="9080500" cy="990600"/>
          </a:xfrm>
          <a:prstGeom prst="roundRect">
            <a:avLst>
              <a:gd name="adj" fmla="val 17257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2000" b="1" dirty="0" err="1"/>
              <a:t>В</a:t>
            </a:r>
            <a:r>
              <a:rPr lang="ru-RU" sz="2000" b="1" dirty="0" err="1" smtClean="0"/>
              <a:t>ебинар</a:t>
            </a:r>
            <a:r>
              <a:rPr lang="ru-RU" sz="2000" b="1" dirty="0" smtClean="0"/>
              <a:t> </a:t>
            </a:r>
            <a:r>
              <a:rPr lang="ru-RU" sz="2000" b="1" dirty="0"/>
              <a:t>«Подходы к оценке метапредметных результатов на институциональном уровне в соответствии с требованиями ФГОС общего образования»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5" name="Стрелка вниз 74"/>
          <p:cNvSpPr/>
          <p:nvPr/>
        </p:nvSpPr>
        <p:spPr>
          <a:xfrm>
            <a:off x="3519376" y="829339"/>
            <a:ext cx="1838177" cy="414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6"/>
          <p:cNvSpPr/>
          <p:nvPr/>
        </p:nvSpPr>
        <p:spPr>
          <a:xfrm>
            <a:off x="329314" y="2553586"/>
            <a:ext cx="9080500" cy="806301"/>
          </a:xfrm>
          <a:prstGeom prst="roundRect">
            <a:avLst>
              <a:gd name="adj" fmla="val 23850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2000" b="1" dirty="0"/>
              <a:t>Р</a:t>
            </a:r>
            <a:r>
              <a:rPr lang="ru-RU" sz="2000" b="1" dirty="0" smtClean="0"/>
              <a:t>егиональный </a:t>
            </a:r>
            <a:r>
              <a:rPr lang="ru-RU" sz="2000" b="1" dirty="0"/>
              <a:t>семинар «</a:t>
            </a:r>
            <a:r>
              <a:rPr lang="ru-RU" sz="2000" b="1" dirty="0" err="1"/>
              <a:t>Критериальный</a:t>
            </a:r>
            <a:r>
              <a:rPr lang="ru-RU" sz="2000" b="1" dirty="0"/>
              <a:t> подход к оценке индивидуального прогресса обучающихся   на основе различных шкал оценивания»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6"/>
          <p:cNvSpPr/>
          <p:nvPr/>
        </p:nvSpPr>
        <p:spPr>
          <a:xfrm>
            <a:off x="316614" y="5654749"/>
            <a:ext cx="9080500" cy="852377"/>
          </a:xfrm>
          <a:prstGeom prst="roundRect">
            <a:avLst>
              <a:gd name="adj" fmla="val 17257"/>
            </a:avLst>
          </a:prstGeom>
          <a:gradFill flip="none" rotWithShape="1">
            <a:gsLst>
              <a:gs pos="0">
                <a:srgbClr val="0070C0"/>
              </a:gs>
              <a:gs pos="32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2000" b="1" dirty="0"/>
              <a:t>Р</a:t>
            </a:r>
            <a:r>
              <a:rPr lang="ru-RU" sz="2000" b="1" dirty="0" smtClean="0"/>
              <a:t>азработка </a:t>
            </a:r>
            <a:r>
              <a:rPr lang="ru-RU" sz="2000" b="1" dirty="0"/>
              <a:t>и издание методических рекомендаций по описанию модели управления качеством образования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93" y="14763"/>
            <a:ext cx="1178692" cy="9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0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486</Words>
  <Application>Microsoft Office PowerPoint</Application>
  <PresentationFormat>Лист A4 (210x297 мм)</PresentationFormat>
  <Paragraphs>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диссеминация опыта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– стандарты выбора</dc:title>
  <dc:creator>user</dc:creator>
  <cp:lastModifiedBy>1</cp:lastModifiedBy>
  <cp:revision>90</cp:revision>
  <cp:lastPrinted>2016-08-01T09:38:26Z</cp:lastPrinted>
  <dcterms:created xsi:type="dcterms:W3CDTF">2015-11-26T10:01:17Z</dcterms:created>
  <dcterms:modified xsi:type="dcterms:W3CDTF">2017-09-05T08:12:54Z</dcterms:modified>
</cp:coreProperties>
</file>