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3" r:id="rId2"/>
    <p:sldId id="299" r:id="rId3"/>
    <p:sldId id="301" r:id="rId4"/>
    <p:sldId id="308" r:id="rId5"/>
    <p:sldId id="307" r:id="rId6"/>
    <p:sldId id="309" r:id="rId7"/>
    <p:sldId id="302" r:id="rId8"/>
    <p:sldId id="310" r:id="rId9"/>
    <p:sldId id="311" r:id="rId10"/>
    <p:sldId id="312" r:id="rId11"/>
    <p:sldId id="313" r:id="rId12"/>
    <p:sldId id="314" r:id="rId13"/>
    <p:sldId id="306" r:id="rId14"/>
  </p:sldIdLst>
  <p:sldSz cx="10693400" cy="756126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96888" indent="-396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95363" indent="-809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492250" indent="-120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990725" indent="-161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3635"/>
    <a:srgbClr val="0B5B97"/>
    <a:srgbClr val="EEEEEE"/>
    <a:srgbClr val="00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2" autoAdjust="0"/>
    <p:restoredTop sz="88604" autoAdjust="0"/>
  </p:normalViewPr>
  <p:slideViewPr>
    <p:cSldViewPr>
      <p:cViewPr varScale="1">
        <p:scale>
          <a:sx n="100" d="100"/>
          <a:sy n="100" d="100"/>
        </p:scale>
        <p:origin x="72" y="96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A26B85C-8DFC-4FA5-B0FA-7BC83611E0D2}" type="datetimeFigureOut">
              <a:rPr lang="ru-RU"/>
              <a:pPr>
                <a:defRPr/>
              </a:pPr>
              <a:t>23.09.2018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2B71DB8-63A5-4E51-8EE1-4B2B5A07A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78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989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456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344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B71DB8-63A5-4E51-8EE1-4B2B5A07ADA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84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4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98428" y="0"/>
            <a:ext cx="7632848" cy="972319"/>
          </a:xfrm>
        </p:spPr>
        <p:txBody>
          <a:bodyPr/>
          <a:lstStyle>
            <a:lvl1pPr algn="l">
              <a:defRPr sz="2200">
                <a:solidFill>
                  <a:srgbClr val="0B5B97"/>
                </a:solidFill>
                <a:latin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156" y="1260352"/>
            <a:ext cx="9793088" cy="18001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>
                <a:solidFill>
                  <a:srgbClr val="0B5B97"/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020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560840" cy="936898"/>
          </a:xfrm>
        </p:spPr>
        <p:txBody>
          <a:bodyPr/>
          <a:lstStyle>
            <a:lvl1pPr algn="l">
              <a:defRPr sz="2200">
                <a:latin typeface="Calibri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473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 rot="16200000">
            <a:off x="6264699" y="-3366271"/>
            <a:ext cx="972319" cy="7704857"/>
          </a:xfrm>
        </p:spPr>
        <p:txBody>
          <a:bodyPr vert="eaVert"/>
          <a:lstStyle>
            <a:lvl1pPr algn="l"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 rot="16200000">
            <a:off x="2394372" y="-827881"/>
            <a:ext cx="5904656" cy="9937104"/>
          </a:xfrm>
        </p:spPr>
        <p:txBody>
          <a:bodyPr vert="eaVert"/>
          <a:lstStyle>
            <a:lvl1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5" name="TextBox 4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511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0"/>
            <a:ext cx="7632848" cy="936898"/>
          </a:xfrm>
        </p:spPr>
        <p:txBody>
          <a:bodyPr/>
          <a:lstStyle>
            <a:lvl1pPr algn="l">
              <a:defRPr sz="2200">
                <a:solidFill>
                  <a:srgbClr val="0B5B97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988" y="1332359"/>
            <a:ext cx="9623425" cy="5616624"/>
          </a:xfrm>
        </p:spPr>
        <p:txBody>
          <a:bodyPr/>
          <a:lstStyle>
            <a:lvl1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82204" y="301493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D93635"/>
                </a:solidFill>
              </a:rPr>
              <a:t>ГПРО 2018-2025</a:t>
            </a: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26" y="246130"/>
            <a:ext cx="678178" cy="48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5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1260351"/>
            <a:ext cx="9089390" cy="4968552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>
                <a:solidFill>
                  <a:srgbClr val="0B5B97"/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898429" y="0"/>
            <a:ext cx="7632848" cy="936898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5" name="TextBox 4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6" name="Рисунок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8502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962025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8149" y="1188343"/>
            <a:ext cx="4824536" cy="5976664"/>
          </a:xfrm>
        </p:spPr>
        <p:txBody>
          <a:bodyPr/>
          <a:lstStyle>
            <a:lvl1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90716" y="1188343"/>
            <a:ext cx="4835889" cy="5976664"/>
          </a:xfrm>
        </p:spPr>
        <p:txBody>
          <a:bodyPr/>
          <a:lstStyle>
            <a:lvl1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602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704856" cy="972320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1893711"/>
            <a:ext cx="4724775" cy="5127280"/>
          </a:xfrm>
        </p:spPr>
        <p:txBody>
          <a:bodyPr/>
          <a:lstStyle>
            <a:lvl1pPr>
              <a:defRPr sz="2000" b="1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188343"/>
            <a:ext cx="4726632" cy="705367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1893711"/>
            <a:ext cx="4726632" cy="5127280"/>
          </a:xfrm>
        </p:spPr>
        <p:txBody>
          <a:bodyPr/>
          <a:lstStyle>
            <a:lvl1pPr>
              <a:defRPr sz="2000" b="1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97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9" y="-1"/>
            <a:ext cx="7632848" cy="946785"/>
          </a:xfrm>
        </p:spPr>
        <p:txBody>
          <a:bodyPr/>
          <a:lstStyle>
            <a:lvl1pPr algn="l">
              <a:defRPr sz="2200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4" name="TextBox 3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5" name="Рисунок 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186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3" name="TextBox 2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4" name="Рисунок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714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-1"/>
            <a:ext cx="7632848" cy="900311"/>
          </a:xfrm>
        </p:spPr>
        <p:txBody>
          <a:bodyPr anchor="b"/>
          <a:lstStyle>
            <a:lvl1pPr algn="l">
              <a:defRPr sz="2200" b="1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3" y="1332357"/>
            <a:ext cx="5977907" cy="5688633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0" y="1332358"/>
            <a:ext cx="3518055" cy="568863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13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</p:txBody>
      </p:sp>
      <p:grpSp>
        <p:nvGrpSpPr>
          <p:cNvPr id="5" name="Группа 4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6" name="TextBox 5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7" name="Рисунок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744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428" y="0"/>
            <a:ext cx="7632848" cy="900311"/>
          </a:xfrm>
        </p:spPr>
        <p:txBody>
          <a:bodyPr anchor="b"/>
          <a:lstStyle>
            <a:lvl1pPr algn="l">
              <a:defRPr sz="2200" b="1">
                <a:latin typeface="Myriad Pro" panose="020B0503030403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uk-UA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0156" y="1260351"/>
            <a:ext cx="4752528" cy="4024028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uk-UA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152" y="5436815"/>
            <a:ext cx="9865096" cy="1656184"/>
          </a:xfrm>
        </p:spPr>
        <p:txBody>
          <a:bodyPr/>
          <a:lstStyle>
            <a:lvl1pPr marL="0" indent="0">
              <a:buNone/>
              <a:defRPr sz="1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5490716" y="1260351"/>
            <a:ext cx="4752528" cy="4024028"/>
          </a:xfrm>
        </p:spPr>
        <p:txBody>
          <a:bodyPr rtlCol="0">
            <a:normAutofit/>
          </a:bodyPr>
          <a:lstStyle>
            <a:lvl1pPr marL="0" indent="0">
              <a:buNone/>
              <a:defRPr sz="3500">
                <a:solidFill>
                  <a:srgbClr val="0B5B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uk-UA" noProof="0" dirty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204026" y="246130"/>
            <a:ext cx="2436993" cy="480057"/>
            <a:chOff x="204026" y="246130"/>
            <a:chExt cx="2436993" cy="480057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82204" y="301493"/>
              <a:ext cx="1758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D93635"/>
                  </a:solidFill>
                </a:rPr>
                <a:t>ГПРО 2018-2025</a:t>
              </a: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026" y="246130"/>
              <a:ext cx="678178" cy="480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635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988" y="2844800"/>
            <a:ext cx="96234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ЗАГОЛОВОК</a:t>
            </a:r>
            <a:endParaRPr lang="uk-UA" alt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988" y="3781425"/>
            <a:ext cx="96234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dirty="0"/>
              <a:t>Информационно-консультационные услуги</a:t>
            </a:r>
          </a:p>
          <a:p>
            <a:pPr lvl="0"/>
            <a:r>
              <a:rPr lang="ru-RU" altLang="ru-RU" dirty="0"/>
              <a:t>в сфере производства </a:t>
            </a:r>
            <a:r>
              <a:rPr lang="ru-RU" altLang="ru-RU" dirty="0" err="1"/>
              <a:t>пеноматериалов</a:t>
            </a:r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1925" y="6445250"/>
            <a:ext cx="6878638" cy="965200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b="1">
                <a:solidFill>
                  <a:srgbClr val="0B5B97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Контактный телефон: +7(499)322-23-63</a:t>
            </a:r>
          </a:p>
          <a:p>
            <a:pPr>
              <a:defRPr/>
            </a:pPr>
            <a:r>
              <a:rPr lang="en-US"/>
              <a:t>E-mail</a:t>
            </a:r>
            <a:r>
              <a:rPr lang="ru-RU"/>
              <a:t>: </a:t>
            </a:r>
            <a:r>
              <a:rPr lang="en-US"/>
              <a:t>info@almira.moscow</a:t>
            </a:r>
            <a:endParaRPr lang="ru-RU"/>
          </a:p>
          <a:p>
            <a:pPr>
              <a:defRPr/>
            </a:pPr>
            <a:r>
              <a:rPr lang="ru-RU"/>
              <a:t>Адрес: 129090, г. Москва,</a:t>
            </a:r>
          </a:p>
          <a:p>
            <a:pPr>
              <a:defRPr/>
            </a:pPr>
            <a:r>
              <a:rPr lang="ru-RU"/>
              <a:t>ул. Каланчевская, д. 32, пом. II</a:t>
            </a:r>
          </a:p>
          <a:p>
            <a:pPr>
              <a:defRPr/>
            </a:pPr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200" b="1" kern="1200">
          <a:solidFill>
            <a:srgbClr val="0B5B97"/>
          </a:solidFill>
          <a:latin typeface="BlackGroteskC" pitchFamily="8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200" b="1">
          <a:solidFill>
            <a:srgbClr val="0077BB"/>
          </a:solidFill>
          <a:latin typeface="BlackGroteskC" pitchFamily="82" charset="0"/>
        </a:defRPr>
      </a:lvl5pPr>
      <a:lvl6pPr marL="49784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9569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493535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99138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B5B97"/>
          </a:solidFill>
          <a:latin typeface="Calibri" pitchFamily="34" charset="0"/>
          <a:ea typeface="+mn-ea"/>
          <a:cs typeface="+mn-cs"/>
        </a:defRPr>
      </a:lvl1pPr>
      <a:lvl2pPr marL="496888" indent="-39688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2pPr>
      <a:lvl3pPr marL="996950" indent="-82550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3pPr>
      <a:lvl4pPr marL="1493838" indent="-122238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4pPr>
      <a:lvl5pPr marL="1992313" indent="-163513" algn="ctr" rtl="0" eaLnBrk="0" fontAlgn="base" hangingPunct="0">
        <a:spcBef>
          <a:spcPct val="20000"/>
        </a:spcBef>
        <a:spcAft>
          <a:spcPct val="0"/>
        </a:spcAft>
        <a:buFont typeface="Arial" charset="0"/>
        <a:defRPr kern="1200">
          <a:solidFill>
            <a:srgbClr val="0077BB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3132559"/>
            <a:ext cx="10693400" cy="4428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80804" y="831299"/>
            <a:ext cx="7920880" cy="208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0077BB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0077BB"/>
                </a:solidFill>
                <a:latin typeface="BlackGroteskC" pitchFamily="82" charset="0"/>
              </a:defRPr>
            </a:lvl5pPr>
            <a:lvl6pPr marL="49784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6pPr>
            <a:lvl7pPr marL="99569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7pPr>
            <a:lvl8pPr marL="1493535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8pPr>
            <a:lvl9pPr marL="1991380" algn="ctr" rtl="0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82563" algn="ctr"/>
            <a:r>
              <a:rPr lang="ru-RU" sz="3600" dirty="0"/>
              <a:t>Как выявить индивидуальный образовательный заказ </a:t>
            </a:r>
            <a:endParaRPr lang="ru-RU" sz="3600" dirty="0" smtClean="0"/>
          </a:p>
          <a:p>
            <a:pPr marL="182563" algn="ctr"/>
            <a:r>
              <a:rPr lang="ru-RU" sz="3600" dirty="0" smtClean="0"/>
              <a:t>семьи </a:t>
            </a:r>
            <a:r>
              <a:rPr lang="ru-RU" sz="3600" dirty="0"/>
              <a:t>школьника?</a:t>
            </a:r>
            <a:endParaRPr lang="ru-RU" sz="3600" dirty="0">
              <a:solidFill>
                <a:srgbClr val="0B5B97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0752" y="3972682"/>
            <a:ext cx="70255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Государственное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общеобразовательное учреждение 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«Гимназия № 17 Ворошиловского района Волгограда»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Адрес: </a:t>
            </a:r>
            <a:r>
              <a:rPr lang="ru-RU" dirty="0" smtClean="0">
                <a:solidFill>
                  <a:schemeClr val="accent1"/>
                </a:solidFill>
              </a:rPr>
              <a:t>400120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Волгоград, ул. Ростовская, 4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chemeClr val="accent1"/>
                </a:solidFill>
              </a:rPr>
              <a:t>gimn17volga@mail.ru</a:t>
            </a:r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Телефоны: </a:t>
            </a:r>
            <a:r>
              <a:rPr lang="ru-RU" dirty="0">
                <a:solidFill>
                  <a:schemeClr val="accent1"/>
                </a:solidFill>
              </a:rPr>
              <a:t>8(8442)94-86-54, 8(8442)94-86-63</a:t>
            </a:r>
            <a:endParaRPr lang="ru-R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0" y="4068663"/>
            <a:ext cx="450156" cy="2141489"/>
            <a:chOff x="0" y="4068663"/>
            <a:chExt cx="878068" cy="2141489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0" y="4068663"/>
              <a:ext cx="878068" cy="323675"/>
              <a:chOff x="0" y="4140671"/>
              <a:chExt cx="1098228" cy="432048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Равнобедренный треугольник 10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0" y="4806772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Равнобедренный треугольник 23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5" name="Группа 24"/>
            <p:cNvGrpSpPr/>
            <p:nvPr/>
          </p:nvGrpSpPr>
          <p:grpSpPr>
            <a:xfrm>
              <a:off x="0" y="5361579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Равнобедренный треугольник 26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8" name="Группа 27"/>
            <p:cNvGrpSpPr/>
            <p:nvPr/>
          </p:nvGrpSpPr>
          <p:grpSpPr>
            <a:xfrm>
              <a:off x="0" y="5886477"/>
              <a:ext cx="878068" cy="323675"/>
              <a:chOff x="0" y="4140671"/>
              <a:chExt cx="1098228" cy="432048"/>
            </a:xfrm>
            <a:solidFill>
              <a:srgbClr val="0B5B97"/>
            </a:solidFill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0" y="4140671"/>
                <a:ext cx="882204" cy="4320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Равнобедренный треугольник 29"/>
              <p:cNvSpPr/>
              <p:nvPr/>
            </p:nvSpPr>
            <p:spPr>
              <a:xfrm rot="5400000">
                <a:off x="774192" y="4248683"/>
                <a:ext cx="432048" cy="21602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5" name="Group 77"/>
          <p:cNvGrpSpPr/>
          <p:nvPr/>
        </p:nvGrpSpPr>
        <p:grpSpPr>
          <a:xfrm>
            <a:off x="773759" y="4168246"/>
            <a:ext cx="292658" cy="224092"/>
            <a:chOff x="5552261" y="1554043"/>
            <a:chExt cx="363359" cy="278229"/>
          </a:xfrm>
          <a:solidFill>
            <a:schemeClr val="bg1">
              <a:lumMod val="85000"/>
            </a:schemeClr>
          </a:solidFill>
        </p:grpSpPr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5552261" y="1715997"/>
              <a:ext cx="363359" cy="116275"/>
            </a:xfrm>
            <a:custGeom>
              <a:avLst/>
              <a:gdLst/>
              <a:ahLst/>
              <a:cxnLst>
                <a:cxn ang="0">
                  <a:pos x="211" y="31"/>
                </a:cxn>
                <a:cxn ang="0">
                  <a:pos x="140" y="31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96"/>
                </a:cxn>
                <a:cxn ang="0">
                  <a:pos x="0" y="96"/>
                </a:cxn>
                <a:cxn ang="0">
                  <a:pos x="2" y="102"/>
                </a:cxn>
                <a:cxn ang="0">
                  <a:pos x="4" y="107"/>
                </a:cxn>
                <a:cxn ang="0">
                  <a:pos x="9" y="111"/>
                </a:cxn>
                <a:cxn ang="0">
                  <a:pos x="17" y="112"/>
                </a:cxn>
                <a:cxn ang="0">
                  <a:pos x="334" y="112"/>
                </a:cxn>
                <a:cxn ang="0">
                  <a:pos x="334" y="112"/>
                </a:cxn>
                <a:cxn ang="0">
                  <a:pos x="341" y="111"/>
                </a:cxn>
                <a:cxn ang="0">
                  <a:pos x="347" y="107"/>
                </a:cxn>
                <a:cxn ang="0">
                  <a:pos x="350" y="102"/>
                </a:cxn>
                <a:cxn ang="0">
                  <a:pos x="350" y="96"/>
                </a:cxn>
                <a:cxn ang="0">
                  <a:pos x="350" y="0"/>
                </a:cxn>
                <a:cxn ang="0">
                  <a:pos x="211" y="0"/>
                </a:cxn>
                <a:cxn ang="0">
                  <a:pos x="211" y="31"/>
                </a:cxn>
              </a:cxnLst>
              <a:rect l="0" t="0" r="r" b="b"/>
              <a:pathLst>
                <a:path w="350" h="112">
                  <a:moveTo>
                    <a:pt x="211" y="31"/>
                  </a:moveTo>
                  <a:lnTo>
                    <a:pt x="140" y="31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2"/>
                  </a:lnTo>
                  <a:lnTo>
                    <a:pt x="4" y="107"/>
                  </a:lnTo>
                  <a:lnTo>
                    <a:pt x="9" y="111"/>
                  </a:lnTo>
                  <a:lnTo>
                    <a:pt x="17" y="112"/>
                  </a:lnTo>
                  <a:lnTo>
                    <a:pt x="334" y="112"/>
                  </a:lnTo>
                  <a:lnTo>
                    <a:pt x="334" y="112"/>
                  </a:lnTo>
                  <a:lnTo>
                    <a:pt x="341" y="111"/>
                  </a:lnTo>
                  <a:lnTo>
                    <a:pt x="347" y="107"/>
                  </a:lnTo>
                  <a:lnTo>
                    <a:pt x="350" y="102"/>
                  </a:lnTo>
                  <a:lnTo>
                    <a:pt x="350" y="96"/>
                  </a:lnTo>
                  <a:lnTo>
                    <a:pt x="350" y="0"/>
                  </a:lnTo>
                  <a:lnTo>
                    <a:pt x="211" y="0"/>
                  </a:lnTo>
                  <a:lnTo>
                    <a:pt x="211" y="3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7" name="Freeform 97"/>
            <p:cNvSpPr>
              <a:spLocks noEditPoints="1"/>
            </p:cNvSpPr>
            <p:nvPr/>
          </p:nvSpPr>
          <p:spPr bwMode="auto">
            <a:xfrm>
              <a:off x="5552261" y="1554043"/>
              <a:ext cx="363359" cy="137038"/>
            </a:xfrm>
            <a:custGeom>
              <a:avLst/>
              <a:gdLst/>
              <a:ahLst/>
              <a:cxnLst>
                <a:cxn ang="0">
                  <a:pos x="334" y="42"/>
                </a:cxn>
                <a:cxn ang="0">
                  <a:pos x="225" y="42"/>
                </a:cxn>
                <a:cxn ang="0">
                  <a:pos x="225" y="42"/>
                </a:cxn>
                <a:cxn ang="0">
                  <a:pos x="225" y="5"/>
                </a:cxn>
                <a:cxn ang="0">
                  <a:pos x="225" y="5"/>
                </a:cxn>
                <a:cxn ang="0">
                  <a:pos x="225" y="2"/>
                </a:cxn>
                <a:cxn ang="0">
                  <a:pos x="223" y="0"/>
                </a:cxn>
                <a:cxn ang="0">
                  <a:pos x="222" y="0"/>
                </a:cxn>
                <a:cxn ang="0">
                  <a:pos x="120" y="0"/>
                </a:cxn>
                <a:cxn ang="0">
                  <a:pos x="120" y="0"/>
                </a:cxn>
                <a:cxn ang="0">
                  <a:pos x="118" y="2"/>
                </a:cxn>
                <a:cxn ang="0">
                  <a:pos x="116" y="4"/>
                </a:cxn>
                <a:cxn ang="0">
                  <a:pos x="115" y="5"/>
                </a:cxn>
                <a:cxn ang="0">
                  <a:pos x="115" y="5"/>
                </a:cxn>
                <a:cxn ang="0">
                  <a:pos x="115" y="42"/>
                </a:cxn>
                <a:cxn ang="0">
                  <a:pos x="17" y="42"/>
                </a:cxn>
                <a:cxn ang="0">
                  <a:pos x="17" y="42"/>
                </a:cxn>
                <a:cxn ang="0">
                  <a:pos x="9" y="42"/>
                </a:cxn>
                <a:cxn ang="0">
                  <a:pos x="4" y="45"/>
                </a:cxn>
                <a:cxn ang="0">
                  <a:pos x="2" y="51"/>
                </a:cxn>
                <a:cxn ang="0">
                  <a:pos x="0" y="58"/>
                </a:cxn>
                <a:cxn ang="0">
                  <a:pos x="0" y="130"/>
                </a:cxn>
                <a:cxn ang="0">
                  <a:pos x="350" y="130"/>
                </a:cxn>
                <a:cxn ang="0">
                  <a:pos x="350" y="58"/>
                </a:cxn>
                <a:cxn ang="0">
                  <a:pos x="350" y="58"/>
                </a:cxn>
                <a:cxn ang="0">
                  <a:pos x="350" y="51"/>
                </a:cxn>
                <a:cxn ang="0">
                  <a:pos x="347" y="45"/>
                </a:cxn>
                <a:cxn ang="0">
                  <a:pos x="341" y="42"/>
                </a:cxn>
                <a:cxn ang="0">
                  <a:pos x="334" y="42"/>
                </a:cxn>
                <a:cxn ang="0">
                  <a:pos x="334" y="42"/>
                </a:cxn>
                <a:cxn ang="0">
                  <a:pos x="133" y="42"/>
                </a:cxn>
                <a:cxn ang="0">
                  <a:pos x="133" y="13"/>
                </a:cxn>
                <a:cxn ang="0">
                  <a:pos x="209" y="13"/>
                </a:cxn>
                <a:cxn ang="0">
                  <a:pos x="209" y="42"/>
                </a:cxn>
                <a:cxn ang="0">
                  <a:pos x="133" y="42"/>
                </a:cxn>
              </a:cxnLst>
              <a:rect l="0" t="0" r="r" b="b"/>
              <a:pathLst>
                <a:path w="350" h="130">
                  <a:moveTo>
                    <a:pt x="334" y="42"/>
                  </a:moveTo>
                  <a:lnTo>
                    <a:pt x="225" y="42"/>
                  </a:lnTo>
                  <a:lnTo>
                    <a:pt x="225" y="42"/>
                  </a:lnTo>
                  <a:lnTo>
                    <a:pt x="225" y="5"/>
                  </a:lnTo>
                  <a:lnTo>
                    <a:pt x="225" y="5"/>
                  </a:lnTo>
                  <a:lnTo>
                    <a:pt x="225" y="2"/>
                  </a:lnTo>
                  <a:lnTo>
                    <a:pt x="223" y="0"/>
                  </a:lnTo>
                  <a:lnTo>
                    <a:pt x="222" y="0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18" y="2"/>
                  </a:lnTo>
                  <a:lnTo>
                    <a:pt x="116" y="4"/>
                  </a:lnTo>
                  <a:lnTo>
                    <a:pt x="115" y="5"/>
                  </a:lnTo>
                  <a:lnTo>
                    <a:pt x="115" y="5"/>
                  </a:lnTo>
                  <a:lnTo>
                    <a:pt x="115" y="42"/>
                  </a:lnTo>
                  <a:lnTo>
                    <a:pt x="17" y="42"/>
                  </a:lnTo>
                  <a:lnTo>
                    <a:pt x="17" y="42"/>
                  </a:lnTo>
                  <a:lnTo>
                    <a:pt x="9" y="42"/>
                  </a:lnTo>
                  <a:lnTo>
                    <a:pt x="4" y="45"/>
                  </a:lnTo>
                  <a:lnTo>
                    <a:pt x="2" y="51"/>
                  </a:lnTo>
                  <a:lnTo>
                    <a:pt x="0" y="58"/>
                  </a:lnTo>
                  <a:lnTo>
                    <a:pt x="0" y="130"/>
                  </a:lnTo>
                  <a:lnTo>
                    <a:pt x="350" y="130"/>
                  </a:lnTo>
                  <a:lnTo>
                    <a:pt x="350" y="58"/>
                  </a:lnTo>
                  <a:lnTo>
                    <a:pt x="350" y="58"/>
                  </a:lnTo>
                  <a:lnTo>
                    <a:pt x="350" y="51"/>
                  </a:lnTo>
                  <a:lnTo>
                    <a:pt x="347" y="45"/>
                  </a:lnTo>
                  <a:lnTo>
                    <a:pt x="341" y="42"/>
                  </a:lnTo>
                  <a:lnTo>
                    <a:pt x="334" y="42"/>
                  </a:lnTo>
                  <a:lnTo>
                    <a:pt x="334" y="42"/>
                  </a:lnTo>
                  <a:close/>
                  <a:moveTo>
                    <a:pt x="133" y="42"/>
                  </a:moveTo>
                  <a:lnTo>
                    <a:pt x="133" y="13"/>
                  </a:lnTo>
                  <a:lnTo>
                    <a:pt x="209" y="13"/>
                  </a:lnTo>
                  <a:lnTo>
                    <a:pt x="209" y="42"/>
                  </a:lnTo>
                  <a:lnTo>
                    <a:pt x="133" y="4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  <p:sp>
          <p:nvSpPr>
            <p:cNvPr id="38" name="Rectangle 98"/>
            <p:cNvSpPr>
              <a:spLocks noChangeArrowheads="1"/>
            </p:cNvSpPr>
            <p:nvPr/>
          </p:nvSpPr>
          <p:spPr bwMode="auto">
            <a:xfrm>
              <a:off x="5710062" y="1715997"/>
              <a:ext cx="45679" cy="18688"/>
            </a:xfrm>
            <a:prstGeom prst="rect">
              <a:avLst/>
            </a:prstGeom>
            <a:grpFill/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/>
            </a:p>
          </p:txBody>
        </p:sp>
      </p:grpSp>
      <p:sp>
        <p:nvSpPr>
          <p:cNvPr id="34" name="Freeform 107"/>
          <p:cNvSpPr>
            <a:spLocks noEditPoints="1"/>
          </p:cNvSpPr>
          <p:nvPr/>
        </p:nvSpPr>
        <p:spPr bwMode="auto">
          <a:xfrm>
            <a:off x="710223" y="4799674"/>
            <a:ext cx="380587" cy="327170"/>
          </a:xfrm>
          <a:custGeom>
            <a:avLst/>
            <a:gdLst/>
            <a:ahLst/>
            <a:cxnLst>
              <a:cxn ang="0">
                <a:pos x="337" y="165"/>
              </a:cxn>
              <a:cxn ang="0">
                <a:pos x="170" y="0"/>
              </a:cxn>
              <a:cxn ang="0">
                <a:pos x="5" y="165"/>
              </a:cxn>
              <a:cxn ang="0">
                <a:pos x="5" y="165"/>
              </a:cxn>
              <a:cxn ang="0">
                <a:pos x="0" y="172"/>
              </a:cxn>
              <a:cxn ang="0">
                <a:pos x="0" y="181"/>
              </a:cxn>
              <a:cxn ang="0">
                <a:pos x="0" y="189"/>
              </a:cxn>
              <a:cxn ang="0">
                <a:pos x="5" y="196"/>
              </a:cxn>
              <a:cxn ang="0">
                <a:pos x="5" y="196"/>
              </a:cxn>
              <a:cxn ang="0">
                <a:pos x="13" y="201"/>
              </a:cxn>
              <a:cxn ang="0">
                <a:pos x="20" y="201"/>
              </a:cxn>
              <a:cxn ang="0">
                <a:pos x="29" y="201"/>
              </a:cxn>
              <a:cxn ang="0">
                <a:pos x="36" y="196"/>
              </a:cxn>
              <a:cxn ang="0">
                <a:pos x="42" y="189"/>
              </a:cxn>
              <a:cxn ang="0">
                <a:pos x="42" y="294"/>
              </a:cxn>
              <a:cxn ang="0">
                <a:pos x="301" y="294"/>
              </a:cxn>
              <a:cxn ang="0">
                <a:pos x="301" y="189"/>
              </a:cxn>
              <a:cxn ang="0">
                <a:pos x="306" y="196"/>
              </a:cxn>
              <a:cxn ang="0">
                <a:pos x="306" y="196"/>
              </a:cxn>
              <a:cxn ang="0">
                <a:pos x="314" y="201"/>
              </a:cxn>
              <a:cxn ang="0">
                <a:pos x="321" y="201"/>
              </a:cxn>
              <a:cxn ang="0">
                <a:pos x="321" y="201"/>
              </a:cxn>
              <a:cxn ang="0">
                <a:pos x="330" y="201"/>
              </a:cxn>
              <a:cxn ang="0">
                <a:pos x="337" y="196"/>
              </a:cxn>
              <a:cxn ang="0">
                <a:pos x="337" y="196"/>
              </a:cxn>
              <a:cxn ang="0">
                <a:pos x="341" y="189"/>
              </a:cxn>
              <a:cxn ang="0">
                <a:pos x="343" y="181"/>
              </a:cxn>
              <a:cxn ang="0">
                <a:pos x="341" y="172"/>
              </a:cxn>
              <a:cxn ang="0">
                <a:pos x="337" y="165"/>
              </a:cxn>
              <a:cxn ang="0">
                <a:pos x="337" y="165"/>
              </a:cxn>
              <a:cxn ang="0">
                <a:pos x="279" y="272"/>
              </a:cxn>
              <a:cxn ang="0">
                <a:pos x="214" y="272"/>
              </a:cxn>
              <a:cxn ang="0">
                <a:pos x="214" y="187"/>
              </a:cxn>
              <a:cxn ang="0">
                <a:pos x="129" y="187"/>
              </a:cxn>
              <a:cxn ang="0">
                <a:pos x="129" y="272"/>
              </a:cxn>
              <a:cxn ang="0">
                <a:pos x="63" y="272"/>
              </a:cxn>
              <a:cxn ang="0">
                <a:pos x="63" y="169"/>
              </a:cxn>
              <a:cxn ang="0">
                <a:pos x="170" y="60"/>
              </a:cxn>
              <a:cxn ang="0">
                <a:pos x="279" y="169"/>
              </a:cxn>
              <a:cxn ang="0">
                <a:pos x="279" y="272"/>
              </a:cxn>
            </a:cxnLst>
            <a:rect l="0" t="0" r="r" b="b"/>
            <a:pathLst>
              <a:path w="343" h="294">
                <a:moveTo>
                  <a:pt x="337" y="165"/>
                </a:moveTo>
                <a:lnTo>
                  <a:pt x="170" y="0"/>
                </a:lnTo>
                <a:lnTo>
                  <a:pt x="5" y="165"/>
                </a:lnTo>
                <a:lnTo>
                  <a:pt x="5" y="165"/>
                </a:lnTo>
                <a:lnTo>
                  <a:pt x="0" y="172"/>
                </a:lnTo>
                <a:lnTo>
                  <a:pt x="0" y="181"/>
                </a:lnTo>
                <a:lnTo>
                  <a:pt x="0" y="189"/>
                </a:lnTo>
                <a:lnTo>
                  <a:pt x="5" y="196"/>
                </a:lnTo>
                <a:lnTo>
                  <a:pt x="5" y="196"/>
                </a:lnTo>
                <a:lnTo>
                  <a:pt x="13" y="201"/>
                </a:lnTo>
                <a:lnTo>
                  <a:pt x="20" y="201"/>
                </a:lnTo>
                <a:lnTo>
                  <a:pt x="29" y="201"/>
                </a:lnTo>
                <a:lnTo>
                  <a:pt x="36" y="196"/>
                </a:lnTo>
                <a:lnTo>
                  <a:pt x="42" y="189"/>
                </a:lnTo>
                <a:lnTo>
                  <a:pt x="42" y="294"/>
                </a:lnTo>
                <a:lnTo>
                  <a:pt x="301" y="294"/>
                </a:lnTo>
                <a:lnTo>
                  <a:pt x="301" y="189"/>
                </a:lnTo>
                <a:lnTo>
                  <a:pt x="306" y="196"/>
                </a:lnTo>
                <a:lnTo>
                  <a:pt x="306" y="196"/>
                </a:lnTo>
                <a:lnTo>
                  <a:pt x="314" y="201"/>
                </a:lnTo>
                <a:lnTo>
                  <a:pt x="321" y="201"/>
                </a:lnTo>
                <a:lnTo>
                  <a:pt x="321" y="201"/>
                </a:lnTo>
                <a:lnTo>
                  <a:pt x="330" y="201"/>
                </a:lnTo>
                <a:lnTo>
                  <a:pt x="337" y="196"/>
                </a:lnTo>
                <a:lnTo>
                  <a:pt x="337" y="196"/>
                </a:lnTo>
                <a:lnTo>
                  <a:pt x="341" y="189"/>
                </a:lnTo>
                <a:lnTo>
                  <a:pt x="343" y="181"/>
                </a:lnTo>
                <a:lnTo>
                  <a:pt x="341" y="172"/>
                </a:lnTo>
                <a:lnTo>
                  <a:pt x="337" y="165"/>
                </a:lnTo>
                <a:lnTo>
                  <a:pt x="337" y="165"/>
                </a:lnTo>
                <a:close/>
                <a:moveTo>
                  <a:pt x="279" y="272"/>
                </a:moveTo>
                <a:lnTo>
                  <a:pt x="214" y="272"/>
                </a:lnTo>
                <a:lnTo>
                  <a:pt x="214" y="187"/>
                </a:lnTo>
                <a:lnTo>
                  <a:pt x="129" y="187"/>
                </a:lnTo>
                <a:lnTo>
                  <a:pt x="129" y="272"/>
                </a:lnTo>
                <a:lnTo>
                  <a:pt x="63" y="272"/>
                </a:lnTo>
                <a:lnTo>
                  <a:pt x="63" y="169"/>
                </a:lnTo>
                <a:lnTo>
                  <a:pt x="170" y="60"/>
                </a:lnTo>
                <a:lnTo>
                  <a:pt x="279" y="169"/>
                </a:lnTo>
                <a:lnTo>
                  <a:pt x="279" y="27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752430" y="5886477"/>
            <a:ext cx="296172" cy="296172"/>
          </a:xfrm>
          <a:custGeom>
            <a:avLst/>
            <a:gdLst/>
            <a:ahLst/>
            <a:cxnLst>
              <a:cxn ang="0">
                <a:pos x="253" y="201"/>
              </a:cxn>
              <a:cxn ang="0">
                <a:pos x="250" y="212"/>
              </a:cxn>
              <a:cxn ang="0">
                <a:pos x="214" y="246"/>
              </a:cxn>
              <a:cxn ang="0">
                <a:pos x="208" y="252"/>
              </a:cxn>
              <a:cxn ang="0">
                <a:pos x="201" y="254"/>
              </a:cxn>
              <a:cxn ang="0">
                <a:pos x="199" y="254"/>
              </a:cxn>
              <a:cxn ang="0">
                <a:pos x="195" y="254"/>
              </a:cxn>
              <a:cxn ang="0">
                <a:pos x="179" y="252"/>
              </a:cxn>
              <a:cxn ang="0">
                <a:pos x="150" y="245"/>
              </a:cxn>
              <a:cxn ang="0">
                <a:pos x="134" y="236"/>
              </a:cxn>
              <a:cxn ang="0">
                <a:pos x="114" y="223"/>
              </a:cxn>
              <a:cxn ang="0">
                <a:pos x="69" y="187"/>
              </a:cxn>
              <a:cxn ang="0">
                <a:pos x="52" y="169"/>
              </a:cxn>
              <a:cxn ang="0">
                <a:pos x="38" y="150"/>
              </a:cxn>
              <a:cxn ang="0">
                <a:pos x="18" y="120"/>
              </a:cxn>
              <a:cxn ang="0">
                <a:pos x="11" y="105"/>
              </a:cxn>
              <a:cxn ang="0">
                <a:pos x="7" y="92"/>
              </a:cxn>
              <a:cxn ang="0">
                <a:pos x="1" y="72"/>
              </a:cxn>
              <a:cxn ang="0">
                <a:pos x="0" y="60"/>
              </a:cxn>
              <a:cxn ang="0">
                <a:pos x="1" y="54"/>
              </a:cxn>
              <a:cxn ang="0">
                <a:pos x="3" y="47"/>
              </a:cxn>
              <a:cxn ang="0">
                <a:pos x="43" y="5"/>
              </a:cxn>
              <a:cxn ang="0">
                <a:pos x="47" y="2"/>
              </a:cxn>
              <a:cxn ang="0">
                <a:pos x="52" y="0"/>
              </a:cxn>
              <a:cxn ang="0">
                <a:pos x="58" y="4"/>
              </a:cxn>
              <a:cxn ang="0">
                <a:pos x="63" y="7"/>
              </a:cxn>
              <a:cxn ang="0">
                <a:pos x="92" y="62"/>
              </a:cxn>
              <a:cxn ang="0">
                <a:pos x="92" y="72"/>
              </a:cxn>
              <a:cxn ang="0">
                <a:pos x="90" y="76"/>
              </a:cxn>
              <a:cxn ang="0">
                <a:pos x="76" y="94"/>
              </a:cxn>
              <a:cxn ang="0">
                <a:pos x="74" y="96"/>
              </a:cxn>
              <a:cxn ang="0">
                <a:pos x="74" y="98"/>
              </a:cxn>
              <a:cxn ang="0">
                <a:pos x="79" y="110"/>
              </a:cxn>
              <a:cxn ang="0">
                <a:pos x="88" y="125"/>
              </a:cxn>
              <a:cxn ang="0">
                <a:pos x="96" y="136"/>
              </a:cxn>
              <a:cxn ang="0">
                <a:pos x="108" y="147"/>
              </a:cxn>
              <a:cxn ang="0">
                <a:pos x="128" y="167"/>
              </a:cxn>
              <a:cxn ang="0">
                <a:pos x="145" y="176"/>
              </a:cxn>
              <a:cxn ang="0">
                <a:pos x="154" y="181"/>
              </a:cxn>
              <a:cxn ang="0">
                <a:pos x="157" y="181"/>
              </a:cxn>
              <a:cxn ang="0">
                <a:pos x="159" y="181"/>
              </a:cxn>
              <a:cxn ang="0">
                <a:pos x="177" y="165"/>
              </a:cxn>
              <a:cxn ang="0">
                <a:pos x="181" y="161"/>
              </a:cxn>
              <a:cxn ang="0">
                <a:pos x="188" y="159"/>
              </a:cxn>
              <a:cxn ang="0">
                <a:pos x="195" y="161"/>
              </a:cxn>
              <a:cxn ang="0">
                <a:pos x="248" y="192"/>
              </a:cxn>
              <a:cxn ang="0">
                <a:pos x="253" y="201"/>
              </a:cxn>
            </a:cxnLst>
            <a:rect l="0" t="0" r="r" b="b"/>
            <a:pathLst>
              <a:path w="253" h="254">
                <a:moveTo>
                  <a:pt x="253" y="201"/>
                </a:moveTo>
                <a:lnTo>
                  <a:pt x="253" y="201"/>
                </a:lnTo>
                <a:lnTo>
                  <a:pt x="253" y="207"/>
                </a:lnTo>
                <a:lnTo>
                  <a:pt x="250" y="212"/>
                </a:lnTo>
                <a:lnTo>
                  <a:pt x="214" y="246"/>
                </a:lnTo>
                <a:lnTo>
                  <a:pt x="214" y="246"/>
                </a:lnTo>
                <a:lnTo>
                  <a:pt x="208" y="252"/>
                </a:lnTo>
                <a:lnTo>
                  <a:pt x="208" y="252"/>
                </a:lnTo>
                <a:lnTo>
                  <a:pt x="201" y="254"/>
                </a:lnTo>
                <a:lnTo>
                  <a:pt x="201" y="254"/>
                </a:lnTo>
                <a:lnTo>
                  <a:pt x="199" y="254"/>
                </a:lnTo>
                <a:lnTo>
                  <a:pt x="199" y="254"/>
                </a:lnTo>
                <a:lnTo>
                  <a:pt x="195" y="254"/>
                </a:lnTo>
                <a:lnTo>
                  <a:pt x="195" y="254"/>
                </a:lnTo>
                <a:lnTo>
                  <a:pt x="179" y="252"/>
                </a:lnTo>
                <a:lnTo>
                  <a:pt x="179" y="252"/>
                </a:lnTo>
                <a:lnTo>
                  <a:pt x="166" y="250"/>
                </a:lnTo>
                <a:lnTo>
                  <a:pt x="150" y="245"/>
                </a:lnTo>
                <a:lnTo>
                  <a:pt x="150" y="245"/>
                </a:lnTo>
                <a:lnTo>
                  <a:pt x="134" y="236"/>
                </a:lnTo>
                <a:lnTo>
                  <a:pt x="114" y="223"/>
                </a:lnTo>
                <a:lnTo>
                  <a:pt x="114" y="223"/>
                </a:lnTo>
                <a:lnTo>
                  <a:pt x="92" y="207"/>
                </a:lnTo>
                <a:lnTo>
                  <a:pt x="69" y="187"/>
                </a:lnTo>
                <a:lnTo>
                  <a:pt x="69" y="187"/>
                </a:lnTo>
                <a:lnTo>
                  <a:pt x="52" y="169"/>
                </a:lnTo>
                <a:lnTo>
                  <a:pt x="38" y="150"/>
                </a:lnTo>
                <a:lnTo>
                  <a:pt x="38" y="150"/>
                </a:lnTo>
                <a:lnTo>
                  <a:pt x="27" y="134"/>
                </a:lnTo>
                <a:lnTo>
                  <a:pt x="18" y="120"/>
                </a:lnTo>
                <a:lnTo>
                  <a:pt x="18" y="120"/>
                </a:lnTo>
                <a:lnTo>
                  <a:pt x="11" y="105"/>
                </a:lnTo>
                <a:lnTo>
                  <a:pt x="7" y="92"/>
                </a:lnTo>
                <a:lnTo>
                  <a:pt x="7" y="92"/>
                </a:lnTo>
                <a:lnTo>
                  <a:pt x="1" y="72"/>
                </a:lnTo>
                <a:lnTo>
                  <a:pt x="1" y="72"/>
                </a:lnTo>
                <a:lnTo>
                  <a:pt x="0" y="60"/>
                </a:lnTo>
                <a:lnTo>
                  <a:pt x="0" y="60"/>
                </a:lnTo>
                <a:lnTo>
                  <a:pt x="1" y="54"/>
                </a:lnTo>
                <a:lnTo>
                  <a:pt x="1" y="54"/>
                </a:lnTo>
                <a:lnTo>
                  <a:pt x="3" y="47"/>
                </a:lnTo>
                <a:lnTo>
                  <a:pt x="3" y="47"/>
                </a:lnTo>
                <a:lnTo>
                  <a:pt x="7" y="40"/>
                </a:lnTo>
                <a:lnTo>
                  <a:pt x="43" y="5"/>
                </a:lnTo>
                <a:lnTo>
                  <a:pt x="43" y="5"/>
                </a:lnTo>
                <a:lnTo>
                  <a:pt x="47" y="2"/>
                </a:lnTo>
                <a:lnTo>
                  <a:pt x="52" y="0"/>
                </a:lnTo>
                <a:lnTo>
                  <a:pt x="52" y="0"/>
                </a:lnTo>
                <a:lnTo>
                  <a:pt x="56" y="2"/>
                </a:lnTo>
                <a:lnTo>
                  <a:pt x="58" y="4"/>
                </a:lnTo>
                <a:lnTo>
                  <a:pt x="58" y="4"/>
                </a:lnTo>
                <a:lnTo>
                  <a:pt x="63" y="7"/>
                </a:lnTo>
                <a:lnTo>
                  <a:pt x="92" y="62"/>
                </a:lnTo>
                <a:lnTo>
                  <a:pt x="92" y="62"/>
                </a:lnTo>
                <a:lnTo>
                  <a:pt x="92" y="67"/>
                </a:lnTo>
                <a:lnTo>
                  <a:pt x="92" y="72"/>
                </a:lnTo>
                <a:lnTo>
                  <a:pt x="92" y="72"/>
                </a:lnTo>
                <a:lnTo>
                  <a:pt x="90" y="76"/>
                </a:lnTo>
                <a:lnTo>
                  <a:pt x="88" y="80"/>
                </a:lnTo>
                <a:lnTo>
                  <a:pt x="76" y="94"/>
                </a:lnTo>
                <a:lnTo>
                  <a:pt x="76" y="94"/>
                </a:lnTo>
                <a:lnTo>
                  <a:pt x="74" y="96"/>
                </a:lnTo>
                <a:lnTo>
                  <a:pt x="74" y="96"/>
                </a:lnTo>
                <a:lnTo>
                  <a:pt x="74" y="98"/>
                </a:lnTo>
                <a:lnTo>
                  <a:pt x="74" y="98"/>
                </a:lnTo>
                <a:lnTo>
                  <a:pt x="79" y="110"/>
                </a:lnTo>
                <a:lnTo>
                  <a:pt x="79" y="110"/>
                </a:lnTo>
                <a:lnTo>
                  <a:pt x="88" y="125"/>
                </a:lnTo>
                <a:lnTo>
                  <a:pt x="88" y="125"/>
                </a:lnTo>
                <a:lnTo>
                  <a:pt x="96" y="136"/>
                </a:lnTo>
                <a:lnTo>
                  <a:pt x="108" y="147"/>
                </a:lnTo>
                <a:lnTo>
                  <a:pt x="108" y="147"/>
                </a:lnTo>
                <a:lnTo>
                  <a:pt x="119" y="158"/>
                </a:lnTo>
                <a:lnTo>
                  <a:pt x="128" y="167"/>
                </a:lnTo>
                <a:lnTo>
                  <a:pt x="128" y="167"/>
                </a:lnTo>
                <a:lnTo>
                  <a:pt x="145" y="176"/>
                </a:lnTo>
                <a:lnTo>
                  <a:pt x="145" y="176"/>
                </a:lnTo>
                <a:lnTo>
                  <a:pt x="154" y="181"/>
                </a:lnTo>
                <a:lnTo>
                  <a:pt x="157" y="181"/>
                </a:lnTo>
                <a:lnTo>
                  <a:pt x="157" y="181"/>
                </a:lnTo>
                <a:lnTo>
                  <a:pt x="159" y="181"/>
                </a:lnTo>
                <a:lnTo>
                  <a:pt x="159" y="181"/>
                </a:lnTo>
                <a:lnTo>
                  <a:pt x="161" y="179"/>
                </a:lnTo>
                <a:lnTo>
                  <a:pt x="177" y="165"/>
                </a:lnTo>
                <a:lnTo>
                  <a:pt x="177" y="165"/>
                </a:lnTo>
                <a:lnTo>
                  <a:pt x="181" y="161"/>
                </a:lnTo>
                <a:lnTo>
                  <a:pt x="188" y="159"/>
                </a:lnTo>
                <a:lnTo>
                  <a:pt x="188" y="159"/>
                </a:lnTo>
                <a:lnTo>
                  <a:pt x="195" y="161"/>
                </a:lnTo>
                <a:lnTo>
                  <a:pt x="195" y="161"/>
                </a:lnTo>
                <a:lnTo>
                  <a:pt x="248" y="192"/>
                </a:lnTo>
                <a:lnTo>
                  <a:pt x="248" y="192"/>
                </a:lnTo>
                <a:lnTo>
                  <a:pt x="252" y="196"/>
                </a:lnTo>
                <a:lnTo>
                  <a:pt x="253" y="201"/>
                </a:lnTo>
                <a:lnTo>
                  <a:pt x="253" y="20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33" name="Freeform 106"/>
          <p:cNvSpPr>
            <a:spLocks noEditPoints="1"/>
          </p:cNvSpPr>
          <p:nvPr/>
        </p:nvSpPr>
        <p:spPr bwMode="auto">
          <a:xfrm>
            <a:off x="739391" y="5444623"/>
            <a:ext cx="322250" cy="239812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34" y="0"/>
              </a:cxn>
              <a:cxn ang="0">
                <a:pos x="18" y="7"/>
              </a:cxn>
              <a:cxn ang="0">
                <a:pos x="7" y="18"/>
              </a:cxn>
              <a:cxn ang="0">
                <a:pos x="0" y="33"/>
              </a:cxn>
              <a:cxn ang="0">
                <a:pos x="0" y="214"/>
              </a:cxn>
              <a:cxn ang="0">
                <a:pos x="0" y="221"/>
              </a:cxn>
              <a:cxn ang="0">
                <a:pos x="7" y="237"/>
              </a:cxn>
              <a:cxn ang="0">
                <a:pos x="18" y="248"/>
              </a:cxn>
              <a:cxn ang="0">
                <a:pos x="34" y="256"/>
              </a:cxn>
              <a:cxn ang="0">
                <a:pos x="299" y="256"/>
              </a:cxn>
              <a:cxn ang="0">
                <a:pos x="308" y="256"/>
              </a:cxn>
              <a:cxn ang="0">
                <a:pos x="322" y="248"/>
              </a:cxn>
              <a:cxn ang="0">
                <a:pos x="335" y="237"/>
              </a:cxn>
              <a:cxn ang="0">
                <a:pos x="340" y="221"/>
              </a:cxn>
              <a:cxn ang="0">
                <a:pos x="342" y="42"/>
              </a:cxn>
              <a:cxn ang="0">
                <a:pos x="340" y="33"/>
              </a:cxn>
              <a:cxn ang="0">
                <a:pos x="335" y="18"/>
              </a:cxn>
              <a:cxn ang="0">
                <a:pos x="322" y="7"/>
              </a:cxn>
              <a:cxn ang="0">
                <a:pos x="308" y="0"/>
              </a:cxn>
              <a:cxn ang="0">
                <a:pos x="299" y="0"/>
              </a:cxn>
              <a:cxn ang="0">
                <a:pos x="319" y="36"/>
              </a:cxn>
              <a:cxn ang="0">
                <a:pos x="320" y="42"/>
              </a:cxn>
              <a:cxn ang="0">
                <a:pos x="320" y="214"/>
              </a:cxn>
              <a:cxn ang="0">
                <a:pos x="228" y="114"/>
              </a:cxn>
              <a:cxn ang="0">
                <a:pos x="299" y="20"/>
              </a:cxn>
              <a:cxn ang="0">
                <a:pos x="170" y="134"/>
              </a:cxn>
              <a:cxn ang="0">
                <a:pos x="38" y="22"/>
              </a:cxn>
              <a:cxn ang="0">
                <a:pos x="299" y="20"/>
              </a:cxn>
              <a:cxn ang="0">
                <a:pos x="21" y="218"/>
              </a:cxn>
              <a:cxn ang="0">
                <a:pos x="21" y="42"/>
              </a:cxn>
              <a:cxn ang="0">
                <a:pos x="21" y="36"/>
              </a:cxn>
              <a:cxn ang="0">
                <a:pos x="21" y="218"/>
              </a:cxn>
              <a:cxn ang="0">
                <a:pos x="41" y="234"/>
              </a:cxn>
              <a:cxn ang="0">
                <a:pos x="128" y="127"/>
              </a:cxn>
              <a:cxn ang="0">
                <a:pos x="163" y="158"/>
              </a:cxn>
              <a:cxn ang="0">
                <a:pos x="170" y="160"/>
              </a:cxn>
              <a:cxn ang="0">
                <a:pos x="174" y="160"/>
              </a:cxn>
              <a:cxn ang="0">
                <a:pos x="212" y="127"/>
              </a:cxn>
              <a:cxn ang="0">
                <a:pos x="306" y="234"/>
              </a:cxn>
              <a:cxn ang="0">
                <a:pos x="41" y="234"/>
              </a:cxn>
            </a:cxnLst>
            <a:rect l="0" t="0" r="r" b="b"/>
            <a:pathLst>
              <a:path w="342" h="256">
                <a:moveTo>
                  <a:pt x="299" y="0"/>
                </a:moveTo>
                <a:lnTo>
                  <a:pt x="41" y="0"/>
                </a:lnTo>
                <a:lnTo>
                  <a:pt x="41" y="0"/>
                </a:lnTo>
                <a:lnTo>
                  <a:pt x="34" y="0"/>
                </a:lnTo>
                <a:lnTo>
                  <a:pt x="25" y="2"/>
                </a:lnTo>
                <a:lnTo>
                  <a:pt x="18" y="7"/>
                </a:lnTo>
                <a:lnTo>
                  <a:pt x="12" y="11"/>
                </a:lnTo>
                <a:lnTo>
                  <a:pt x="7" y="18"/>
                </a:lnTo>
                <a:lnTo>
                  <a:pt x="3" y="25"/>
                </a:lnTo>
                <a:lnTo>
                  <a:pt x="0" y="33"/>
                </a:lnTo>
                <a:lnTo>
                  <a:pt x="0" y="42"/>
                </a:lnTo>
                <a:lnTo>
                  <a:pt x="0" y="214"/>
                </a:lnTo>
                <a:lnTo>
                  <a:pt x="0" y="214"/>
                </a:lnTo>
                <a:lnTo>
                  <a:pt x="0" y="221"/>
                </a:lnTo>
                <a:lnTo>
                  <a:pt x="3" y="230"/>
                </a:lnTo>
                <a:lnTo>
                  <a:pt x="7" y="237"/>
                </a:lnTo>
                <a:lnTo>
                  <a:pt x="12" y="243"/>
                </a:lnTo>
                <a:lnTo>
                  <a:pt x="18" y="248"/>
                </a:lnTo>
                <a:lnTo>
                  <a:pt x="25" y="252"/>
                </a:lnTo>
                <a:lnTo>
                  <a:pt x="34" y="256"/>
                </a:lnTo>
                <a:lnTo>
                  <a:pt x="41" y="256"/>
                </a:lnTo>
                <a:lnTo>
                  <a:pt x="299" y="256"/>
                </a:lnTo>
                <a:lnTo>
                  <a:pt x="299" y="256"/>
                </a:lnTo>
                <a:lnTo>
                  <a:pt x="308" y="256"/>
                </a:lnTo>
                <a:lnTo>
                  <a:pt x="315" y="252"/>
                </a:lnTo>
                <a:lnTo>
                  <a:pt x="322" y="248"/>
                </a:lnTo>
                <a:lnTo>
                  <a:pt x="330" y="243"/>
                </a:lnTo>
                <a:lnTo>
                  <a:pt x="335" y="237"/>
                </a:lnTo>
                <a:lnTo>
                  <a:pt x="339" y="230"/>
                </a:lnTo>
                <a:lnTo>
                  <a:pt x="340" y="221"/>
                </a:lnTo>
                <a:lnTo>
                  <a:pt x="342" y="214"/>
                </a:lnTo>
                <a:lnTo>
                  <a:pt x="342" y="42"/>
                </a:lnTo>
                <a:lnTo>
                  <a:pt x="342" y="42"/>
                </a:lnTo>
                <a:lnTo>
                  <a:pt x="340" y="33"/>
                </a:lnTo>
                <a:lnTo>
                  <a:pt x="339" y="25"/>
                </a:lnTo>
                <a:lnTo>
                  <a:pt x="335" y="18"/>
                </a:lnTo>
                <a:lnTo>
                  <a:pt x="330" y="11"/>
                </a:lnTo>
                <a:lnTo>
                  <a:pt x="322" y="7"/>
                </a:lnTo>
                <a:lnTo>
                  <a:pt x="315" y="2"/>
                </a:lnTo>
                <a:lnTo>
                  <a:pt x="308" y="0"/>
                </a:lnTo>
                <a:lnTo>
                  <a:pt x="299" y="0"/>
                </a:lnTo>
                <a:lnTo>
                  <a:pt x="299" y="0"/>
                </a:lnTo>
                <a:close/>
                <a:moveTo>
                  <a:pt x="228" y="114"/>
                </a:moveTo>
                <a:lnTo>
                  <a:pt x="319" y="36"/>
                </a:lnTo>
                <a:lnTo>
                  <a:pt x="319" y="36"/>
                </a:lnTo>
                <a:lnTo>
                  <a:pt x="320" y="42"/>
                </a:lnTo>
                <a:lnTo>
                  <a:pt x="320" y="214"/>
                </a:lnTo>
                <a:lnTo>
                  <a:pt x="320" y="214"/>
                </a:lnTo>
                <a:lnTo>
                  <a:pt x="320" y="218"/>
                </a:lnTo>
                <a:lnTo>
                  <a:pt x="228" y="114"/>
                </a:lnTo>
                <a:close/>
                <a:moveTo>
                  <a:pt x="299" y="20"/>
                </a:moveTo>
                <a:lnTo>
                  <a:pt x="299" y="20"/>
                </a:lnTo>
                <a:lnTo>
                  <a:pt x="302" y="22"/>
                </a:lnTo>
                <a:lnTo>
                  <a:pt x="170" y="134"/>
                </a:lnTo>
                <a:lnTo>
                  <a:pt x="38" y="22"/>
                </a:lnTo>
                <a:lnTo>
                  <a:pt x="38" y="22"/>
                </a:lnTo>
                <a:lnTo>
                  <a:pt x="41" y="20"/>
                </a:lnTo>
                <a:lnTo>
                  <a:pt x="299" y="20"/>
                </a:lnTo>
                <a:close/>
                <a:moveTo>
                  <a:pt x="21" y="218"/>
                </a:moveTo>
                <a:lnTo>
                  <a:pt x="21" y="218"/>
                </a:lnTo>
                <a:lnTo>
                  <a:pt x="21" y="214"/>
                </a:lnTo>
                <a:lnTo>
                  <a:pt x="21" y="42"/>
                </a:lnTo>
                <a:lnTo>
                  <a:pt x="21" y="42"/>
                </a:lnTo>
                <a:lnTo>
                  <a:pt x="21" y="36"/>
                </a:lnTo>
                <a:lnTo>
                  <a:pt x="112" y="114"/>
                </a:lnTo>
                <a:lnTo>
                  <a:pt x="21" y="218"/>
                </a:lnTo>
                <a:close/>
                <a:moveTo>
                  <a:pt x="41" y="234"/>
                </a:moveTo>
                <a:lnTo>
                  <a:pt x="41" y="234"/>
                </a:lnTo>
                <a:lnTo>
                  <a:pt x="36" y="234"/>
                </a:lnTo>
                <a:lnTo>
                  <a:pt x="128" y="127"/>
                </a:lnTo>
                <a:lnTo>
                  <a:pt x="163" y="158"/>
                </a:lnTo>
                <a:lnTo>
                  <a:pt x="163" y="158"/>
                </a:lnTo>
                <a:lnTo>
                  <a:pt x="166" y="160"/>
                </a:lnTo>
                <a:lnTo>
                  <a:pt x="170" y="160"/>
                </a:lnTo>
                <a:lnTo>
                  <a:pt x="170" y="160"/>
                </a:lnTo>
                <a:lnTo>
                  <a:pt x="174" y="160"/>
                </a:lnTo>
                <a:lnTo>
                  <a:pt x="177" y="158"/>
                </a:lnTo>
                <a:lnTo>
                  <a:pt x="212" y="127"/>
                </a:lnTo>
                <a:lnTo>
                  <a:pt x="306" y="234"/>
                </a:lnTo>
                <a:lnTo>
                  <a:pt x="306" y="234"/>
                </a:lnTo>
                <a:lnTo>
                  <a:pt x="299" y="234"/>
                </a:lnTo>
                <a:lnTo>
                  <a:pt x="41" y="23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036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с ОЗС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132" y="612279"/>
            <a:ext cx="10068297" cy="6192688"/>
          </a:xfrm>
        </p:spPr>
        <p:txBody>
          <a:bodyPr/>
          <a:lstStyle/>
          <a:p>
            <a:r>
              <a:rPr lang="ru-RU" sz="1400" b="1" i="1" cap="all" dirty="0"/>
              <a:t>Этап «Рефлексия»</a:t>
            </a:r>
            <a:endParaRPr lang="ru-RU" sz="1400" dirty="0"/>
          </a:p>
          <a:p>
            <a:r>
              <a:rPr lang="ru-RU" sz="1400" b="1" i="1" dirty="0"/>
              <a:t>ШАГ 5. Рефлексия учеником и его родителями собственных  образовательных выборов и действий                                                                                                                                                                           Задача</a:t>
            </a:r>
            <a:r>
              <a:rPr lang="ru-RU" sz="1400" i="1" dirty="0"/>
              <a:t> - создание условий для  осознания учеником  собственных успехов и дефицитов,  для постановки задач на образовательное продвижение.                                                                                                                                                    </a:t>
            </a:r>
            <a:r>
              <a:rPr lang="ru-RU" sz="1400" b="1" i="1" dirty="0"/>
              <a:t>Форматы</a:t>
            </a:r>
            <a:r>
              <a:rPr lang="ru-RU" sz="1400" dirty="0"/>
              <a:t>  </a:t>
            </a:r>
            <a:r>
              <a:rPr lang="ru-RU" sz="1400" b="1" i="1" dirty="0"/>
              <a:t>фиксирования результатов                                                                                                                       </a:t>
            </a:r>
            <a:r>
              <a:rPr lang="ru-RU" sz="1400" dirty="0"/>
              <a:t>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lvl="0"/>
            <a:r>
              <a:rPr lang="ru-RU" sz="1400" i="1" dirty="0"/>
              <a:t>Рефлексивная карта (1 – 4 классы) </a:t>
            </a:r>
            <a:endParaRPr lang="ru-RU" sz="1400" dirty="0"/>
          </a:p>
          <a:p>
            <a:pPr lvl="0"/>
            <a:r>
              <a:rPr lang="ru-RU" sz="1400" i="1" dirty="0"/>
              <a:t>Рефлексивный дневник ученика (1 – 8 классы)</a:t>
            </a:r>
            <a:endParaRPr lang="ru-RU" sz="1400" dirty="0"/>
          </a:p>
          <a:p>
            <a:pPr lvl="0"/>
            <a:r>
              <a:rPr lang="ru-RU" sz="1400" i="1" dirty="0"/>
              <a:t>Календарь образовательных событий (9 – 11 классы)</a:t>
            </a:r>
            <a:endParaRPr lang="ru-RU" sz="1400" dirty="0"/>
          </a:p>
          <a:p>
            <a:pPr lvl="0"/>
            <a:r>
              <a:rPr lang="ru-RU" sz="1400" i="1" dirty="0"/>
              <a:t>Резюме выпускника начальной, основной, средней школы (4, 9, 11 классы)</a:t>
            </a:r>
            <a:endParaRPr lang="ru-RU" sz="1400" dirty="0"/>
          </a:p>
          <a:p>
            <a:pPr lvl="0"/>
            <a:r>
              <a:rPr lang="ru-RU" sz="1400" i="1" dirty="0"/>
              <a:t>Анкеты родителей </a:t>
            </a:r>
            <a:endParaRPr lang="ru-RU" sz="1400" i="1" dirty="0"/>
          </a:p>
          <a:p>
            <a:pPr lvl="0"/>
            <a:r>
              <a:rPr lang="ru-RU" sz="1400" b="1" i="1" dirty="0" smtClean="0"/>
              <a:t>ШАГ </a:t>
            </a:r>
            <a:r>
              <a:rPr lang="ru-RU" sz="1400" b="1" i="1" dirty="0"/>
              <a:t>6. Построение движения школьника в поле достижений                                                                    </a:t>
            </a:r>
            <a:endParaRPr lang="ru-RU" sz="1400" b="1" i="1" dirty="0" smtClean="0"/>
          </a:p>
          <a:p>
            <a:r>
              <a:rPr lang="ru-RU" sz="1400" b="1" i="1" dirty="0" smtClean="0"/>
              <a:t>Задача</a:t>
            </a:r>
            <a:r>
              <a:rPr lang="ru-RU" sz="1400" i="1" dirty="0" smtClean="0"/>
              <a:t> </a:t>
            </a:r>
            <a:r>
              <a:rPr lang="ru-RU" sz="1400" i="1" dirty="0"/>
              <a:t>– оценка индивидуального, максимального для каждого прогресса.                                                                                </a:t>
            </a:r>
            <a:r>
              <a:rPr lang="ru-RU" sz="1400" b="1" i="1" dirty="0"/>
              <a:t>Форматы</a:t>
            </a:r>
            <a:r>
              <a:rPr lang="ru-RU" sz="1400" dirty="0"/>
              <a:t>  </a:t>
            </a:r>
            <a:r>
              <a:rPr lang="ru-RU" sz="1400" b="1" i="1" dirty="0"/>
              <a:t>фиксирования результатов                                                                                                                       </a:t>
            </a:r>
            <a:r>
              <a:rPr lang="ru-RU" sz="1400" dirty="0"/>
              <a:t>                                                                                                                      </a:t>
            </a:r>
          </a:p>
          <a:p>
            <a:pPr lvl="0"/>
            <a:r>
              <a:rPr lang="ru-RU" sz="1400" i="1" dirty="0"/>
              <a:t>Лист достижений (1 – 8 классы)</a:t>
            </a:r>
            <a:endParaRPr lang="ru-RU" sz="1400" dirty="0"/>
          </a:p>
          <a:p>
            <a:pPr lvl="0"/>
            <a:r>
              <a:rPr lang="ru-RU" sz="1400" i="1" dirty="0"/>
              <a:t>Зачетный лист (10, 11 классы)</a:t>
            </a:r>
            <a:endParaRPr lang="ru-RU" sz="1400" dirty="0"/>
          </a:p>
          <a:p>
            <a:pPr lvl="0"/>
            <a:r>
              <a:rPr lang="ru-RU" sz="1400" i="1" dirty="0"/>
              <a:t>Рейтинг успешности (10, 11 классы) </a:t>
            </a:r>
            <a:endParaRPr lang="ru-RU" sz="1400" dirty="0"/>
          </a:p>
          <a:p>
            <a:r>
              <a:rPr lang="ru-RU" sz="1400" b="1" i="1" dirty="0"/>
              <a:t> </a:t>
            </a:r>
            <a:endParaRPr lang="ru-RU" sz="1400" dirty="0"/>
          </a:p>
          <a:p>
            <a:r>
              <a:rPr lang="ru-RU" sz="1400" b="1" i="1" dirty="0"/>
              <a:t>Деятельность участников образовательного процесса</a:t>
            </a:r>
            <a:endParaRPr lang="ru-RU" sz="1400" dirty="0"/>
          </a:p>
          <a:p>
            <a:r>
              <a:rPr lang="ru-RU" sz="1400" b="1" i="1" dirty="0"/>
              <a:t>Педагог </a:t>
            </a:r>
            <a:r>
              <a:rPr lang="ru-RU" sz="1400" b="1" i="1" dirty="0" smtClean="0"/>
              <a:t>     с</a:t>
            </a:r>
            <a:r>
              <a:rPr lang="ru-RU" sz="1400" i="1" dirty="0" smtClean="0"/>
              <a:t>оздает </a:t>
            </a:r>
            <a:r>
              <a:rPr lang="ru-RU" sz="1400" i="1" dirty="0"/>
              <a:t>ситуацию осмысления учеником образовательных выборов  и действий, перспектив, </a:t>
            </a:r>
            <a:r>
              <a:rPr lang="ru-RU" sz="1400" i="1" dirty="0" smtClean="0"/>
              <a:t> возрастного </a:t>
            </a:r>
            <a:r>
              <a:rPr lang="ru-RU" sz="1400" i="1" dirty="0"/>
              <a:t>движения, своего будущего; </a:t>
            </a:r>
            <a:r>
              <a:rPr lang="ru-RU" sz="1400" i="1" dirty="0" smtClean="0"/>
              <a:t>              </a:t>
            </a:r>
            <a:endParaRPr lang="ru-RU" sz="1400" dirty="0"/>
          </a:p>
          <a:p>
            <a:r>
              <a:rPr lang="ru-RU" sz="1400" i="1" dirty="0"/>
              <a:t>обеспечивает создание и рефлексию образовательной истории ребенка, подключение субъектного отношения к построению его продвижения к успеху.                                                                                                                               </a:t>
            </a:r>
            <a:r>
              <a:rPr lang="ru-RU" sz="1400" b="1" i="1" dirty="0"/>
              <a:t>Школьник  </a:t>
            </a:r>
            <a:r>
              <a:rPr lang="ru-RU" sz="1400" i="1" dirty="0" smtClean="0"/>
              <a:t>осваивает </a:t>
            </a:r>
            <a:r>
              <a:rPr lang="ru-RU" sz="1400" i="1" dirty="0"/>
              <a:t>различные формы познавательной и личностной рефлексии; анализирует собственные возможности, оформляет свои образовательные достижения и реализует возможность предъявления их другим.                                                                                                        </a:t>
            </a:r>
            <a:endParaRPr lang="ru-RU" sz="1400" i="1" dirty="0" smtClean="0"/>
          </a:p>
          <a:p>
            <a:r>
              <a:rPr lang="ru-RU" sz="1400" i="1" dirty="0" smtClean="0"/>
              <a:t> </a:t>
            </a:r>
            <a:r>
              <a:rPr lang="ru-RU" sz="1400" b="1" i="1" dirty="0"/>
              <a:t>Родители </a:t>
            </a:r>
            <a:r>
              <a:rPr lang="ru-RU" sz="1400" b="1" i="1" dirty="0" smtClean="0"/>
              <a:t> </a:t>
            </a:r>
            <a:r>
              <a:rPr lang="ru-RU" sz="1400" i="1" dirty="0"/>
              <a:t>анализируют  процесс и результаты продвижения ребенка по выбранному образовательному маршруту.</a:t>
            </a:r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269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Образовательная история в форме портфолио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988" y="756295"/>
            <a:ext cx="9623425" cy="6804968"/>
          </a:xfrm>
        </p:spPr>
        <p:txBody>
          <a:bodyPr/>
          <a:lstStyle/>
          <a:p>
            <a:r>
              <a:rPr lang="ru-RU" sz="1400" b="1" i="1" dirty="0"/>
              <a:t>Оформление познавательного интереса </a:t>
            </a:r>
            <a:r>
              <a:rPr lang="ru-RU" sz="1400" i="1" dirty="0"/>
              <a:t>– начальная школа</a:t>
            </a:r>
            <a:endParaRPr lang="ru-RU" sz="1400" dirty="0"/>
          </a:p>
          <a:p>
            <a:pPr lvl="1"/>
            <a:r>
              <a:rPr lang="ru-RU" sz="1400" i="1" dirty="0"/>
              <a:t>Образовательный заказ</a:t>
            </a:r>
            <a:endParaRPr lang="ru-RU" sz="1400" dirty="0"/>
          </a:p>
          <a:p>
            <a:pPr lvl="1"/>
            <a:r>
              <a:rPr lang="ru-RU" sz="1400" i="1" dirty="0"/>
              <a:t>Рефлексивная карта</a:t>
            </a:r>
            <a:endParaRPr lang="ru-RU" sz="1400" dirty="0"/>
          </a:p>
          <a:p>
            <a:pPr lvl="1"/>
            <a:r>
              <a:rPr lang="ru-RU" sz="1400" i="1" dirty="0"/>
              <a:t>Рефлексивный дневник</a:t>
            </a:r>
            <a:endParaRPr lang="ru-RU" sz="1400" dirty="0"/>
          </a:p>
          <a:p>
            <a:pPr lvl="1"/>
            <a:r>
              <a:rPr lang="ru-RU" sz="1400" i="1" dirty="0"/>
              <a:t>Резюме выпускника начальной школы</a:t>
            </a:r>
            <a:endParaRPr lang="ru-RU" sz="1400" dirty="0"/>
          </a:p>
          <a:p>
            <a:pPr lvl="1"/>
            <a:r>
              <a:rPr lang="ru-RU" sz="1400" i="1" dirty="0"/>
              <a:t>Лист достижений</a:t>
            </a:r>
            <a:endParaRPr lang="ru-RU" sz="1400" dirty="0"/>
          </a:p>
          <a:p>
            <a:pPr lvl="1"/>
            <a:r>
              <a:rPr lang="ru-RU" sz="1400" i="1" dirty="0"/>
              <a:t>Анкета родителей (1 класс)</a:t>
            </a:r>
            <a:endParaRPr lang="ru-RU" sz="1400" dirty="0"/>
          </a:p>
          <a:p>
            <a:pPr lvl="1"/>
            <a:r>
              <a:rPr lang="ru-RU" sz="1400" i="1" dirty="0"/>
              <a:t>Анкета родителей</a:t>
            </a:r>
            <a:endParaRPr lang="ru-RU" sz="1400" dirty="0"/>
          </a:p>
          <a:p>
            <a:r>
              <a:rPr lang="ru-RU" sz="1200" b="1" i="1" dirty="0"/>
              <a:t>               </a:t>
            </a:r>
            <a:endParaRPr lang="ru-RU" sz="1200" dirty="0"/>
          </a:p>
          <a:p>
            <a:r>
              <a:rPr lang="ru-RU" sz="1400" b="1" i="1" dirty="0"/>
              <a:t>Становление образовательного интереса </a:t>
            </a:r>
            <a:r>
              <a:rPr lang="ru-RU" sz="1400" i="1" dirty="0"/>
              <a:t>– основная школа</a:t>
            </a:r>
            <a:endParaRPr lang="ru-RU" sz="1400" dirty="0"/>
          </a:p>
          <a:p>
            <a:pPr lvl="1"/>
            <a:r>
              <a:rPr lang="ru-RU" sz="1400" i="1" dirty="0"/>
              <a:t>Образовательный заказ</a:t>
            </a:r>
            <a:endParaRPr lang="ru-RU" sz="1400" dirty="0"/>
          </a:p>
          <a:p>
            <a:pPr lvl="1"/>
            <a:r>
              <a:rPr lang="ru-RU" sz="1400" i="1" dirty="0"/>
              <a:t>Образовательный проект (9 класс) </a:t>
            </a:r>
            <a:endParaRPr lang="ru-RU" sz="1400" dirty="0"/>
          </a:p>
          <a:p>
            <a:pPr lvl="1"/>
            <a:r>
              <a:rPr lang="ru-RU" sz="1400" i="1" dirty="0"/>
              <a:t>Рефлексивный дневник (5 – 8 классы)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400" dirty="0"/>
          </a:p>
          <a:p>
            <a:pPr lvl="1"/>
            <a:r>
              <a:rPr lang="ru-RU" sz="1400" i="1" dirty="0"/>
              <a:t>Календарь образовательных событий (9 класс)</a:t>
            </a:r>
            <a:endParaRPr lang="ru-RU" sz="1400" dirty="0"/>
          </a:p>
          <a:p>
            <a:pPr lvl="1"/>
            <a:r>
              <a:rPr lang="ru-RU" sz="1400" i="1" dirty="0"/>
              <a:t>Резюме выпускника основной школы</a:t>
            </a:r>
            <a:endParaRPr lang="ru-RU" sz="1400" dirty="0"/>
          </a:p>
          <a:p>
            <a:pPr lvl="1"/>
            <a:r>
              <a:rPr lang="ru-RU" sz="1400" i="1" dirty="0"/>
              <a:t>Лист достижений (5-8 классы)</a:t>
            </a:r>
            <a:endParaRPr lang="ru-RU" sz="1400" dirty="0"/>
          </a:p>
          <a:p>
            <a:pPr lvl="1"/>
            <a:r>
              <a:rPr lang="ru-RU" sz="1400" i="1" dirty="0"/>
              <a:t>Анкета родителей</a:t>
            </a:r>
            <a:endParaRPr lang="ru-RU" sz="1400" dirty="0"/>
          </a:p>
          <a:p>
            <a:r>
              <a:rPr lang="ru-RU" sz="1400" dirty="0"/>
              <a:t>             </a:t>
            </a:r>
          </a:p>
          <a:p>
            <a:r>
              <a:rPr lang="ru-RU" sz="1400" b="1" i="1" dirty="0"/>
              <a:t>Оформление образовательного проекта </a:t>
            </a:r>
            <a:r>
              <a:rPr lang="ru-RU" sz="1400" i="1" dirty="0"/>
              <a:t>– старшая школа</a:t>
            </a:r>
            <a:endParaRPr lang="ru-RU" sz="1400" dirty="0"/>
          </a:p>
          <a:p>
            <a:pPr lvl="1"/>
            <a:r>
              <a:rPr lang="ru-RU" sz="1400" i="1" dirty="0"/>
              <a:t>Индивидуальный учебный план</a:t>
            </a:r>
            <a:endParaRPr lang="ru-RU" sz="1400" dirty="0"/>
          </a:p>
          <a:p>
            <a:pPr lvl="1"/>
            <a:r>
              <a:rPr lang="ru-RU" sz="1400" i="1" dirty="0"/>
              <a:t>Образовательный проект </a:t>
            </a:r>
            <a:endParaRPr lang="ru-RU" sz="1400" dirty="0"/>
          </a:p>
          <a:p>
            <a:pPr lvl="1"/>
            <a:r>
              <a:rPr lang="ru-RU" sz="1400" i="1" dirty="0"/>
              <a:t>Календарь образовательных событий</a:t>
            </a:r>
            <a:endParaRPr lang="ru-RU" sz="1400" dirty="0"/>
          </a:p>
          <a:p>
            <a:pPr lvl="1"/>
            <a:r>
              <a:rPr lang="ru-RU" sz="1400" i="1" dirty="0"/>
              <a:t>Резюме выпускника средней школы</a:t>
            </a:r>
            <a:endParaRPr lang="ru-RU" sz="1400" dirty="0"/>
          </a:p>
          <a:p>
            <a:pPr lvl="1"/>
            <a:r>
              <a:rPr lang="ru-RU" sz="1400" i="1" dirty="0"/>
              <a:t>Рейтинг успешности</a:t>
            </a:r>
            <a:endParaRPr lang="ru-RU" sz="1400" dirty="0"/>
          </a:p>
          <a:p>
            <a:pPr lvl="1"/>
            <a:r>
              <a:rPr lang="ru-RU" sz="1400" i="1" dirty="0"/>
              <a:t>Зачетный лист</a:t>
            </a:r>
            <a:endParaRPr lang="ru-RU" sz="1400" dirty="0"/>
          </a:p>
          <a:p>
            <a:pPr lvl="1"/>
            <a:r>
              <a:rPr lang="ru-RU" sz="1400" i="1" dirty="0"/>
              <a:t>Анкета родителей</a:t>
            </a:r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73117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cap="all" dirty="0"/>
              <a:t>Образовательные результаты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Школьник                                                                                                                                                                     </a:t>
            </a:r>
            <a:r>
              <a:rPr lang="ru-RU" i="1" dirty="0"/>
              <a:t>прирост субъективности (инициативность, самостоятельность, ответственность) через  создание и рефлексию ребенком своей образовательной истории.</a:t>
            </a:r>
            <a:endParaRPr lang="ru-RU" dirty="0"/>
          </a:p>
          <a:p>
            <a:r>
              <a:rPr lang="ru-RU" b="1" i="1" dirty="0"/>
              <a:t>Родители                                                                                                                                                                   </a:t>
            </a:r>
            <a:r>
              <a:rPr lang="ru-RU" i="1" dirty="0"/>
              <a:t>становление новых норм партнерства с педагогами школы в работе с индивидуальными смыслами и жизненными перспективами ребенка. </a:t>
            </a: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b="1" i="1" dirty="0"/>
              <a:t>Педагог                                                                                                                                                                                 </a:t>
            </a:r>
            <a:r>
              <a:rPr lang="ru-RU" i="1" dirty="0"/>
              <a:t>прирост субъективности (</a:t>
            </a:r>
            <a:r>
              <a:rPr lang="ru-RU" i="1" dirty="0" err="1"/>
              <a:t>тьюторская</a:t>
            </a:r>
            <a:r>
              <a:rPr lang="ru-RU" i="1" dirty="0"/>
              <a:t> позиция) через обеспечение условий становления </a:t>
            </a:r>
            <a:r>
              <a:rPr lang="ru-RU" i="1" dirty="0" err="1"/>
              <a:t>субъектности</a:t>
            </a:r>
            <a:r>
              <a:rPr lang="ru-RU" i="1" dirty="0"/>
              <a:t> школьника в процессе проектирования и создания его индивидуальной образовательной истории.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396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4131900" y="2554117"/>
            <a:ext cx="5861175" cy="2655573"/>
          </a:xfrm>
          <a:prstGeom prst="rect">
            <a:avLst/>
          </a:prstGeom>
        </p:spPr>
        <p:txBody>
          <a:bodyPr lIns="99569" tIns="49785" rIns="99569" bIns="49785">
            <a:normAutofit/>
          </a:bodyPr>
          <a:lstStyle/>
          <a:p>
            <a:pPr marL="49785" indent="0" algn="l"/>
            <a:r>
              <a:rPr lang="ru-RU" sz="3600" dirty="0" smtClean="0">
                <a:solidFill>
                  <a:schemeClr val="accent1"/>
                </a:solidFill>
                <a:latin typeface="Franklin Gothic Book (Основной текст)"/>
              </a:rPr>
              <a:t>Благодарим за внимание!</a:t>
            </a:r>
            <a:endParaRPr lang="ru-RU" sz="3600" dirty="0">
              <a:solidFill>
                <a:schemeClr val="accent1"/>
              </a:solidFill>
              <a:latin typeface="Franklin Gothic Book (Основной текст)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43242" y="2554117"/>
            <a:ext cx="77732" cy="2655573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20" y="2250826"/>
            <a:ext cx="2561558" cy="303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40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4294967295"/>
          </p:nvPr>
        </p:nvSpPr>
        <p:spPr>
          <a:xfrm>
            <a:off x="3512840" y="1620391"/>
            <a:ext cx="6586388" cy="55446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 algn="just">
              <a:buAutoNum type="arabicPeriod"/>
            </a:pPr>
            <a:r>
              <a:rPr lang="ru-RU" sz="2400" b="1" dirty="0" smtClean="0"/>
              <a:t>Понятие </a:t>
            </a:r>
            <a:r>
              <a:rPr lang="ru-RU" sz="2400" b="1" dirty="0"/>
              <a:t>образовательного </a:t>
            </a:r>
            <a:r>
              <a:rPr lang="ru-RU" sz="2400" b="1" dirty="0" smtClean="0"/>
              <a:t>заказа. </a:t>
            </a:r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 Социально-психологические </a:t>
            </a:r>
            <a:r>
              <a:rPr lang="ru-RU" sz="2400" b="1" dirty="0"/>
              <a:t>условия формирования образовательного заказа </a:t>
            </a:r>
            <a:r>
              <a:rPr lang="ru-RU" sz="2400" b="1" dirty="0" smtClean="0"/>
              <a:t>семьи. </a:t>
            </a:r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Этапы </a:t>
            </a:r>
            <a:r>
              <a:rPr lang="ru-RU" sz="2400" b="1" dirty="0"/>
              <a:t>работы с образовательным заказом семьи (обучающегося) в образовательной </a:t>
            </a:r>
            <a:r>
              <a:rPr lang="ru-RU" sz="2400" b="1" dirty="0" smtClean="0"/>
              <a:t>организации. </a:t>
            </a:r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Организационные </a:t>
            </a:r>
            <a:r>
              <a:rPr lang="ru-RU" sz="2400" b="1" dirty="0"/>
              <a:t>условия выявления и удовлетворения образовательного </a:t>
            </a:r>
            <a:r>
              <a:rPr lang="ru-RU" sz="2400" b="1" dirty="0" smtClean="0"/>
              <a:t>заказа. </a:t>
            </a:r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Педагогические </a:t>
            </a:r>
            <a:r>
              <a:rPr lang="ru-RU" sz="2400" b="1" dirty="0"/>
              <a:t>средства работы с образовательным </a:t>
            </a:r>
            <a:r>
              <a:rPr lang="ru-RU" sz="2400" b="1" dirty="0" smtClean="0"/>
              <a:t>заказом. </a:t>
            </a:r>
          </a:p>
          <a:p>
            <a:pPr marL="457200" lvl="0" indent="-457200" algn="just">
              <a:buAutoNum type="arabicPeriod"/>
            </a:pPr>
            <a:r>
              <a:rPr lang="ru-RU" sz="2400" b="1" dirty="0" smtClean="0"/>
              <a:t>Примеры </a:t>
            </a:r>
            <a:r>
              <a:rPr lang="ru-RU" sz="2400" b="1" dirty="0"/>
              <a:t>практических ситуаций по </a:t>
            </a:r>
            <a:r>
              <a:rPr lang="ru-RU" sz="2400" b="1" dirty="0" smtClean="0"/>
              <a:t>теме.</a:t>
            </a:r>
            <a:endParaRPr lang="ru-RU" sz="2400" b="1" dirty="0"/>
          </a:p>
          <a:p>
            <a:pPr marL="45720" indent="0" algn="just"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80792" y="2060848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99" y="1945493"/>
            <a:ext cx="1967640" cy="318303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042444" y="180231"/>
            <a:ext cx="5832648" cy="720080"/>
          </a:xfrm>
        </p:spPr>
        <p:txBody>
          <a:bodyPr/>
          <a:lstStyle/>
          <a:p>
            <a:pPr algn="ctr"/>
            <a:r>
              <a:rPr lang="ru-RU" dirty="0" smtClean="0"/>
              <a:t>ОСНОВНЫЕ ВОПРОСЫ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50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4016896" y="1044327"/>
            <a:ext cx="6586388" cy="619268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45720" indent="0" algn="l">
              <a:buNone/>
            </a:pP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l"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Образовательный заказ семьи (ОЗС) </a:t>
            </a: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600" dirty="0"/>
              <a:t>ожидания родителей (членов семьи), связанные с образовательной деятельностью их ребенка и адресованные конкретному субъекту. </a:t>
            </a:r>
            <a:endParaRPr lang="ru-RU" sz="3600" dirty="0" smtClean="0"/>
          </a:p>
          <a:p>
            <a:pPr marL="45720" indent="0" algn="just">
              <a:buNone/>
            </a:pPr>
            <a:endParaRPr lang="ru-RU" sz="3600" i="1" dirty="0"/>
          </a:p>
          <a:p>
            <a:pPr marL="45720" indent="0" algn="just">
              <a:buNone/>
            </a:pPr>
            <a:r>
              <a:rPr lang="ru-RU" sz="3600" i="1" dirty="0" smtClean="0"/>
              <a:t>Не имеет четких критериев.</a:t>
            </a:r>
          </a:p>
          <a:p>
            <a:pPr marL="45720" indent="0" algn="just">
              <a:buNone/>
            </a:pPr>
            <a:r>
              <a:rPr lang="ru-RU" sz="3600" i="1" u="sng" dirty="0" smtClean="0"/>
              <a:t>Необходимо уточнение:</a:t>
            </a:r>
          </a:p>
          <a:p>
            <a:pPr marL="45720" indent="0" algn="just">
              <a:buNone/>
            </a:pPr>
            <a:r>
              <a:rPr lang="ru-RU" sz="3600" i="1" dirty="0" smtClean="0"/>
              <a:t>содержания (что запрашивается (заказывается);</a:t>
            </a:r>
          </a:p>
          <a:p>
            <a:pPr marL="45720" indent="0" algn="just">
              <a:buNone/>
            </a:pPr>
            <a:r>
              <a:rPr lang="ru-RU" sz="3600" i="1" dirty="0" smtClean="0"/>
              <a:t>Понятийный аппарат (</a:t>
            </a:r>
            <a:r>
              <a:rPr lang="ru-RU" sz="3600" i="1" dirty="0"/>
              <a:t>что вкладывается родителями в те или иные слова, что имеется в </a:t>
            </a:r>
            <a:r>
              <a:rPr lang="ru-RU" sz="3600" i="1" dirty="0" smtClean="0"/>
              <a:t>виду…_</a:t>
            </a:r>
            <a:r>
              <a:rPr lang="ru-RU" sz="3600" dirty="0" smtClean="0"/>
              <a:t>)</a:t>
            </a:r>
            <a:endParaRPr lang="ru-RU" sz="3600" i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32" y="2178126"/>
            <a:ext cx="3096344" cy="28986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74492" y="2423159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3635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78862" y="108223"/>
            <a:ext cx="5832648" cy="720080"/>
          </a:xfrm>
        </p:spPr>
        <p:txBody>
          <a:bodyPr/>
          <a:lstStyle/>
          <a:p>
            <a:pPr algn="ctr"/>
            <a:r>
              <a:rPr lang="ru-RU" dirty="0" smtClean="0"/>
              <a:t>ОПРЕДЕЛЕНИЕ ПОНЯТИЯ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180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4016896" y="1044327"/>
            <a:ext cx="6586388" cy="6192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l">
              <a:buNone/>
            </a:pP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l"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Возможность выстраивать индивидуальный образовательный </a:t>
            </a:r>
            <a:r>
              <a:rPr lang="ru-RU" sz="2000" dirty="0"/>
              <a:t>маршрут ребенка. </a:t>
            </a:r>
          </a:p>
          <a:p>
            <a:pPr algn="just"/>
            <a:r>
              <a:rPr lang="ru-RU" sz="2000" dirty="0"/>
              <a:t>• Возможность выстраивать свою </a:t>
            </a:r>
            <a:r>
              <a:rPr lang="ru-RU" sz="2000" i="1" dirty="0"/>
              <a:t>программу деятельности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• Способствует установлению </a:t>
            </a:r>
            <a:r>
              <a:rPr lang="ru-RU" sz="2000" i="1" dirty="0"/>
              <a:t>обратной связи </a:t>
            </a:r>
            <a:r>
              <a:rPr lang="ru-RU" sz="2000" dirty="0"/>
              <a:t>со всеми субъектами образовательного процесса.</a:t>
            </a:r>
          </a:p>
          <a:p>
            <a:pPr algn="just"/>
            <a:r>
              <a:rPr lang="ru-RU" sz="2000" dirty="0"/>
              <a:t>• Позволяет откорректировать педагогические </a:t>
            </a:r>
            <a:r>
              <a:rPr lang="ru-RU" sz="2000" i="1" dirty="0"/>
              <a:t>цели </a:t>
            </a:r>
            <a:r>
              <a:rPr lang="ru-RU" sz="2000" dirty="0"/>
              <a:t>и </a:t>
            </a:r>
            <a:r>
              <a:rPr lang="ru-RU" sz="2000" i="1" dirty="0"/>
              <a:t>способы </a:t>
            </a:r>
            <a:r>
              <a:rPr lang="ru-RU" sz="2000" dirty="0"/>
              <a:t>их достижения</a:t>
            </a:r>
          </a:p>
          <a:p>
            <a:pPr algn="just"/>
            <a:r>
              <a:rPr lang="ru-RU" sz="2000" dirty="0"/>
              <a:t>• Помогает повысить </a:t>
            </a:r>
            <a:r>
              <a:rPr lang="ru-RU" sz="2000" i="1" dirty="0"/>
              <a:t>удовлетворенность родителей </a:t>
            </a:r>
            <a:r>
              <a:rPr lang="ru-RU" sz="2000" dirty="0"/>
              <a:t>как качеством образования, так и характером взаимодействия со всеми субъектами образовательного процесса.</a:t>
            </a:r>
          </a:p>
          <a:p>
            <a:pPr algn="just"/>
            <a:r>
              <a:rPr lang="ru-RU" sz="2000" dirty="0"/>
              <a:t>• Дает возможность учитывать семью как </a:t>
            </a:r>
            <a:r>
              <a:rPr lang="ru-RU" sz="2000" i="1" dirty="0"/>
              <a:t>ресурс </a:t>
            </a:r>
            <a:r>
              <a:rPr lang="ru-RU" sz="2000" dirty="0"/>
              <a:t>для </a:t>
            </a:r>
            <a:r>
              <a:rPr lang="ru-RU" sz="2000" i="1" dirty="0"/>
              <a:t>совместного развития</a:t>
            </a:r>
            <a:r>
              <a:rPr lang="ru-RU" sz="2000" dirty="0"/>
              <a:t>.</a:t>
            </a:r>
          </a:p>
          <a:p>
            <a:pPr marL="45720" indent="0" algn="l">
              <a:buNone/>
            </a:pPr>
            <a:endParaRPr lang="ru-RU" sz="2000" i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32" y="2178126"/>
            <a:ext cx="3096344" cy="28986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74492" y="2423159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3635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78862" y="108223"/>
            <a:ext cx="5832648" cy="720080"/>
          </a:xfrm>
        </p:spPr>
        <p:txBody>
          <a:bodyPr/>
          <a:lstStyle/>
          <a:p>
            <a:pPr algn="ctr"/>
            <a:r>
              <a:rPr lang="ru-RU" sz="2400" dirty="0" smtClean="0"/>
              <a:t>Что </a:t>
            </a:r>
            <a:r>
              <a:rPr lang="ru-RU" sz="2400" dirty="0"/>
              <a:t>дает изучение ОЗС </a:t>
            </a:r>
          </a:p>
        </p:txBody>
      </p:sp>
    </p:spTree>
    <p:extLst>
      <p:ext uri="{BB962C8B-B14F-4D97-AF65-F5344CB8AC3E}">
        <p14:creationId xmlns:p14="http://schemas.microsoft.com/office/powerpoint/2010/main" val="3911311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4016896" y="1044327"/>
            <a:ext cx="6586388" cy="619268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2000" i="1" dirty="0" smtClean="0"/>
              <a:t>Полярность </a:t>
            </a:r>
            <a:r>
              <a:rPr lang="ru-RU" sz="2000" dirty="0" smtClean="0"/>
              <a:t>ОЗ (связана </a:t>
            </a:r>
            <a:r>
              <a:rPr lang="ru-RU" sz="2000" dirty="0"/>
              <a:t>с разнообразием типов семьи и возможностями </a:t>
            </a:r>
            <a:r>
              <a:rPr lang="ru-RU" sz="2000" dirty="0" smtClean="0"/>
              <a:t>родителей0.</a:t>
            </a:r>
            <a:endParaRPr lang="ru-RU" sz="2000" dirty="0"/>
          </a:p>
          <a:p>
            <a:pPr algn="just"/>
            <a:r>
              <a:rPr lang="ru-RU" sz="2000" i="1" dirty="0" err="1"/>
              <a:t>Несогласованость</a:t>
            </a:r>
            <a:r>
              <a:rPr lang="ru-RU" sz="2000" i="1" dirty="0"/>
              <a:t> </a:t>
            </a:r>
            <a:r>
              <a:rPr lang="ru-RU" sz="2000" dirty="0"/>
              <a:t>(в семье</a:t>
            </a:r>
            <a:r>
              <a:rPr lang="ru-RU" sz="2000" dirty="0" smtClean="0"/>
              <a:t>) (связана с  разницей педагогических </a:t>
            </a:r>
            <a:r>
              <a:rPr lang="ru-RU" sz="2000" dirty="0"/>
              <a:t>взглядов взрослых членов семьи на воспитание и образование </a:t>
            </a:r>
            <a:r>
              <a:rPr lang="ru-RU" sz="2000" dirty="0" smtClean="0"/>
              <a:t>ребенка).</a:t>
            </a:r>
            <a:endParaRPr lang="ru-RU" sz="2000" dirty="0"/>
          </a:p>
          <a:p>
            <a:pPr algn="just"/>
            <a:r>
              <a:rPr lang="ru-RU" sz="2000" i="1" dirty="0" err="1"/>
              <a:t>Несформированость</a:t>
            </a:r>
            <a:r>
              <a:rPr lang="ru-RU" sz="2000" i="1" dirty="0"/>
              <a:t> </a:t>
            </a:r>
            <a:r>
              <a:rPr lang="ru-RU" sz="2000" dirty="0" smtClean="0"/>
              <a:t>ОЗ (связана </a:t>
            </a:r>
            <a:r>
              <a:rPr lang="ru-RU" sz="2000" dirty="0"/>
              <a:t>с недостатком информации и психолого-педагогической компетентности родителей, </a:t>
            </a:r>
            <a:r>
              <a:rPr lang="ru-RU" sz="2000" dirty="0" smtClean="0"/>
              <a:t>с </a:t>
            </a:r>
            <a:r>
              <a:rPr lang="ru-RU" sz="2000" dirty="0"/>
              <a:t>их незрелостью и неуверенностью в </a:t>
            </a:r>
            <a:r>
              <a:rPr lang="ru-RU" sz="2000" dirty="0" smtClean="0"/>
              <a:t>себе).</a:t>
            </a:r>
            <a:endParaRPr lang="ru-RU" sz="2000" dirty="0"/>
          </a:p>
          <a:p>
            <a:pPr algn="just"/>
            <a:r>
              <a:rPr lang="ru-RU" sz="2000" dirty="0"/>
              <a:t>  </a:t>
            </a:r>
            <a:r>
              <a:rPr lang="ru-RU" sz="2000" i="1" dirty="0" smtClean="0"/>
              <a:t>Неадекватность </a:t>
            </a:r>
            <a:r>
              <a:rPr lang="ru-RU" sz="2000" dirty="0" smtClean="0"/>
              <a:t>ОЗ (связана </a:t>
            </a:r>
            <a:r>
              <a:rPr lang="ru-RU" sz="2000" dirty="0"/>
              <a:t>с дезориентацией в образовательной ситуации — родители иногда очень слабо представляют реальность выполнения их педагогических </a:t>
            </a:r>
            <a:r>
              <a:rPr lang="ru-RU" sz="2000" dirty="0" smtClean="0"/>
              <a:t>требований). </a:t>
            </a:r>
          </a:p>
          <a:p>
            <a:pPr algn="just"/>
            <a:r>
              <a:rPr lang="ru-RU" sz="2000" i="1" dirty="0" smtClean="0"/>
              <a:t>Конъюнктурность </a:t>
            </a:r>
            <a:r>
              <a:rPr lang="ru-RU" sz="2000" dirty="0" smtClean="0"/>
              <a:t>ОЗ (связана </a:t>
            </a:r>
            <a:r>
              <a:rPr lang="ru-RU" sz="2000" dirty="0"/>
              <a:t>с ориентацией родителей на кратковременные задачи, либо с ориентацией на престиж или внешние (статусные) достижения </a:t>
            </a:r>
            <a:r>
              <a:rPr lang="ru-RU" sz="2000" dirty="0" smtClean="0"/>
              <a:t>ребенка). </a:t>
            </a:r>
          </a:p>
          <a:p>
            <a:pPr algn="just"/>
            <a:r>
              <a:rPr lang="ru-RU" sz="2000" i="1" dirty="0" smtClean="0"/>
              <a:t>Критичность (</a:t>
            </a:r>
            <a:r>
              <a:rPr lang="ru-RU" sz="2000" dirty="0" smtClean="0"/>
              <a:t>связана </a:t>
            </a:r>
            <a:r>
              <a:rPr lang="ru-RU" sz="2000" dirty="0"/>
              <a:t>с негативными установками по отношению к системе </a:t>
            </a:r>
            <a:r>
              <a:rPr lang="ru-RU" sz="2000" dirty="0" smtClean="0"/>
              <a:t>образования).</a:t>
            </a:r>
            <a:endParaRPr lang="ru-RU" sz="2000" dirty="0"/>
          </a:p>
          <a:p>
            <a:pPr marL="45720" indent="0" algn="just"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4" y="2178126"/>
            <a:ext cx="2952328" cy="28986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16896" y="2394150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3635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78862" y="108223"/>
            <a:ext cx="5832648" cy="720080"/>
          </a:xfrm>
        </p:spPr>
        <p:txBody>
          <a:bodyPr/>
          <a:lstStyle/>
          <a:p>
            <a:pPr algn="ctr"/>
            <a:r>
              <a:rPr lang="ru-RU" dirty="0" smtClean="0"/>
              <a:t>ОСОБЕННОСТИ ОЗС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203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>
            <a:spLocks noGrp="1"/>
          </p:cNvSpPr>
          <p:nvPr>
            <p:ph sz="quarter" idx="4294967295"/>
          </p:nvPr>
        </p:nvSpPr>
        <p:spPr>
          <a:xfrm>
            <a:off x="4016896" y="1044327"/>
            <a:ext cx="6586388" cy="619268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ru-RU" sz="2000" b="1" dirty="0"/>
              <a:t>Осознанные образовательные запросы </a:t>
            </a:r>
            <a:r>
              <a:rPr lang="ru-RU" sz="2000" dirty="0"/>
              <a:t>— </a:t>
            </a:r>
            <a:r>
              <a:rPr lang="ru-RU" sz="2000" dirty="0" smtClean="0"/>
              <a:t> </a:t>
            </a:r>
            <a:r>
              <a:rPr lang="ru-RU" sz="2000" dirty="0" err="1" smtClean="0"/>
              <a:t>характеризется</a:t>
            </a:r>
            <a:r>
              <a:rPr lang="ru-RU" sz="2000" dirty="0" smtClean="0"/>
              <a:t> </a:t>
            </a:r>
            <a:r>
              <a:rPr lang="ru-RU" sz="2000" i="1" dirty="0"/>
              <a:t>продуманностью целей с опорой на адекватное представление о возможностях семьи и образовательного учреждения.</a:t>
            </a:r>
            <a:endParaRPr lang="ru-RU" sz="2000" dirty="0"/>
          </a:p>
          <a:p>
            <a:pPr algn="just"/>
            <a:r>
              <a:rPr lang="ru-RU" sz="2000" b="1" dirty="0"/>
              <a:t>Неосознанные (неосознаваемые) образовательные запросы </a:t>
            </a:r>
            <a:r>
              <a:rPr lang="ru-RU" sz="2000" dirty="0"/>
              <a:t>— </a:t>
            </a:r>
            <a:r>
              <a:rPr lang="ru-RU" sz="2000" dirty="0" smtClean="0"/>
              <a:t> характеризуется </a:t>
            </a:r>
            <a:r>
              <a:rPr lang="ru-RU" sz="2000" i="1" dirty="0"/>
              <a:t>спонтанными и кратковременными образовательными целями, ситуативностью выбора образовательного учреждения, отсутствием понимания и учета индивидуальных особенностей родителей и ребенка.</a:t>
            </a:r>
            <a:endParaRPr lang="ru-RU" sz="2000" dirty="0"/>
          </a:p>
          <a:p>
            <a:pPr algn="just"/>
            <a:r>
              <a:rPr lang="ru-RU" sz="2000" b="1" dirty="0"/>
              <a:t>Консолидированные (согласованные) образовательные запросы </a:t>
            </a:r>
            <a:r>
              <a:rPr lang="ru-RU" sz="2000" dirty="0"/>
              <a:t>— вид ОЗС, при котором </a:t>
            </a:r>
            <a:r>
              <a:rPr lang="ru-RU" sz="2000" i="1" dirty="0"/>
              <a:t>цели, принципы и способы реализации образовательного пути ребенка максимально согласованы между всеми субъектами семьи.</a:t>
            </a:r>
            <a:endParaRPr lang="ru-RU" sz="2000" dirty="0"/>
          </a:p>
          <a:p>
            <a:pPr marL="45720" indent="0" algn="l">
              <a:buNone/>
            </a:pPr>
            <a:endParaRPr lang="ru-RU" sz="2000" dirty="0"/>
          </a:p>
          <a:p>
            <a:pPr marL="45720" indent="0" algn="l">
              <a:buNone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4" y="2178126"/>
            <a:ext cx="2952328" cy="28986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16896" y="2394150"/>
            <a:ext cx="72008" cy="2408582"/>
          </a:xfrm>
          <a:prstGeom prst="rect">
            <a:avLst/>
          </a:prstGeom>
          <a:solidFill>
            <a:srgbClr val="D93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93635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78862" y="108223"/>
            <a:ext cx="5832648" cy="720080"/>
          </a:xfrm>
        </p:spPr>
        <p:txBody>
          <a:bodyPr/>
          <a:lstStyle/>
          <a:p>
            <a:pPr algn="ctr"/>
            <a:r>
              <a:rPr lang="ru-RU" dirty="0" smtClean="0"/>
              <a:t>Виды ОЗС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84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042444" y="180231"/>
            <a:ext cx="5832648" cy="720080"/>
          </a:xfrm>
        </p:spPr>
        <p:txBody>
          <a:bodyPr/>
          <a:lstStyle/>
          <a:p>
            <a:pPr algn="ctr"/>
            <a:r>
              <a:rPr lang="ru-RU" dirty="0" smtClean="0"/>
              <a:t>Технология изучения ОЗС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8188" y="1620391"/>
            <a:ext cx="30243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КТО ОНИ</a:t>
            </a: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endParaRPr lang="ru-RU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solidFill>
                <a:schemeClr val="accent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accent1"/>
                </a:solidFill>
              </a:rPr>
              <a:t>(</a:t>
            </a:r>
            <a:r>
              <a:rPr lang="ru-RU" i="1" dirty="0">
                <a:solidFill>
                  <a:schemeClr val="accent1"/>
                </a:solidFill>
              </a:rPr>
              <a:t>Социально-педагогическая характеристика </a:t>
            </a:r>
            <a:endParaRPr lang="ru-RU" i="1" dirty="0" smtClean="0">
              <a:solidFill>
                <a:schemeClr val="accent1"/>
              </a:solidFill>
            </a:endParaRPr>
          </a:p>
          <a:p>
            <a:pPr algn="just"/>
            <a:r>
              <a:rPr lang="ru-RU" i="1" dirty="0" smtClean="0">
                <a:solidFill>
                  <a:schemeClr val="accent1"/>
                </a:solidFill>
              </a:rPr>
              <a:t>— </a:t>
            </a:r>
            <a:r>
              <a:rPr lang="ru-RU" dirty="0">
                <a:solidFill>
                  <a:schemeClr val="accent1"/>
                </a:solidFill>
              </a:rPr>
              <a:t>уровень образования, профессия, </a:t>
            </a:r>
            <a:endParaRPr lang="ru-RU" dirty="0" smtClean="0">
              <a:solidFill>
                <a:schemeClr val="accent1"/>
              </a:solidFill>
            </a:endParaRP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материальное </a:t>
            </a:r>
            <a:r>
              <a:rPr lang="ru-RU" dirty="0">
                <a:solidFill>
                  <a:schemeClr val="accent1"/>
                </a:solidFill>
              </a:rPr>
              <a:t>положение, жизненные ценности</a:t>
            </a:r>
            <a:r>
              <a:rPr lang="ru-RU" dirty="0" smtClean="0">
                <a:solidFill>
                  <a:schemeClr val="accent1"/>
                </a:solidFill>
              </a:rPr>
              <a:t>,</a:t>
            </a:r>
          </a:p>
          <a:p>
            <a:pPr algn="just"/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>
                <a:solidFill>
                  <a:schemeClr val="accent1"/>
                </a:solidFill>
              </a:rPr>
              <a:t>способы взаимодействия с другими, основные проблемы и т. д.). </a:t>
            </a:r>
            <a:endParaRPr lang="ru-RU" dirty="0" smtClean="0">
              <a:solidFill>
                <a:schemeClr val="accent1"/>
              </a:solidFill>
            </a:endParaRPr>
          </a:p>
          <a:p>
            <a:pPr algn="just"/>
            <a:r>
              <a:rPr lang="ru-RU" i="1" dirty="0" smtClean="0">
                <a:solidFill>
                  <a:schemeClr val="accent1"/>
                </a:solidFill>
              </a:rPr>
              <a:t>Уровень </a:t>
            </a:r>
            <a:r>
              <a:rPr lang="ru-RU" i="1" dirty="0">
                <a:solidFill>
                  <a:schemeClr val="accent1"/>
                </a:solidFill>
              </a:rPr>
              <a:t>психолого-педагогической компетентности </a:t>
            </a:r>
            <a:endParaRPr lang="ru-RU" dirty="0">
              <a:solidFill>
                <a:schemeClr val="accent1"/>
              </a:solidFill>
            </a:endParaRPr>
          </a:p>
          <a:p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06540" y="1574224"/>
            <a:ext cx="19442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ЧЕГО ХОТЯТ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endParaRPr lang="ru-RU" dirty="0"/>
          </a:p>
          <a:p>
            <a:r>
              <a:rPr lang="ru-RU" i="1" dirty="0">
                <a:solidFill>
                  <a:schemeClr val="accent1"/>
                </a:solidFill>
              </a:rPr>
              <a:t>Цели, </a:t>
            </a:r>
            <a:endParaRPr lang="ru-RU" i="1" dirty="0" smtClean="0">
              <a:solidFill>
                <a:schemeClr val="accent1"/>
              </a:solidFill>
            </a:endParaRPr>
          </a:p>
          <a:p>
            <a:r>
              <a:rPr lang="ru-RU" i="1" dirty="0" smtClean="0">
                <a:solidFill>
                  <a:schemeClr val="accent1"/>
                </a:solidFill>
              </a:rPr>
              <a:t>запросы,</a:t>
            </a:r>
          </a:p>
          <a:p>
            <a:r>
              <a:rPr lang="ru-RU" i="1" dirty="0" smtClean="0">
                <a:solidFill>
                  <a:schemeClr val="accent1"/>
                </a:solidFill>
              </a:rPr>
              <a:t> </a:t>
            </a:r>
            <a:r>
              <a:rPr lang="ru-RU" i="1" dirty="0">
                <a:solidFill>
                  <a:schemeClr val="accent1"/>
                </a:solidFill>
              </a:rPr>
              <a:t>отношение к ОУ (педагогу)</a:t>
            </a:r>
            <a:endParaRPr lang="ru-RU" dirty="0">
              <a:solidFill>
                <a:schemeClr val="accent1"/>
              </a:solidFill>
            </a:endParaRPr>
          </a:p>
          <a:p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4812" y="1574224"/>
            <a:ext cx="1136871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МОГУТ</a:t>
            </a: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r>
              <a:rPr lang="ru-RU" i="1" dirty="0">
                <a:solidFill>
                  <a:schemeClr val="accent1"/>
                </a:solidFill>
              </a:rPr>
              <a:t>Какими ресурсами </a:t>
            </a:r>
            <a:endParaRPr lang="ru-RU" i="1" dirty="0" smtClean="0">
              <a:solidFill>
                <a:schemeClr val="accent1"/>
              </a:solidFill>
            </a:endParaRPr>
          </a:p>
          <a:p>
            <a:r>
              <a:rPr lang="ru-RU" i="1" dirty="0" smtClean="0">
                <a:solidFill>
                  <a:schemeClr val="accent1"/>
                </a:solidFill>
              </a:rPr>
              <a:t>обладает </a:t>
            </a:r>
            <a:r>
              <a:rPr lang="ru-RU" i="1" dirty="0">
                <a:solidFill>
                  <a:schemeClr val="accent1"/>
                </a:solidFill>
              </a:rPr>
              <a:t>каждый </a:t>
            </a:r>
            <a:endParaRPr lang="ru-RU" i="1" dirty="0" smtClean="0">
              <a:solidFill>
                <a:schemeClr val="accent1"/>
              </a:solidFill>
            </a:endParaRPr>
          </a:p>
          <a:p>
            <a:r>
              <a:rPr lang="ru-RU" i="1" dirty="0" smtClean="0">
                <a:solidFill>
                  <a:schemeClr val="accent1"/>
                </a:solidFill>
              </a:rPr>
              <a:t>член </a:t>
            </a:r>
            <a:r>
              <a:rPr lang="ru-RU" i="1" dirty="0">
                <a:solidFill>
                  <a:schemeClr val="accent1"/>
                </a:solidFill>
              </a:rPr>
              <a:t>семьи </a:t>
            </a:r>
            <a:endParaRPr lang="ru-RU" i="1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(</a:t>
            </a:r>
            <a:r>
              <a:rPr lang="ru-RU" dirty="0">
                <a:solidFill>
                  <a:schemeClr val="accent1"/>
                </a:solidFill>
              </a:rPr>
              <a:t>материальными, 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интеллектуальными</a:t>
            </a:r>
            <a:r>
              <a:rPr lang="ru-RU" dirty="0">
                <a:solidFill>
                  <a:schemeClr val="accent1"/>
                </a:solidFill>
              </a:rPr>
              <a:t>, 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временными</a:t>
            </a:r>
            <a:r>
              <a:rPr lang="ru-RU" dirty="0">
                <a:solidFill>
                  <a:schemeClr val="accent1"/>
                </a:solidFill>
              </a:rPr>
              <a:t>, </a:t>
            </a:r>
            <a:r>
              <a:rPr lang="ru-RU" dirty="0" smtClean="0">
                <a:solidFill>
                  <a:schemeClr val="accent1"/>
                </a:solidFill>
              </a:rPr>
              <a:t> педагогическими</a:t>
            </a:r>
            <a:r>
              <a:rPr lang="ru-RU" dirty="0">
                <a:solidFill>
                  <a:schemeClr val="accent1"/>
                </a:solidFill>
              </a:rPr>
              <a:t>, 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психологическими </a:t>
            </a:r>
            <a:r>
              <a:rPr lang="ru-RU" dirty="0">
                <a:solidFill>
                  <a:schemeClr val="accent1"/>
                </a:solidFill>
              </a:rPr>
              <a:t>и т. д</a:t>
            </a:r>
            <a:r>
              <a:rPr lang="ru-RU" dirty="0" smtClean="0">
                <a:solidFill>
                  <a:schemeClr val="accent1"/>
                </a:solidFill>
              </a:rPr>
              <a:t>.).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>
                <a:solidFill>
                  <a:schemeClr val="accent1"/>
                </a:solidFill>
              </a:rPr>
              <a:t>Наряду с </a:t>
            </a:r>
            <a:r>
              <a:rPr lang="ru-RU" dirty="0" smtClean="0">
                <a:solidFill>
                  <a:schemeClr val="accent1"/>
                </a:solidFill>
              </a:rPr>
              <a:t>индивидуальным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>
                <a:solidFill>
                  <a:schemeClr val="accent1"/>
                </a:solidFill>
              </a:rPr>
              <a:t>профилем семьи, 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существуют </a:t>
            </a:r>
            <a:r>
              <a:rPr lang="ru-RU" dirty="0">
                <a:solidFill>
                  <a:schemeClr val="accent1"/>
                </a:solidFill>
              </a:rPr>
              <a:t>и общие 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тенденции</a:t>
            </a:r>
            <a:r>
              <a:rPr lang="ru-RU" dirty="0">
                <a:solidFill>
                  <a:schemeClr val="accent1"/>
                </a:solidFill>
              </a:rPr>
              <a:t>, характерные 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для </a:t>
            </a:r>
            <a:r>
              <a:rPr lang="ru-RU" dirty="0">
                <a:solidFill>
                  <a:schemeClr val="accent1"/>
                </a:solidFill>
              </a:rPr>
              <a:t>большинства 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современных </a:t>
            </a:r>
            <a:r>
              <a:rPr lang="ru-RU" dirty="0">
                <a:solidFill>
                  <a:schemeClr val="accent1"/>
                </a:solidFill>
              </a:rPr>
              <a:t>родителей. </a:t>
            </a:r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В </a:t>
            </a:r>
            <a:r>
              <a:rPr lang="ru-RU" dirty="0">
                <a:solidFill>
                  <a:schemeClr val="accent1"/>
                </a:solidFill>
              </a:rPr>
              <a:t>контексте нашей </a:t>
            </a:r>
            <a:r>
              <a:rPr lang="ru-RU" dirty="0" smtClean="0">
                <a:solidFill>
                  <a:schemeClr val="accent1"/>
                </a:solidFill>
              </a:rPr>
              <a:t>темы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>
                <a:solidFill>
                  <a:schemeClr val="accent1"/>
                </a:solidFill>
              </a:rPr>
              <a:t>к ним мы отнесем </a:t>
            </a:r>
            <a:r>
              <a:rPr lang="ru-RU" i="1" dirty="0" smtClean="0">
                <a:solidFill>
                  <a:schemeClr val="accent1"/>
                </a:solidFill>
              </a:rPr>
              <a:t>специфику </a:t>
            </a:r>
            <a:r>
              <a:rPr lang="ru-RU" i="1" dirty="0">
                <a:solidFill>
                  <a:schemeClr val="accent1"/>
                </a:solidFill>
              </a:rPr>
              <a:t>их </a:t>
            </a:r>
            <a:endParaRPr lang="ru-RU" i="1" dirty="0" smtClean="0">
              <a:solidFill>
                <a:schemeClr val="accent1"/>
              </a:solidFill>
            </a:endParaRPr>
          </a:p>
          <a:p>
            <a:r>
              <a:rPr lang="ru-RU" i="1" dirty="0" smtClean="0">
                <a:solidFill>
                  <a:schemeClr val="accent1"/>
                </a:solidFill>
              </a:rPr>
              <a:t>образовательных </a:t>
            </a:r>
            <a:r>
              <a:rPr lang="ru-RU" i="1" dirty="0">
                <a:solidFill>
                  <a:schemeClr val="accent1"/>
                </a:solidFill>
              </a:rPr>
              <a:t>запросов, </a:t>
            </a:r>
            <a:endParaRPr lang="ru-RU" i="1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а </a:t>
            </a:r>
            <a:r>
              <a:rPr lang="ru-RU" dirty="0">
                <a:solidFill>
                  <a:schemeClr val="accent1"/>
                </a:solidFill>
              </a:rPr>
              <a:t>также </a:t>
            </a:r>
            <a:r>
              <a:rPr lang="ru-RU" i="1" dirty="0">
                <a:solidFill>
                  <a:schemeClr val="accent1"/>
                </a:solidFill>
              </a:rPr>
              <a:t>отношение к образованию </a:t>
            </a:r>
            <a:r>
              <a:rPr lang="ru-RU" i="1" dirty="0" smtClean="0">
                <a:solidFill>
                  <a:schemeClr val="accent1"/>
                </a:solidFill>
              </a:rPr>
              <a:t>и</a:t>
            </a:r>
          </a:p>
          <a:p>
            <a:r>
              <a:rPr lang="ru-RU" i="1" dirty="0" smtClean="0">
                <a:solidFill>
                  <a:schemeClr val="accent1"/>
                </a:solidFill>
              </a:rPr>
              <a:t> </a:t>
            </a:r>
            <a:r>
              <a:rPr lang="ru-RU" i="1" dirty="0">
                <a:solidFill>
                  <a:schemeClr val="accent1"/>
                </a:solidFill>
              </a:rPr>
              <a:t>разным аспектам учебной</a:t>
            </a:r>
            <a:endParaRPr lang="ru-RU" dirty="0">
              <a:solidFill>
                <a:schemeClr val="accent1"/>
              </a:solidFill>
            </a:endParaRPr>
          </a:p>
          <a:p>
            <a:r>
              <a:rPr lang="ru-RU" i="1" dirty="0">
                <a:solidFill>
                  <a:schemeClr val="accent1"/>
                </a:solidFill>
              </a:rPr>
              <a:t>деятельности детей.</a:t>
            </a:r>
            <a:endParaRPr lang="ru-RU" dirty="0">
              <a:solidFill>
                <a:schemeClr val="accent1"/>
              </a:solidFill>
            </a:endParaRPr>
          </a:p>
          <a:p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68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с ОЗС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b="1" i="1" cap="all" dirty="0"/>
              <a:t>Этап «Фиксация»</a:t>
            </a:r>
            <a:endParaRPr lang="ru-RU" sz="1400" dirty="0"/>
          </a:p>
          <a:p>
            <a:r>
              <a:rPr lang="ru-RU" sz="1400" b="1" i="1" dirty="0"/>
              <a:t>ШАГ 1.  Осуществление выбора образовательных альтернатив                                                   </a:t>
            </a:r>
            <a:endParaRPr lang="ru-RU" sz="1400" b="1" i="1" dirty="0" smtClean="0"/>
          </a:p>
          <a:p>
            <a:r>
              <a:rPr lang="ru-RU" sz="1400" b="1" i="1" dirty="0" smtClean="0"/>
              <a:t>  </a:t>
            </a:r>
            <a:r>
              <a:rPr lang="ru-RU" sz="1400" b="1" i="1" dirty="0"/>
              <a:t>Задача </a:t>
            </a:r>
            <a:r>
              <a:rPr lang="ru-RU" sz="1400" i="1" dirty="0"/>
              <a:t>– создание условий для реализации образовательных предложений в качестве ресурсов для построения индивидуальной образовательной программы.</a:t>
            </a:r>
            <a:r>
              <a:rPr lang="ru-RU" sz="1400" dirty="0"/>
              <a:t>    </a:t>
            </a:r>
          </a:p>
          <a:p>
            <a:r>
              <a:rPr lang="ru-RU" sz="1400" b="1" i="1" dirty="0"/>
              <a:t> </a:t>
            </a:r>
            <a:endParaRPr lang="ru-RU" sz="1400" dirty="0"/>
          </a:p>
          <a:p>
            <a:r>
              <a:rPr lang="ru-RU" sz="1400" b="1" i="1" dirty="0"/>
              <a:t>ШАГ 2. Выявление запроса по развитию </a:t>
            </a:r>
            <a:r>
              <a:rPr lang="ru-RU" sz="1400" b="1" i="1" dirty="0" err="1"/>
              <a:t>общеучебных</a:t>
            </a:r>
            <a:r>
              <a:rPr lang="ru-RU" sz="1400" b="1" i="1" dirty="0"/>
              <a:t> умений </a:t>
            </a:r>
            <a:r>
              <a:rPr lang="ru-RU" sz="1400" i="1" dirty="0"/>
              <a:t>(основная школа)</a:t>
            </a:r>
            <a:r>
              <a:rPr lang="ru-RU" sz="1400" b="1" i="1" dirty="0"/>
              <a:t>                  </a:t>
            </a:r>
            <a:r>
              <a:rPr lang="ru-RU" sz="1400" b="1" i="1" dirty="0" smtClean="0"/>
              <a:t>  </a:t>
            </a:r>
          </a:p>
          <a:p>
            <a:r>
              <a:rPr lang="ru-RU" sz="1400" b="1" i="1" dirty="0" smtClean="0"/>
              <a:t>Задача</a:t>
            </a:r>
            <a:r>
              <a:rPr lang="ru-RU" sz="1400" i="1" dirty="0" smtClean="0"/>
              <a:t> </a:t>
            </a:r>
            <a:r>
              <a:rPr lang="ru-RU" sz="1400" i="1" dirty="0"/>
              <a:t>- создание условий для формулировки заказа на развитие </a:t>
            </a:r>
            <a:r>
              <a:rPr lang="ru-RU" sz="1400" i="1" dirty="0" err="1"/>
              <a:t>общеучебных</a:t>
            </a:r>
            <a:r>
              <a:rPr lang="ru-RU" sz="1400" i="1" dirty="0"/>
              <a:t> умений. </a:t>
            </a:r>
            <a:endParaRPr lang="ru-RU" sz="1400" dirty="0"/>
          </a:p>
          <a:p>
            <a:r>
              <a:rPr lang="ru-RU" sz="1400" b="1" dirty="0"/>
              <a:t> </a:t>
            </a:r>
            <a:endParaRPr lang="ru-RU" sz="1400" dirty="0"/>
          </a:p>
          <a:p>
            <a:r>
              <a:rPr lang="ru-RU" sz="1400" b="1" i="1" dirty="0"/>
              <a:t>Деятельность участников образовательного процесса</a:t>
            </a:r>
            <a:endParaRPr lang="ru-RU" sz="1400" dirty="0"/>
          </a:p>
          <a:p>
            <a:r>
              <a:rPr lang="ru-RU" sz="1400" b="1" i="1" dirty="0"/>
              <a:t>Педагог                                                                                                                                                                 </a:t>
            </a:r>
            <a:r>
              <a:rPr lang="ru-RU" sz="1400" i="1" dirty="0"/>
              <a:t>предъявляет школьнику и его родителям все культурное и содержательное многообразие школьного уклада;</a:t>
            </a:r>
            <a:r>
              <a:rPr lang="ru-RU" sz="1400" dirty="0"/>
              <a:t> </a:t>
            </a:r>
            <a:r>
              <a:rPr lang="ru-RU" sz="1400" i="1" dirty="0"/>
              <a:t>обсуждает количество измерений, относительно которых может «выстраивать» себя человек;</a:t>
            </a:r>
            <a:r>
              <a:rPr lang="ru-RU" sz="1400" dirty="0"/>
              <a:t> </a:t>
            </a:r>
            <a:r>
              <a:rPr lang="ru-RU" sz="1400" i="1" dirty="0"/>
              <a:t>помогает школьнику овладеть культурой выбора и умением видеть себя как потенциал и ресурс.                                                                                                                                                           </a:t>
            </a:r>
            <a:r>
              <a:rPr lang="ru-RU" sz="1400" b="1" i="1" dirty="0"/>
              <a:t>Школьник                                                                                                                                                          </a:t>
            </a:r>
            <a:r>
              <a:rPr lang="ru-RU" sz="1400" i="1" dirty="0"/>
              <a:t>осознает свои возможности и образовательные перспективы; делает осознанный заказ к обучению; берет на себя ответственность за свой образовательный потенциал.                                                                                                                        </a:t>
            </a:r>
            <a:r>
              <a:rPr lang="ru-RU" sz="1400" b="1" i="1" dirty="0"/>
              <a:t>Родители                                                                                                                                                            </a:t>
            </a:r>
            <a:r>
              <a:rPr lang="ru-RU" sz="1400" i="1" dirty="0"/>
              <a:t>реализуют право участвовать в разработке образовательной программы ребенка.</a:t>
            </a:r>
            <a:endParaRPr lang="ru-RU" sz="1400" dirty="0"/>
          </a:p>
          <a:p>
            <a:r>
              <a:rPr lang="ru-RU" sz="1400" b="1" i="1" dirty="0"/>
              <a:t> </a:t>
            </a:r>
            <a:endParaRPr lang="ru-RU" sz="1400" dirty="0"/>
          </a:p>
          <a:p>
            <a:r>
              <a:rPr lang="ru-RU" sz="1400" b="1" i="1" dirty="0"/>
              <a:t>Форматы</a:t>
            </a:r>
            <a:r>
              <a:rPr lang="ru-RU" sz="1400" dirty="0"/>
              <a:t> </a:t>
            </a:r>
            <a:r>
              <a:rPr lang="ru-RU" sz="1400" b="1" i="1" dirty="0"/>
              <a:t>фиксирования результатов                                                                                                                       </a:t>
            </a:r>
            <a:endParaRPr lang="ru-RU" sz="1400" dirty="0"/>
          </a:p>
          <a:p>
            <a:pPr lvl="0"/>
            <a:r>
              <a:rPr lang="ru-RU" sz="1400" i="1" dirty="0"/>
              <a:t>Образовательный заказ семьи (1 – 9 классы)</a:t>
            </a:r>
            <a:endParaRPr lang="ru-RU" sz="1400" dirty="0"/>
          </a:p>
          <a:p>
            <a:pPr lvl="0"/>
            <a:r>
              <a:rPr lang="ru-RU" sz="1400" i="1" dirty="0"/>
              <a:t>Образовательный проект (9, 10 – 11 классы)</a:t>
            </a:r>
            <a:endParaRPr lang="ru-RU" sz="1400" dirty="0"/>
          </a:p>
          <a:p>
            <a:pPr lvl="0"/>
            <a:r>
              <a:rPr lang="ru-RU" sz="1400" i="1" dirty="0"/>
              <a:t> Индивидуальный учебный план (10 – 11 классы)                                                                         </a:t>
            </a:r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47277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с ОЗС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b="1" i="1" cap="all" dirty="0"/>
              <a:t>Этап «Поддержка и развитие»</a:t>
            </a:r>
            <a:endParaRPr lang="ru-RU" sz="1400" dirty="0"/>
          </a:p>
          <a:p>
            <a:r>
              <a:rPr lang="ru-RU" sz="1400" b="1" i="1" dirty="0"/>
              <a:t>ШАГ 3. Реализация повышенного интереса в пространстве учебной  деятельности                                                                                                                              Задача</a:t>
            </a:r>
            <a:r>
              <a:rPr lang="ru-RU" sz="1400" i="1" dirty="0"/>
              <a:t> - обеспечение условий для включения образовательной инициативы самого ребёнка, пробы самостоятельного продвижения в определенной образовательной области.</a:t>
            </a:r>
            <a:r>
              <a:rPr lang="ru-RU" sz="1400" dirty="0"/>
              <a:t>                                                                                               </a:t>
            </a:r>
          </a:p>
          <a:p>
            <a:r>
              <a:rPr lang="ru-RU" sz="1400" i="1" dirty="0"/>
              <a:t> </a:t>
            </a:r>
            <a:endParaRPr lang="ru-RU" sz="1400" dirty="0"/>
          </a:p>
          <a:p>
            <a:r>
              <a:rPr lang="ru-RU" sz="1400" b="1" i="1" dirty="0"/>
              <a:t>ШАГ 4. Реализация повышенного интереса в пространстве внеурочной деятельности                                                                                                                               Задача </a:t>
            </a:r>
            <a:r>
              <a:rPr lang="ru-RU" sz="1400" i="1" dirty="0"/>
              <a:t>- обеспечение условий для включения образовательной инициативы самого ребёнка, пробы самостоятельного продвижения в определенном виде внеурочной деятельности.</a:t>
            </a:r>
            <a:r>
              <a:rPr lang="ru-RU" sz="1400" b="1" i="1" dirty="0"/>
              <a:t>                                  </a:t>
            </a:r>
            <a:endParaRPr lang="ru-RU" sz="1400" dirty="0"/>
          </a:p>
          <a:p>
            <a:r>
              <a:rPr lang="ru-RU" sz="1400" b="1" i="1" dirty="0"/>
              <a:t> </a:t>
            </a:r>
            <a:endParaRPr lang="ru-RU" sz="1400" dirty="0"/>
          </a:p>
          <a:p>
            <a:r>
              <a:rPr lang="ru-RU" sz="1400" b="1" i="1" dirty="0"/>
              <a:t>Деятельность участников образовательного процесса</a:t>
            </a:r>
            <a:endParaRPr lang="ru-RU" sz="1400" dirty="0"/>
          </a:p>
          <a:p>
            <a:r>
              <a:rPr lang="ru-RU" sz="1400" b="1" i="1" dirty="0"/>
              <a:t>Педагог                                                                                                                                                                </a:t>
            </a:r>
            <a:r>
              <a:rPr lang="ru-RU" sz="1400" i="1" dirty="0"/>
              <a:t>организует условия, при которых возможна образовательная активность ребенка в пространстве возможных ресурсов для его образовательного движения в режиме выбора, проб и поиска.                                                                                                  </a:t>
            </a:r>
            <a:r>
              <a:rPr lang="ru-RU" sz="1400" b="1" i="1" dirty="0"/>
              <a:t>Школьник                                                                                                                                                     </a:t>
            </a:r>
            <a:r>
              <a:rPr lang="ru-RU" sz="1400" i="1" dirty="0"/>
              <a:t>совершает инициативную пробу интенсивного самостоятельного продвижения в пределах определенной образовательной области, выбранных направлений внеурочной деятельности.                                                </a:t>
            </a:r>
            <a:r>
              <a:rPr lang="ru-RU" sz="1400" b="1" i="1" dirty="0"/>
              <a:t>                                                                            Родители                                                                                                                                                            </a:t>
            </a:r>
            <a:r>
              <a:rPr lang="ru-RU" sz="1400" i="1" dirty="0"/>
              <a:t>сотрудничают с педагогами в реализации образовательного интереса ребенка в пространстве учебной деятельности, в подготовке и реализации событийных модулей и проектов в пространстве внеурочной деятельности.</a:t>
            </a:r>
            <a:endParaRPr lang="ru-RU" sz="1400" dirty="0"/>
          </a:p>
          <a:p>
            <a:r>
              <a:rPr lang="ru-RU" sz="1400" b="1" i="1" dirty="0"/>
              <a:t>Формат</a:t>
            </a:r>
            <a:r>
              <a:rPr lang="ru-RU" sz="1400" dirty="0"/>
              <a:t> </a:t>
            </a:r>
            <a:r>
              <a:rPr lang="ru-RU" sz="1400" b="1" i="1" dirty="0"/>
              <a:t>фиксирования результатов                                                                                                                       </a:t>
            </a:r>
            <a:r>
              <a:rPr lang="ru-RU" sz="1400" dirty="0"/>
              <a:t>                                                                                                                       </a:t>
            </a:r>
          </a:p>
          <a:p>
            <a:pPr lvl="0"/>
            <a:r>
              <a:rPr lang="ru-RU" sz="1400" i="1" dirty="0"/>
              <a:t>Маршрутный лист </a:t>
            </a:r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532890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3F3F3F"/>
      </a:dk1>
      <a:lt1>
        <a:sysClr val="window" lastClr="FFFFFF"/>
      </a:lt1>
      <a:dk2>
        <a:srgbClr val="44546A"/>
      </a:dk2>
      <a:lt2>
        <a:srgbClr val="3E72C2"/>
      </a:lt2>
      <a:accent1>
        <a:srgbClr val="20497F"/>
      </a:accent1>
      <a:accent2>
        <a:srgbClr val="FE2E3E"/>
      </a:accent2>
      <a:accent3>
        <a:srgbClr val="7FB2F0"/>
      </a:accent3>
      <a:accent4>
        <a:srgbClr val="ADD5F7"/>
      </a:accent4>
      <a:accent5>
        <a:srgbClr val="B6B9BC"/>
      </a:accent5>
      <a:accent6>
        <a:srgbClr val="3E72C2"/>
      </a:accent6>
      <a:hlink>
        <a:srgbClr val="20497F"/>
      </a:hlink>
      <a:folHlink>
        <a:srgbClr val="ADD5F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819</Words>
  <Application>Microsoft Office PowerPoint</Application>
  <PresentationFormat>Произвольный</PresentationFormat>
  <Paragraphs>163</Paragraphs>
  <Slides>13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BlackGroteskC</vt:lpstr>
      <vt:lpstr>Calibri</vt:lpstr>
      <vt:lpstr>Franklin Gothic Book (Основной текст)</vt:lpstr>
      <vt:lpstr>Myriad Pro</vt:lpstr>
      <vt:lpstr>Times New Roman</vt:lpstr>
      <vt:lpstr>Тема Office</vt:lpstr>
      <vt:lpstr>Презентация PowerPoint</vt:lpstr>
      <vt:lpstr>ОСНОВНЫЕ ВОПРОСЫ</vt:lpstr>
      <vt:lpstr>ОПРЕДЕЛЕНИЕ ПОНЯТИЯ</vt:lpstr>
      <vt:lpstr>Что дает изучение ОЗС </vt:lpstr>
      <vt:lpstr>ОСОБЕННОСТИ ОЗС</vt:lpstr>
      <vt:lpstr>Виды ОЗС</vt:lpstr>
      <vt:lpstr>Технология изучения ОЗС</vt:lpstr>
      <vt:lpstr>Этапы работы с ОЗС</vt:lpstr>
      <vt:lpstr>Этапы работы с ОЗС</vt:lpstr>
      <vt:lpstr>Этапы работы с ОЗС</vt:lpstr>
      <vt:lpstr>Образовательная история в форме портфолио</vt:lpstr>
      <vt:lpstr>Образовательные результаты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Cris</dc:creator>
  <cp:lastModifiedBy>Мой</cp:lastModifiedBy>
  <cp:revision>98</cp:revision>
  <dcterms:created xsi:type="dcterms:W3CDTF">2015-12-13T19:38:35Z</dcterms:created>
  <dcterms:modified xsi:type="dcterms:W3CDTF">2018-09-23T11:58:44Z</dcterms:modified>
</cp:coreProperties>
</file>