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4" r:id="rId5"/>
    <p:sldId id="263" r:id="rId6"/>
    <p:sldId id="265" r:id="rId7"/>
    <p:sldId id="266" r:id="rId8"/>
    <p:sldId id="260" r:id="rId9"/>
    <p:sldId id="261" r:id="rId10"/>
    <p:sldId id="262" r:id="rId11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2C72C7"/>
    <a:srgbClr val="FF0D16"/>
    <a:srgbClr val="0E50A4"/>
    <a:srgbClr val="FF0719"/>
    <a:srgbClr val="FF0C16"/>
    <a:srgbClr val="0C84CC"/>
    <a:srgbClr val="007EC9"/>
    <a:srgbClr val="0ECFD8"/>
    <a:srgbClr val="36A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2328" y="-77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5B278-8C12-449A-A925-99EFC842FB64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95CC3-2321-45AE-BA52-F3AE713792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856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632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944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731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40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40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979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119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119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119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05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6656" y="4509120"/>
            <a:ext cx="6106761" cy="88211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00010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576" y="2492896"/>
            <a:ext cx="7773297" cy="1793167"/>
          </a:xfrm>
          <a:effectLst/>
        </p:spPr>
        <p:txBody>
          <a:bodyPr>
            <a:noAutofit/>
          </a:bodyPr>
          <a:lstStyle>
            <a:lvl1pPr marL="640080" indent="-457200" algn="ct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63750" y="731519"/>
            <a:ext cx="69342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49905" y="376518"/>
            <a:ext cx="222885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1123" y="731520"/>
            <a:ext cx="5231728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704528" y="260648"/>
            <a:ext cx="8712968" cy="1143000"/>
          </a:xfrm>
        </p:spPr>
        <p:txBody>
          <a:bodyPr/>
          <a:lstStyle>
            <a:lvl1pPr>
              <a:defRPr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80592" y="1772816"/>
            <a:ext cx="69342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628" y="2172648"/>
            <a:ext cx="6463888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0975" y="4607511"/>
            <a:ext cx="646803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36576" y="1772816"/>
            <a:ext cx="3625596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930575" y="1772817"/>
            <a:ext cx="3625596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9140" y="1969400"/>
            <a:ext cx="362559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3708" y="2638207"/>
            <a:ext cx="362559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5467" y="1969400"/>
            <a:ext cx="362559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000" y="2636912"/>
            <a:ext cx="362559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552" y="908720"/>
            <a:ext cx="3939092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309" y="731520"/>
            <a:ext cx="4351842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5412" y="3497802"/>
            <a:ext cx="3671048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8106" y="1143000"/>
            <a:ext cx="44577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/>
          <a:scene3d>
            <a:camera prst="orthographicFront"/>
            <a:lightRig rig="balanced" dir="t"/>
          </a:scene3d>
          <a:sp3d/>
        </p:spPr>
        <p:txBody>
          <a:bodyPr>
            <a:normAutofit/>
            <a:sp3d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1044" y="1010486"/>
            <a:ext cx="4001957" cy="2163020"/>
          </a:xfrm>
        </p:spPr>
        <p:txBody>
          <a:bodyPr anchor="b"/>
          <a:lstStyle>
            <a:lvl1pPr marL="285750" indent="-285750">
              <a:buFont typeface="Wingdings" pitchFamily="2" charset="2"/>
              <a:buChar char="§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873" y="4464421"/>
            <a:ext cx="6915500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4528" y="260648"/>
            <a:ext cx="871296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8504" y="1916832"/>
            <a:ext cx="8928992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6550" y="6172201"/>
            <a:ext cx="2724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B47351-08FA-400C-BF36-73F860CC8A0E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" y="6172201"/>
            <a:ext cx="3632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27500" y="6172201"/>
            <a:ext cx="198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D:\Work\Prodject\Презентация Ирина Брацун\Векторный смарт-объект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34" y="188640"/>
            <a:ext cx="178292" cy="710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indent="0" algn="l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None/>
        <a:defRPr sz="3200" b="1" i="0" kern="1200">
          <a:solidFill>
            <a:srgbClr val="949494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rgbClr val="367993"/>
        </a:buClr>
        <a:buSzPct val="130000"/>
        <a:buFont typeface="Wingdings" pitchFamily="2" charset="2"/>
        <a:buChar char="§"/>
        <a:defRPr sz="2200" kern="1200">
          <a:solidFill>
            <a:srgbClr val="000105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rgbClr val="367993"/>
        </a:buClr>
        <a:buSzPct val="130000"/>
        <a:buFont typeface="Wingdings" pitchFamily="2" charset="2"/>
        <a:buChar char="§"/>
        <a:defRPr sz="2000" kern="1200">
          <a:solidFill>
            <a:srgbClr val="000105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rgbClr val="367993"/>
        </a:buClr>
        <a:buSzPct val="130000"/>
        <a:buFont typeface="Wingdings" pitchFamily="2" charset="2"/>
        <a:buChar char="§"/>
        <a:defRPr sz="1800" kern="1200">
          <a:solidFill>
            <a:srgbClr val="000105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rgbClr val="367993"/>
        </a:buClr>
        <a:buSzPct val="130000"/>
        <a:buFont typeface="Wingdings" pitchFamily="2" charset="2"/>
        <a:buChar char="§"/>
        <a:defRPr sz="1600" kern="1200">
          <a:solidFill>
            <a:srgbClr val="000105"/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rgbClr val="367993"/>
        </a:buClr>
        <a:buSzPct val="130000"/>
        <a:buFont typeface="Wingdings" pitchFamily="2" charset="2"/>
        <a:buChar char="§"/>
        <a:defRPr sz="1400" kern="1200">
          <a:solidFill>
            <a:srgbClr val="000105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teryaeva74@mail.ru" TargetMode="External"/><Relationship Id="rId4" Type="http://schemas.openxmlformats.org/officeDocument/2006/relationships/hyperlink" Target="mailto:kangymn1@mail.r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kangymn1.ucoz.r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1724" y="1300945"/>
            <a:ext cx="8423684" cy="2081199"/>
          </a:xfrm>
        </p:spPr>
        <p:txBody>
          <a:bodyPr/>
          <a:lstStyle/>
          <a:p>
            <a:pPr marL="182563" indent="0" algn="l"/>
            <a:r>
              <a:rPr lang="ru-RU" sz="3600" dirty="0" smtClean="0">
                <a:solidFill>
                  <a:srgbClr val="007EC9"/>
                </a:solidFill>
                <a:latin typeface="Myriad Pro" panose="020B0503030403020204" pitchFamily="34" charset="0"/>
              </a:rPr>
              <a:t>Формирующее оценивание как основа </a:t>
            </a:r>
            <a:r>
              <a:rPr lang="ru-RU" sz="3600" dirty="0" err="1" smtClean="0">
                <a:solidFill>
                  <a:srgbClr val="007EC9"/>
                </a:solidFill>
                <a:latin typeface="Myriad Pro" panose="020B0503030403020204" pitchFamily="34" charset="0"/>
              </a:rPr>
              <a:t>внутришкольной</a:t>
            </a:r>
            <a:r>
              <a:rPr lang="ru-RU" sz="3600" dirty="0" smtClean="0">
                <a:solidFill>
                  <a:srgbClr val="007EC9"/>
                </a:solidFill>
                <a:latin typeface="Myriad Pro" panose="020B0503030403020204" pitchFamily="34" charset="0"/>
              </a:rPr>
              <a:t> системы оценки качества образования</a:t>
            </a:r>
            <a:endParaRPr lang="ru-RU" sz="3600" dirty="0">
              <a:solidFill>
                <a:srgbClr val="007EC9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0512" y="3284986"/>
            <a:ext cx="9217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Муниципальное автономное общеобразовательное учреждение «Гимназия №1» г. Канска</a:t>
            </a:r>
            <a:endParaRPr lang="en-US" dirty="0"/>
          </a:p>
          <a:p>
            <a:endParaRPr lang="en-US" dirty="0"/>
          </a:p>
          <a:p>
            <a:r>
              <a:rPr lang="ru-RU" dirty="0" smtClean="0"/>
              <a:t>Адрес: 663606 Красноярский край, г. Канск, ул. 40 лет Октября 33/2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Email</a:t>
            </a:r>
            <a:r>
              <a:rPr lang="ru-RU" dirty="0" smtClean="0"/>
              <a:t>: </a:t>
            </a:r>
            <a:r>
              <a:rPr lang="en-US" dirty="0" smtClean="0">
                <a:solidFill>
                  <a:schemeClr val="tx2"/>
                </a:solidFill>
                <a:hlinkClick r:id="rId4"/>
              </a:rPr>
              <a:t>kangymn1@mail.ru</a:t>
            </a:r>
            <a:r>
              <a:rPr lang="ru-RU" dirty="0" smtClean="0">
                <a:solidFill>
                  <a:schemeClr val="tx2"/>
                </a:solidFill>
              </a:rPr>
              <a:t>; 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  <a:hlinkClick r:id="rId5"/>
              </a:rPr>
              <a:t>teryaeva74@mail.ru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– руководитель проекта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r>
              <a:rPr lang="ru-RU" dirty="0" smtClean="0"/>
              <a:t>Телефон: 3-42-64 (приемная) 8-923-366-27-62 </a:t>
            </a:r>
            <a:r>
              <a:rPr lang="ru-RU" dirty="0" smtClean="0"/>
              <a:t>(Наталья Васильевна-руководителя </a:t>
            </a:r>
            <a:r>
              <a:rPr lang="ru-RU" dirty="0" smtClean="0"/>
              <a:t>проекта)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52" y="527178"/>
            <a:ext cx="1878732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218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3808" y="215786"/>
            <a:ext cx="8453794" cy="692934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ВНЕДРЕНИЕ РЕЗУЛЬТАТОВ ПРОЕКТА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20552" y="1628800"/>
            <a:ext cx="5429592" cy="240858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 smtClean="0"/>
              <a:t>Будут представлены в феврале 2018 года</a:t>
            </a:r>
            <a:endParaRPr lang="ru-RU" sz="20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96" y="217646"/>
            <a:ext cx="688996" cy="52999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524" y="0"/>
            <a:ext cx="2244476" cy="2606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699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032" y="260648"/>
            <a:ext cx="8712968" cy="720080"/>
          </a:xfrm>
        </p:spPr>
        <p:txBody>
          <a:bodyPr/>
          <a:lstStyle/>
          <a:p>
            <a:r>
              <a:rPr lang="ru-RU" b="0" dirty="0">
                <a:solidFill>
                  <a:schemeClr val="bg1"/>
                </a:solidFill>
              </a:rPr>
              <a:t>СУТЬ ПРОЕКТА</a:t>
            </a:r>
          </a:p>
        </p:txBody>
      </p:sp>
      <p:grpSp>
        <p:nvGrpSpPr>
          <p:cNvPr id="19" name="Группа 18" hidden="1"/>
          <p:cNvGrpSpPr/>
          <p:nvPr/>
        </p:nvGrpSpPr>
        <p:grpSpPr>
          <a:xfrm>
            <a:off x="825798" y="2556852"/>
            <a:ext cx="1557658" cy="1557658"/>
            <a:chOff x="825798" y="2556852"/>
            <a:chExt cx="1557658" cy="1557658"/>
          </a:xfrm>
        </p:grpSpPr>
        <p:sp>
          <p:nvSpPr>
            <p:cNvPr id="5" name="Прямоугольник 4"/>
            <p:cNvSpPr/>
            <p:nvPr/>
          </p:nvSpPr>
          <p:spPr>
            <a:xfrm rot="18900000">
              <a:off x="825798" y="2556852"/>
              <a:ext cx="1557658" cy="1557658"/>
            </a:xfrm>
            <a:prstGeom prst="rect">
              <a:avLst/>
            </a:prstGeom>
            <a:solidFill>
              <a:srgbClr val="F447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18900000">
              <a:off x="927080" y="2657354"/>
              <a:ext cx="1355093" cy="1355093"/>
            </a:xfrm>
            <a:prstGeom prst="rect">
              <a:avLst/>
            </a:prstGeom>
            <a:solidFill>
              <a:srgbClr val="0ECF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50" name="Picture 2" descr="D:\Work\Prodject\Презентация Ирина Брацун\01\Иконки\0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2127" y="3011746"/>
              <a:ext cx="645000" cy="5067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96" y="319181"/>
            <a:ext cx="688996" cy="529997"/>
          </a:xfrm>
          <a:prstGeom prst="rect">
            <a:avLst/>
          </a:prstGeom>
        </p:spPr>
      </p:pic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 rot="21284976">
            <a:off x="405424" y="1124950"/>
            <a:ext cx="9090879" cy="4850607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buNone/>
            </a:pPr>
            <a:r>
              <a:rPr lang="ru-RU" dirty="0"/>
              <a:t>Направлен на формирование у участников образовательного процесса (управленцев, педагогов, обучающихся и их родителей) понимания, совершенствование существующих и внедрение в учебно - воспитательный процесс новых подходов к оцениванию, основанного на  смещении акцента с </a:t>
            </a:r>
            <a:r>
              <a:rPr lang="ru-RU" i="1" dirty="0"/>
              <a:t>оценки - контроля</a:t>
            </a:r>
            <a:r>
              <a:rPr lang="ru-RU" dirty="0"/>
              <a:t> на </a:t>
            </a:r>
            <a:r>
              <a:rPr lang="ru-RU" i="1" dirty="0"/>
              <a:t>оценку - поддержку</a:t>
            </a:r>
            <a:r>
              <a:rPr lang="ru-RU" dirty="0"/>
              <a:t> достижения индивидуальных образовательных результатов обучающимися. </a:t>
            </a:r>
          </a:p>
          <a:p>
            <a:pPr marL="45720" indent="0" algn="just">
              <a:buNone/>
            </a:pPr>
            <a:r>
              <a:rPr lang="ru-RU" b="1" dirty="0"/>
              <a:t>Проект имеет 3 направления:</a:t>
            </a:r>
            <a:endParaRPr lang="ru-RU" dirty="0"/>
          </a:p>
          <a:p>
            <a:pPr lvl="0" algn="just"/>
            <a:r>
              <a:rPr lang="ru-RU" b="1" dirty="0"/>
              <a:t>«Управленец»- </a:t>
            </a:r>
            <a:r>
              <a:rPr lang="ru-RU" dirty="0"/>
              <a:t>формирование у административной  команды новых подходов к управленческой деятельности с позиции управления качеством образования в школе в поддерживающем ключе.</a:t>
            </a:r>
          </a:p>
          <a:p>
            <a:pPr lvl="0" algn="just"/>
            <a:r>
              <a:rPr lang="ru-RU" b="1" dirty="0"/>
              <a:t>«Педагог»- </a:t>
            </a:r>
            <a:r>
              <a:rPr lang="ru-RU" dirty="0"/>
              <a:t>формирование новых педагогических компетенций в области оценивания через организацию учебно-воспитательного процесса на основе формирующего оценивания.</a:t>
            </a:r>
          </a:p>
          <a:p>
            <a:pPr lvl="0" algn="just"/>
            <a:r>
              <a:rPr lang="ru-RU" b="1" dirty="0"/>
              <a:t>«Ученик»- </a:t>
            </a:r>
            <a:r>
              <a:rPr lang="ru-RU" dirty="0"/>
              <a:t>включение</a:t>
            </a:r>
            <a:r>
              <a:rPr lang="ru-RU" b="1" dirty="0"/>
              <a:t> </a:t>
            </a:r>
            <a:r>
              <a:rPr lang="ru-RU" dirty="0"/>
              <a:t>обучающихся в</a:t>
            </a:r>
            <a:r>
              <a:rPr lang="ru-RU" b="1" dirty="0"/>
              <a:t> </a:t>
            </a:r>
            <a:r>
              <a:rPr lang="ru-RU" dirty="0"/>
              <a:t>оценочную деятельность</a:t>
            </a:r>
            <a:r>
              <a:rPr lang="ru-RU" b="1" dirty="0"/>
              <a:t> </a:t>
            </a:r>
            <a:r>
              <a:rPr lang="ru-RU" dirty="0"/>
              <a:t>в процессе</a:t>
            </a:r>
            <a:r>
              <a:rPr lang="ru-RU" b="1" dirty="0"/>
              <a:t> </a:t>
            </a:r>
            <a:r>
              <a:rPr lang="ru-RU" dirty="0"/>
              <a:t>достижения ими индивидуальных образовательных результатов (предметных, </a:t>
            </a:r>
            <a:r>
              <a:rPr lang="ru-RU" dirty="0" err="1"/>
              <a:t>метапредметных</a:t>
            </a:r>
            <a:r>
              <a:rPr lang="ru-RU" dirty="0"/>
              <a:t>, личностных)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3176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032" y="260648"/>
            <a:ext cx="8712968" cy="72008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ЦЕЛЬ ПРОЕКТА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24608" y="1340768"/>
            <a:ext cx="38494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Myriad Pro" panose="020B0503030403020204" pitchFamily="34" charset="0"/>
              </a:rPr>
              <a:t>стратегическая:</a:t>
            </a:r>
            <a:endParaRPr lang="ru-RU" sz="3600" b="1" dirty="0">
              <a:solidFill>
                <a:srgbClr val="C00000"/>
              </a:solidFill>
              <a:latin typeface="Myriad Pro" panose="020B0503030403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96" y="319181"/>
            <a:ext cx="688996" cy="52999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72" y="686761"/>
            <a:ext cx="1392843" cy="1617496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192192" y="2060848"/>
            <a:ext cx="6934200" cy="347472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изменение системы оценочной деятельности в общеобразовательной организации, через внедрение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формирующего оценивания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практику школы, как средство управления  достижением образовательных результатов федеральных государственных образовательных стандартов </a:t>
            </a:r>
          </a:p>
        </p:txBody>
      </p:sp>
    </p:spTree>
    <p:extLst>
      <p:ext uri="{BB962C8B-B14F-4D97-AF65-F5344CB8AC3E}">
        <p14:creationId xmlns:p14="http://schemas.microsoft.com/office/powerpoint/2010/main" val="1727860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498" y="224139"/>
            <a:ext cx="8712968" cy="72008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ЗАДАЧИ </a:t>
            </a:r>
            <a:r>
              <a:rPr lang="ru-RU" dirty="0">
                <a:solidFill>
                  <a:schemeClr val="bg1"/>
                </a:solidFill>
              </a:rPr>
              <a:t>ПРОЕКТА</a:t>
            </a:r>
            <a:endParaRPr lang="ru-RU" b="0" dirty="0">
              <a:solidFill>
                <a:schemeClr val="bg1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96" y="319181"/>
            <a:ext cx="688996" cy="52999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6" y="849178"/>
            <a:ext cx="1392842" cy="1617494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 rot="21267150">
            <a:off x="1239948" y="982137"/>
            <a:ext cx="8459813" cy="4676692"/>
          </a:xfrm>
        </p:spPr>
        <p:txBody>
          <a:bodyPr>
            <a:normAutofit fontScale="850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Сформировать компетенции в области оценивания образовательных достижений </a:t>
            </a: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у 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педагогов и управленцев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и способов работы с результатами оценочных процедур в поддерживающем ключе команды школы.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Обеспечить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оценку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 динамики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образовательных результатов (предметных,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метапредметных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, личностных)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у различной категории учеников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через включение их в контрольно-оценочную деятельность в зависимости от уровня образования.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Выделить наиболее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эффективные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методы диагностики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и способы работы с образовательными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результатами, основанные на формирующем оценивании и представить их  педагогическому сообществу.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02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2192" y="260648"/>
            <a:ext cx="8712968" cy="720080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ЦЕЛЕВАЯ АУДИТОРИЯ ПРОЕКТА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17704" y="2132856"/>
            <a:ext cx="5976664" cy="255259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Управленческие команды;</a:t>
            </a:r>
          </a:p>
          <a:p>
            <a:r>
              <a:rPr lang="ru-RU" sz="2000" dirty="0" smtClean="0"/>
              <a:t>Педагогические работники;</a:t>
            </a:r>
          </a:p>
          <a:p>
            <a:r>
              <a:rPr lang="ru-RU" sz="2000" dirty="0" smtClean="0"/>
              <a:t>Учащиеся;</a:t>
            </a:r>
          </a:p>
          <a:p>
            <a:r>
              <a:rPr lang="ru-RU" sz="2000" dirty="0" smtClean="0"/>
              <a:t>Родители</a:t>
            </a:r>
            <a:endParaRPr lang="ru-RU" sz="20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96" y="319181"/>
            <a:ext cx="688996" cy="52999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88" y="1848816"/>
            <a:ext cx="2952328" cy="289864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512840" y="2204864"/>
            <a:ext cx="72008" cy="240858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7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022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2480" y="1556792"/>
            <a:ext cx="9289032" cy="4464496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Управление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внутришкольной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системой оценки качества образования (ВСОКО) в поддерживающем ключе: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создана модель и дорожная карта ВСОКО, основанная на разной функции оценки;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сформулированы новые образовательные результаты, соответствующие «Навыкам 21 века»;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озданы нормативно- правовые и организационные условия по достижению образовательных результатов;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созданы условия (процедуры, формы, способы,  инструменты) для оценки и непрерывного мониторинга образовательных достижений обучающихся;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ринимаются поддерживающие управленческие решения на основе результатов оценки по улучшению образовательных результатов;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разработаны способы непрерывного повышения профессиональных педагогических компетентностей 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5072" y="260648"/>
            <a:ext cx="8712968" cy="720080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ОЖИДАЕМЫЕ РЕЗУЛЬТАТЫ ПРОЕКТА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564" y="980728"/>
            <a:ext cx="4541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Myriad Pro" panose="020B0503030403020204" pitchFamily="34" charset="0"/>
              </a:rPr>
              <a:t>Для управленческих команд</a:t>
            </a:r>
            <a:endParaRPr lang="ru-RU" sz="2400" b="1" dirty="0">
              <a:solidFill>
                <a:srgbClr val="C00000"/>
              </a:solidFill>
              <a:latin typeface="Myriad Pro" panose="020B0503030403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96" y="319181"/>
            <a:ext cx="688996" cy="52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082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2480" y="1556792"/>
            <a:ext cx="9289032" cy="446449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едагогические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компетенции в области оценивания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образовательных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достижений и способов работы с оценочными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процедур</a:t>
            </a:r>
            <a:r>
              <a:rPr lang="ru-RU" sz="2000" b="1" dirty="0" smtClean="0"/>
              <a:t>: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организует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непрерывную обратную связь с учеником за счет различных приемов формирующего оценивания для диагностики процесса достижения планируемых результатов;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применяет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информацию о достижениях каждого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ученика 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использует ее для формирования учебного процесса, а также   индивидуальной  работы с обучающимися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родителями;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организует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деятельность, позволяющую вовлечь учащегося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саморефлексию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самооценку своих индивидуальных достижений (через  портфолио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2000" b="1" dirty="0">
                <a:latin typeface="Times New Roman"/>
                <a:ea typeface="Times New Roman"/>
              </a:rPr>
              <a:t>Распространение эффективных практик в области </a:t>
            </a:r>
            <a:r>
              <a:rPr lang="ru-RU" sz="2000" b="1" dirty="0" smtClean="0">
                <a:latin typeface="Times New Roman"/>
                <a:ea typeface="Times New Roman"/>
              </a:rPr>
              <a:t>оценивания для участников методической сети: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>
                <a:latin typeface="Times New Roman"/>
              </a:rPr>
              <a:t> </a:t>
            </a:r>
            <a:r>
              <a:rPr lang="ru-RU" sz="2000" dirty="0" smtClean="0">
                <a:latin typeface="Times New Roman"/>
              </a:rPr>
              <a:t>практико-ориентированные </a:t>
            </a:r>
            <a:r>
              <a:rPr lang="ru-RU" sz="2000" dirty="0" err="1" smtClean="0">
                <a:latin typeface="Times New Roman"/>
              </a:rPr>
              <a:t>вебинары</a:t>
            </a:r>
            <a:r>
              <a:rPr lang="ru-RU" sz="2000" dirty="0" smtClean="0">
                <a:latin typeface="Times New Roman"/>
              </a:rPr>
              <a:t>, семинары, учебные занятия (урочные, внеурочные) 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>
                <a:latin typeface="Times New Roman"/>
              </a:rPr>
              <a:t>с</a:t>
            </a:r>
            <a:r>
              <a:rPr lang="ru-RU" sz="2000" dirty="0" smtClean="0">
                <a:latin typeface="Times New Roman"/>
              </a:rPr>
              <a:t>тажировки в гимназии;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>
                <a:latin typeface="Times New Roman"/>
              </a:rPr>
              <a:t>р</a:t>
            </a:r>
            <a:r>
              <a:rPr lang="ru-RU" sz="2000" dirty="0" smtClean="0">
                <a:latin typeface="Times New Roman"/>
              </a:rPr>
              <a:t>аздел «Формирующее оценивание» на сайте гимназии </a:t>
            </a:r>
            <a:r>
              <a:rPr lang="en-US" sz="2000" dirty="0" smtClean="0">
                <a:latin typeface="Times New Roman"/>
                <a:hlinkClick r:id="rId3"/>
              </a:rPr>
              <a:t>http</a:t>
            </a:r>
            <a:r>
              <a:rPr lang="en-US" sz="2000" dirty="0">
                <a:latin typeface="Times New Roman"/>
                <a:hlinkClick r:id="rId3"/>
              </a:rPr>
              <a:t>://kangymn1.ucoz.ru</a:t>
            </a:r>
            <a:r>
              <a:rPr lang="en-US" sz="2000" dirty="0" smtClean="0">
                <a:latin typeface="Times New Roman"/>
                <a:hlinkClick r:id="rId3"/>
              </a:rPr>
              <a:t>/</a:t>
            </a:r>
            <a:r>
              <a:rPr lang="ru-RU" sz="2000" dirty="0" smtClean="0">
                <a:latin typeface="Times New Roman"/>
              </a:rPr>
              <a:t> 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>
                <a:latin typeface="Times New Roman"/>
              </a:rPr>
              <a:t>с</a:t>
            </a:r>
            <a:r>
              <a:rPr lang="ru-RU" sz="2000" dirty="0" smtClean="0">
                <a:latin typeface="Times New Roman"/>
              </a:rPr>
              <a:t>борники «Включение учащихся в оценочную деятельность» и «Способы работы с образовательными результатами  обучающихся». </a:t>
            </a:r>
          </a:p>
          <a:p>
            <a:pPr algn="just">
              <a:buFont typeface="Wingdings" pitchFamily="2" charset="2"/>
              <a:buChar char="Ø"/>
            </a:pP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5072" y="260648"/>
            <a:ext cx="8712968" cy="720080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ОЖИДАЕМЫЕ РЕЗУЛЬТАТЫ ПРОЕКТА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01272" y="873209"/>
            <a:ext cx="2401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Myriad Pro" panose="020B0503030403020204" pitchFamily="34" charset="0"/>
              </a:rPr>
              <a:t>Для педагогов</a:t>
            </a:r>
            <a:endParaRPr lang="ru-RU" sz="2400" b="1" dirty="0">
              <a:solidFill>
                <a:srgbClr val="C00000"/>
              </a:solidFill>
              <a:latin typeface="Myriad Pro" panose="020B0503030403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96" y="319181"/>
            <a:ext cx="688996" cy="52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235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2480" y="1556792"/>
            <a:ext cx="9289032" cy="44644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Включение в процесс диагностики по достижению образовательных результатов и их корректировку: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вовлечены в индивидуальную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совместную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критериальной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основе в ходе выполнения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емонстрируют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рефлексивных умений и базовых компетенций в зависимости от уровня образования;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100% обучающихся основной школы (5-9 класс) вовлечены в процесс формирования и мониторинг УУД через проектно- исследовательскую деятельность;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100% обучающихся 1-4 классов демонстрируют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личностных результатов не ниже базового уровня через защиту групповых проектов разного типа;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100%  обучающихся 8 класса демонстрируют требуемый уровень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УУД через защиту творческого портфолио;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100% обучающихся 9 класса готовы к качественной защите итогового индивидуального проекта;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демонстрируют положительную динамику достижения индивидуальных образовательных результатов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5072" y="260648"/>
            <a:ext cx="8712968" cy="720080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ОЖИДАЕМЫЕ РЕЗУЛЬТАТЫ ПРОЕКТА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01272" y="873209"/>
            <a:ext cx="234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Myriad Pro" panose="020B0503030403020204" pitchFamily="34" charset="0"/>
              </a:rPr>
              <a:t>Для учащихся</a:t>
            </a:r>
            <a:endParaRPr lang="ru-RU" sz="2400" b="1" dirty="0">
              <a:solidFill>
                <a:srgbClr val="C00000"/>
              </a:solidFill>
              <a:latin typeface="Myriad Pro" panose="020B0503030403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96" y="319181"/>
            <a:ext cx="688996" cy="52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237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9981" y="260648"/>
            <a:ext cx="8712968" cy="720080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ТЕКУЩИЕ РЕЗУЛЬТАТЫ ПРОЕКТА</a:t>
            </a:r>
            <a:endParaRPr lang="ru-RU" b="0" dirty="0">
              <a:solidFill>
                <a:schemeClr val="bg1"/>
              </a:solidFill>
            </a:endParaRPr>
          </a:p>
        </p:txBody>
      </p:sp>
      <p:pic>
        <p:nvPicPr>
          <p:cNvPr id="4098" name="Picture 2" descr="D:\Work\Prodject\Презентация Ирина Брацун\01\Иконки\noun_586844_cc-0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10" y="2420698"/>
            <a:ext cx="742046" cy="927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Work\Prodject\Презентация Ирина Брацун\01\Иконки\05-0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9895" y="2196957"/>
            <a:ext cx="954312" cy="119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D:\Work\Prodject\Презентация Ирина Брацун\01\Иконки\06-0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328" y="2290208"/>
            <a:ext cx="703027" cy="703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96" y="319181"/>
            <a:ext cx="688996" cy="529997"/>
          </a:xfrm>
          <a:prstGeom prst="rect">
            <a:avLst/>
          </a:prstGeom>
        </p:spPr>
      </p:pic>
      <p:sp>
        <p:nvSpPr>
          <p:cNvPr id="41" name="Объект 2"/>
          <p:cNvSpPr>
            <a:spLocks noGrp="1"/>
          </p:cNvSpPr>
          <p:nvPr>
            <p:ph sz="quarter" idx="13"/>
          </p:nvPr>
        </p:nvSpPr>
        <p:spPr>
          <a:xfrm>
            <a:off x="272480" y="1340768"/>
            <a:ext cx="9289032" cy="49685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Создана нормативно-правовая база ВСОКО.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Учебный план: </a:t>
            </a:r>
            <a:r>
              <a:rPr lang="ru-RU" sz="20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внеурочный курс «Учимся делать проект» в 1-4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классы; </a:t>
            </a:r>
            <a:r>
              <a:rPr lang="ru-RU" sz="20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курс «Основы проектной и исследовательской деятельности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» (5-9 класс).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городская творческая группа «Поддерживающее оценивание» (руководитель группы-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начальных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классов МАОУ «Гимназия №1»).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Площадка стажерских практик по программе дополнительной профессиональной подготовки «Поддерживающее оценивание: практика использования техник формирующего оценивания в начальной школе»- (удостоверение-72 часа).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Получена рецензия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сборник методических рекомендаций </a:t>
            </a:r>
            <a:r>
              <a:rPr lang="ru-RU" sz="20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«Включение учащихся в оценочную деятельность (использование приемов формирующего оценивания в учебно- воспитательном процессе педагогами МАОУ «Гимназия №1» г.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Канска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Прошли апробацию и профессионально- общественную экспертизу инструменты оценки </a:t>
            </a:r>
            <a:r>
              <a:rPr lang="ru-RU" sz="20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процесса формирования и уровня </a:t>
            </a:r>
            <a:r>
              <a:rPr lang="ru-RU" sz="2000" dirty="0" err="1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сформированности</a:t>
            </a:r>
            <a:r>
              <a:rPr lang="ru-RU" sz="20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 УУД обучающихся через учебно-исследовательскую и проектную деятельность»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(Журнал «Управление качеством образования» № 1, 2017г.)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Разработана система и внедрен в образовательный процесс курс «Учусь создавать проект»(1-4 класс) и «Основы проектной и исследовательской деятельностей»(5-9 класс), направленный на формирование/развитие и оценку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метапредметных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 результатов обучающихся;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Разработана и внедряется собственная система портфолио в зависимости от уровня образования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63148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1664</TotalTime>
  <Words>866</Words>
  <Application>Microsoft Office PowerPoint</Application>
  <PresentationFormat>Лист A4 (210x297 мм)</PresentationFormat>
  <Paragraphs>80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Формирующее оценивание как основа внутришкольной системы оценки качества образования</vt:lpstr>
      <vt:lpstr>СУТЬ ПРОЕКТА</vt:lpstr>
      <vt:lpstr>ЦЕЛЬ ПРОЕКТА</vt:lpstr>
      <vt:lpstr>ЗАДАЧИ ПРОЕКТА</vt:lpstr>
      <vt:lpstr>ЦЕЛЕВАЯ АУДИТОРИЯ ПРОЕКТА</vt:lpstr>
      <vt:lpstr>ОЖИДАЕМЫЕ РЕЗУЛЬТАТЫ ПРОЕКТА</vt:lpstr>
      <vt:lpstr>ОЖИДАЕМЫЕ РЕЗУЛЬТАТЫ ПРОЕКТА</vt:lpstr>
      <vt:lpstr>ОЖИДАЕМЫЕ РЕЗУЛЬТАТЫ ПРОЕКТА</vt:lpstr>
      <vt:lpstr>ТЕКУЩИЕ РЕЗУЛЬТАТЫ ПРОЕКТА</vt:lpstr>
      <vt:lpstr>ВНЕДРЕНИЕ РЕЗУЛЬТАТОВ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Yulia</dc:creator>
  <cp:lastModifiedBy>IVT-2</cp:lastModifiedBy>
  <cp:revision>101</cp:revision>
  <dcterms:created xsi:type="dcterms:W3CDTF">2016-10-25T07:20:22Z</dcterms:created>
  <dcterms:modified xsi:type="dcterms:W3CDTF">2017-06-05T09:33:16Z</dcterms:modified>
</cp:coreProperties>
</file>