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4" r:id="rId4"/>
    <p:sldId id="258" r:id="rId5"/>
    <p:sldId id="259" r:id="rId6"/>
    <p:sldId id="267" r:id="rId7"/>
    <p:sldId id="266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c:spPr>
          <c:dPt>
            <c:idx val="1"/>
            <c:bubble3D val="0"/>
            <c:spPr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Lbls>
            <c:dLbl>
              <c:idx val="2"/>
              <c:spPr>
                <a:solidFill>
                  <a:srgbClr val="92D050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/>
                <a:ea typeface="Times New Roman"/>
              </a:rPr>
              <a:t>«В министерстве уже разработали концепцию преподавания предметной области «Технология», в которой есть в том числе и направление «Сельское хозяйство». В рамках этой области мы предполагаем повышение квалификации педагогов, новые требования к материально-техническому оснащению школ и, главное, профориентацию учащихся по сельскохозяйственным профессиям</a:t>
            </a:r>
            <a:r>
              <a:rPr lang="ru-RU" sz="2800" b="1" dirty="0" smtClean="0">
                <a:latin typeface="Times New Roman"/>
                <a:ea typeface="Times New Roman"/>
              </a:rPr>
              <a:t>.»</a:t>
            </a:r>
          </a:p>
          <a:p>
            <a:endParaRPr lang="ru-RU" b="1" dirty="0">
              <a:latin typeface="Times New Roman"/>
            </a:endParaRPr>
          </a:p>
          <a:p>
            <a:endParaRPr lang="ru-RU" b="1" dirty="0" smtClean="0">
              <a:latin typeface="Times New Roman"/>
            </a:endParaRPr>
          </a:p>
          <a:p>
            <a:r>
              <a:rPr lang="ru-RU" b="1" dirty="0">
                <a:latin typeface="Times New Roman"/>
              </a:rPr>
              <a:t> </a:t>
            </a:r>
            <a:r>
              <a:rPr lang="ru-RU" b="1" dirty="0" smtClean="0">
                <a:latin typeface="Times New Roman"/>
              </a:rPr>
              <a:t>                                                                                   О</a:t>
            </a:r>
            <a:r>
              <a:rPr lang="ru-RU" b="1" dirty="0" smtClean="0">
                <a:latin typeface="Times New Roman"/>
              </a:rPr>
              <a:t>. В. </a:t>
            </a:r>
            <a:r>
              <a:rPr lang="ru-RU" b="1" dirty="0" smtClean="0">
                <a:latin typeface="Times New Roman"/>
              </a:rPr>
              <a:t>Васильева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5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3"/>
            <a:ext cx="7463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Лекционные и практические занятия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364502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Фото!!!!!!!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4920208" cy="3690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432790"/>
            <a:ext cx="4296139" cy="32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764704"/>
            <a:ext cx="412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Олимпиады в </a:t>
            </a:r>
            <a:r>
              <a:rPr lang="ru-RU" sz="2800" b="1" dirty="0" err="1" smtClean="0"/>
              <a:t>ВолГАУ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334" y="1556792"/>
            <a:ext cx="8269122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2015 г.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Математика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(руководитель – Комиссаренко Н.И.): 1 место –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Войчик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Юлия.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Русский язык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(руководитель –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Шушакова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С.Ш.): 1 место –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Магомадова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Алсу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3 место –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Тарабановская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Анастасия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050" y="3789040"/>
            <a:ext cx="8353414" cy="198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2016 г.</a:t>
            </a:r>
            <a:r>
              <a:rPr lang="ru-RU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 smtClean="0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Математика  </a:t>
            </a:r>
            <a:r>
              <a:rPr lang="ru-RU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(руководитель – </a:t>
            </a:r>
            <a:r>
              <a:rPr lang="ru-RU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Косенко С. Н.):</a:t>
            </a:r>
            <a:r>
              <a:rPr lang="ru-RU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 2 место </a:t>
            </a:r>
            <a:r>
              <a:rPr lang="ru-RU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Магомадова</a:t>
            </a:r>
            <a:r>
              <a:rPr lang="ru-RU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Алсу</a:t>
            </a:r>
            <a:r>
              <a:rPr lang="ru-RU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Русский </a:t>
            </a:r>
            <a:r>
              <a:rPr lang="ru-RU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язык (руководитель – </a:t>
            </a:r>
            <a:r>
              <a:rPr lang="ru-RU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Шушакова</a:t>
            </a:r>
            <a:r>
              <a:rPr lang="ru-RU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С.Ш.): 1 место </a:t>
            </a:r>
            <a:r>
              <a:rPr lang="ru-RU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dirty="0" err="1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Шушакова</a:t>
            </a:r>
            <a:r>
              <a:rPr lang="ru-RU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Э.</a:t>
            </a:r>
            <a:endParaRPr lang="ru-RU" sz="1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5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90872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Поступление </a:t>
            </a:r>
            <a:endParaRPr lang="ru-RU" sz="36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38876011"/>
              </p:ext>
            </p:extLst>
          </p:nvPr>
        </p:nvGraphicFramePr>
        <p:xfrm>
          <a:off x="827584" y="1555051"/>
          <a:ext cx="7632848" cy="442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36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0193" y="1700808"/>
            <a:ext cx="64636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Агроклассы</a:t>
            </a:r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путевка в жизнь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4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Лицензия на право преподавания </a:t>
            </a:r>
          </a:p>
          <a:p>
            <a:pPr algn="ctr"/>
            <a:r>
              <a:rPr lang="ru-RU" sz="3200" b="1" dirty="0" smtClean="0"/>
              <a:t>профессиональной подготовки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400" y="1700808"/>
            <a:ext cx="3372808" cy="4909611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112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673" y="369529"/>
            <a:ext cx="295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/>
                <a:ea typeface="Times New Roman"/>
              </a:rPr>
              <a:t>Инициаторы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39700" y="1339028"/>
            <a:ext cx="7664751" cy="5518974"/>
            <a:chOff x="1540705" y="1701986"/>
            <a:chExt cx="6102960" cy="5156014"/>
          </a:xfrm>
        </p:grpSpPr>
        <p:sp>
          <p:nvSpPr>
            <p:cNvPr id="6" name="Полилиния 5"/>
            <p:cNvSpPr/>
            <p:nvPr/>
          </p:nvSpPr>
          <p:spPr>
            <a:xfrm>
              <a:off x="1547665" y="1701986"/>
              <a:ext cx="1039019" cy="148431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534750" rIns="15241" bIns="53474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586682" y="1701988"/>
              <a:ext cx="5056981" cy="964803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5988" rIns="55988" bIns="5598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/>
                <a:t>Администрация </a:t>
              </a:r>
              <a:r>
                <a:rPr lang="ru-RU" sz="2400" kern="1200" dirty="0" err="1" smtClean="0"/>
                <a:t>Светлоярского</a:t>
              </a:r>
              <a:r>
                <a:rPr lang="ru-RU" sz="2400" kern="1200" dirty="0" smtClean="0"/>
                <a:t> муниципального района</a:t>
              </a:r>
              <a:endParaRPr lang="ru-RU" sz="2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547665" y="2990651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534749" rIns="15240" bIns="53474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586682" y="2990652"/>
              <a:ext cx="5056981" cy="964804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5988" rIns="55988" bIns="55989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/>
                <a:t>Отдел  образования</a:t>
              </a:r>
              <a:endParaRPr lang="ru-RU" sz="2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540705" y="5373688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534749" rIns="15240" bIns="53474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586682" y="4279315"/>
              <a:ext cx="5056981" cy="964804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5988" rIns="55988" bIns="55989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/>
                <a:t>МКОУ </a:t>
              </a:r>
              <a:r>
                <a:rPr lang="ru-RU" sz="2400" kern="1200" dirty="0" err="1" smtClean="0"/>
                <a:t>Привольненская</a:t>
              </a:r>
              <a:r>
                <a:rPr lang="ru-RU" sz="2400" kern="1200" dirty="0" smtClean="0"/>
                <a:t> СОШ имени М. С. Шумилова</a:t>
              </a:r>
              <a:endParaRPr lang="ru-RU" sz="24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561878" y="4149129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534749" rIns="15240" bIns="53474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586684" y="5633441"/>
              <a:ext cx="5056981" cy="964804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5988" rIns="55988" bIns="55989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/>
                <a:t>Волгоградский государственный аграрный университет</a:t>
              </a:r>
              <a:endParaRPr lang="ru-RU" sz="2400" kern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446353" y="3285884"/>
            <a:ext cx="596509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Светлоярского</a:t>
            </a:r>
            <a:r>
              <a:rPr lang="ru-RU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5519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>
            <a:off x="-252536" y="332656"/>
            <a:ext cx="6192688" cy="525658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Социально – экономический профиль </a:t>
            </a:r>
          </a:p>
          <a:p>
            <a:pPr algn="ctr"/>
            <a:endParaRPr lang="ru-RU" dirty="0"/>
          </a:p>
        </p:txBody>
      </p:sp>
      <p:sp>
        <p:nvSpPr>
          <p:cNvPr id="6" name="Пятно 2 5"/>
          <p:cNvSpPr/>
          <p:nvPr/>
        </p:nvSpPr>
        <p:spPr>
          <a:xfrm>
            <a:off x="2627784" y="1514841"/>
            <a:ext cx="7272808" cy="5112568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Инженерно</a:t>
            </a:r>
            <a:r>
              <a:rPr lang="ru-RU" sz="2400" b="1" dirty="0">
                <a:solidFill>
                  <a:schemeClr val="bg1"/>
                </a:solidFill>
              </a:rPr>
              <a:t>  - </a:t>
            </a:r>
            <a:r>
              <a:rPr lang="ru-RU" sz="2400" b="1" dirty="0" smtClean="0">
                <a:solidFill>
                  <a:schemeClr val="bg1"/>
                </a:solidFill>
              </a:rPr>
              <a:t>технологический </a:t>
            </a:r>
            <a:r>
              <a:rPr lang="ru-RU" sz="2400" b="1" dirty="0">
                <a:solidFill>
                  <a:schemeClr val="bg1"/>
                </a:solidFill>
              </a:rPr>
              <a:t>профиль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2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204864"/>
            <a:ext cx="79928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B0F0"/>
                </a:solidFill>
              </a:rPr>
              <a:t>Учебная </a:t>
            </a:r>
            <a:r>
              <a:rPr lang="ru-RU" sz="3600" b="1" i="1" dirty="0" smtClean="0">
                <a:solidFill>
                  <a:srgbClr val="00B0F0"/>
                </a:solidFill>
              </a:rPr>
              <a:t>деятельность</a:t>
            </a:r>
          </a:p>
          <a:p>
            <a:r>
              <a:rPr lang="ru-RU" sz="4000" dirty="0" smtClean="0"/>
              <a:t>Физика</a:t>
            </a:r>
          </a:p>
          <a:p>
            <a:r>
              <a:rPr lang="ru-RU" sz="4000" dirty="0" smtClean="0"/>
              <a:t>Биология</a:t>
            </a:r>
          </a:p>
          <a:p>
            <a:r>
              <a:rPr lang="ru-RU" sz="4000" dirty="0" smtClean="0"/>
              <a:t>Математика</a:t>
            </a:r>
          </a:p>
          <a:p>
            <a:r>
              <a:rPr lang="ru-RU" sz="4000" dirty="0" smtClean="0"/>
              <a:t>Русский язык</a:t>
            </a:r>
          </a:p>
          <a:p>
            <a:r>
              <a:rPr lang="ru-RU" sz="4000" dirty="0" smtClean="0"/>
              <a:t>Обществознание</a:t>
            </a:r>
            <a:r>
              <a:rPr lang="ru-RU" sz="4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5486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dirty="0">
                <a:solidFill>
                  <a:srgbClr val="FFFF00"/>
                </a:solidFill>
              </a:rPr>
              <a:t>Направления работы: </a:t>
            </a:r>
          </a:p>
        </p:txBody>
      </p:sp>
    </p:spTree>
    <p:extLst>
      <p:ext uri="{BB962C8B-B14F-4D97-AF65-F5344CB8AC3E}">
        <p14:creationId xmlns:p14="http://schemas.microsoft.com/office/powerpoint/2010/main" val="39947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8212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Направления работы: 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/>
              <a:t> </a:t>
            </a:r>
            <a:r>
              <a:rPr lang="ru-RU" sz="4000" dirty="0" smtClean="0"/>
              <a:t>            </a:t>
            </a:r>
            <a:r>
              <a:rPr lang="ru-RU" sz="4000" b="1" dirty="0" smtClean="0">
                <a:solidFill>
                  <a:srgbClr val="00B0F0"/>
                </a:solidFill>
              </a:rPr>
              <a:t> Профориентация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Спецкурсы 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Экскурсии 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Наглядная  агитация 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Тестирование 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Встречи  </a:t>
            </a:r>
            <a:r>
              <a:rPr lang="ru-RU" sz="4000" dirty="0"/>
              <a:t>с преподавателями, студентами и выпускниками академии.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340768"/>
            <a:ext cx="2058075" cy="1544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004148"/>
            <a:ext cx="2105348" cy="15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79512" y="379836"/>
            <a:ext cx="9145016" cy="6217515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5- 8 классы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–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Calibri"/>
              </a:rPr>
              <a:t>профориентационный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 факультатив «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Мир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профессий»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8 класс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– «Финансовая грамотность»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r>
              <a:rPr lang="ru-RU" sz="2400" b="1" spc="-5" dirty="0" smtClean="0">
                <a:solidFill>
                  <a:srgbClr val="FF0000"/>
                </a:solidFill>
                <a:latin typeface="Times New Roman"/>
                <a:ea typeface="Times New Roman"/>
              </a:rPr>
              <a:t>7</a:t>
            </a:r>
            <a:r>
              <a:rPr lang="ru-RU" sz="2400" b="1" spc="-5" dirty="0">
                <a:solidFill>
                  <a:srgbClr val="FF0000"/>
                </a:solidFill>
                <a:latin typeface="Times New Roman"/>
                <a:ea typeface="Times New Roman"/>
              </a:rPr>
              <a:t>, 8 классы </a:t>
            </a:r>
            <a:r>
              <a:rPr lang="ru-RU" sz="2400" b="1" spc="-5" dirty="0">
                <a:solidFill>
                  <a:schemeClr val="bg1"/>
                </a:solidFill>
                <a:latin typeface="Times New Roman"/>
                <a:ea typeface="Times New Roman"/>
              </a:rPr>
              <a:t>– «</a:t>
            </a:r>
            <a:r>
              <a:rPr lang="ru-RU" sz="2400" b="1" spc="-5" dirty="0" err="1">
                <a:solidFill>
                  <a:schemeClr val="bg1"/>
                </a:solidFill>
                <a:latin typeface="Times New Roman"/>
                <a:ea typeface="Times New Roman"/>
              </a:rPr>
              <a:t>Учебно</a:t>
            </a:r>
            <a:r>
              <a:rPr lang="ru-RU" sz="2400" b="1" spc="-5" dirty="0">
                <a:solidFill>
                  <a:schemeClr val="bg1"/>
                </a:solidFill>
                <a:latin typeface="Times New Roman"/>
                <a:ea typeface="Times New Roman"/>
              </a:rPr>
              <a:t> – исследовательская лаборатория</a:t>
            </a:r>
            <a:r>
              <a:rPr lang="ru-RU" sz="2400" b="1" spc="-5" dirty="0" smtClean="0">
                <a:solidFill>
                  <a:schemeClr val="bg1"/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8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класс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– </a:t>
            </a:r>
            <a:r>
              <a:rPr lang="ru-RU" sz="2400" b="1" spc="-5" dirty="0">
                <a:solidFill>
                  <a:schemeClr val="bg1"/>
                </a:solidFill>
                <a:latin typeface="Times New Roman"/>
                <a:ea typeface="Times New Roman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Основы документоведения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»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24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9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класс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- «Введение в профессиональную подготовку по профессии «Швея 2 разряда», «Введение в профессиональную подготовку по профессии «Тракторист – машинист с/х производства категории С, Е».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467544" y="476672"/>
            <a:ext cx="8568952" cy="576064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74896"/>
              </p:ext>
            </p:extLst>
          </p:nvPr>
        </p:nvGraphicFramePr>
        <p:xfrm>
          <a:off x="1475657" y="1340768"/>
          <a:ext cx="6587256" cy="4199443"/>
        </p:xfrm>
        <a:graphic>
          <a:graphicData uri="http://schemas.openxmlformats.org/drawingml/2006/table">
            <a:tbl>
              <a:tblPr firstRow="1" firstCol="1" bandRow="1"/>
              <a:tblGrid>
                <a:gridCol w="6587256"/>
              </a:tblGrid>
              <a:tr h="818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Тригонометрические функции и формулы (элективный курс)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Профессиональная подготовка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предпринимательства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Практикум по физике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Экономика и право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Опытническая лаборатория 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4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171</TotalTime>
  <Words>251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Palatino Linotype</vt:lpstr>
      <vt:lpstr>Times New Roman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Literatyra</cp:lastModifiedBy>
  <cp:revision>16</cp:revision>
  <dcterms:created xsi:type="dcterms:W3CDTF">2016-11-27T15:04:52Z</dcterms:created>
  <dcterms:modified xsi:type="dcterms:W3CDTF">2016-12-06T10:34:58Z</dcterms:modified>
</cp:coreProperties>
</file>