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339" r:id="rId2"/>
    <p:sldId id="560" r:id="rId3"/>
    <p:sldId id="550" r:id="rId4"/>
    <p:sldId id="551" r:id="rId5"/>
    <p:sldId id="552" r:id="rId6"/>
    <p:sldId id="553" r:id="rId7"/>
    <p:sldId id="554" r:id="rId8"/>
    <p:sldId id="555" r:id="rId9"/>
    <p:sldId id="556" r:id="rId10"/>
    <p:sldId id="557" r:id="rId11"/>
    <p:sldId id="558" r:id="rId12"/>
    <p:sldId id="559" r:id="rId13"/>
  </p:sldIdLst>
  <p:sldSz cx="12192000" cy="6858000"/>
  <p:notesSz cx="9872663" cy="6797675"/>
  <p:defaultTextStyle>
    <a:defPPr>
      <a:defRPr lang="ru-RU"/>
    </a:defPPr>
    <a:lvl1pPr marL="0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4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26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90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54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18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80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44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08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2" userDrawn="1">
          <p15:clr>
            <a:srgbClr val="A4A3A4"/>
          </p15:clr>
        </p15:guide>
        <p15:guide id="2" pos="211" userDrawn="1">
          <p15:clr>
            <a:srgbClr val="A4A3A4"/>
          </p15:clr>
        </p15:guide>
        <p15:guide id="4" pos="7491" userDrawn="1">
          <p15:clr>
            <a:srgbClr val="A4A3A4"/>
          </p15:clr>
        </p15:guide>
        <p15:guide id="5" orient="horz" pos="392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00283C"/>
    <a:srgbClr val="FCDA4A"/>
    <a:srgbClr val="D1E9F8"/>
    <a:srgbClr val="DCAA00"/>
    <a:srgbClr val="293A63"/>
    <a:srgbClr val="FF8100"/>
    <a:srgbClr val="AFE2F4"/>
    <a:srgbClr val="3CC5E1"/>
    <a:srgbClr val="F8CB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8" autoAdjust="0"/>
    <p:restoredTop sz="90505" autoAdjust="0"/>
  </p:normalViewPr>
  <p:slideViewPr>
    <p:cSldViewPr snapToGrid="0" showGuides="1">
      <p:cViewPr varScale="1">
        <p:scale>
          <a:sx n="105" d="100"/>
          <a:sy n="105" d="100"/>
        </p:scale>
        <p:origin x="882" y="108"/>
      </p:cViewPr>
      <p:guideLst>
        <p:guide orient="horz" pos="142"/>
        <p:guide pos="211"/>
        <p:guide pos="7491"/>
        <p:guide orient="horz" pos="392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-28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8153" cy="341064"/>
          </a:xfrm>
          <a:prstGeom prst="rect">
            <a:avLst/>
          </a:prstGeom>
        </p:spPr>
        <p:txBody>
          <a:bodyPr vert="horz" lIns="91761" tIns="45880" rIns="91761" bIns="4588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2226" y="1"/>
            <a:ext cx="4278153" cy="341064"/>
          </a:xfrm>
          <a:prstGeom prst="rect">
            <a:avLst/>
          </a:prstGeom>
        </p:spPr>
        <p:txBody>
          <a:bodyPr vert="horz" lIns="91761" tIns="45880" rIns="91761" bIns="45880" rtlCol="0"/>
          <a:lstStyle>
            <a:lvl1pPr algn="r">
              <a:defRPr sz="1200"/>
            </a:lvl1pPr>
          </a:lstStyle>
          <a:p>
            <a:fld id="{42D51727-2256-4946-8C65-AD6AF24D4FF7}" type="datetimeFigureOut">
              <a:rPr lang="ru-RU" smtClean="0"/>
              <a:t>19.10.20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56613"/>
            <a:ext cx="4278153" cy="341063"/>
          </a:xfrm>
          <a:prstGeom prst="rect">
            <a:avLst/>
          </a:prstGeom>
        </p:spPr>
        <p:txBody>
          <a:bodyPr vert="horz" lIns="91761" tIns="45880" rIns="91761" bIns="4588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2226" y="6456613"/>
            <a:ext cx="4278153" cy="341063"/>
          </a:xfrm>
          <a:prstGeom prst="rect">
            <a:avLst/>
          </a:prstGeom>
        </p:spPr>
        <p:txBody>
          <a:bodyPr vert="horz" lIns="91761" tIns="45880" rIns="91761" bIns="45880" rtlCol="0" anchor="b"/>
          <a:lstStyle>
            <a:lvl1pPr algn="r">
              <a:defRPr sz="1200"/>
            </a:lvl1pPr>
          </a:lstStyle>
          <a:p>
            <a:fld id="{670F4200-FA48-4E64-B799-A41D5FD2CF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746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8153" cy="341064"/>
          </a:xfrm>
          <a:prstGeom prst="rect">
            <a:avLst/>
          </a:prstGeom>
        </p:spPr>
        <p:txBody>
          <a:bodyPr vert="horz" lIns="91761" tIns="45880" rIns="91761" bIns="4588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2226" y="1"/>
            <a:ext cx="4278153" cy="341064"/>
          </a:xfrm>
          <a:prstGeom prst="rect">
            <a:avLst/>
          </a:prstGeom>
        </p:spPr>
        <p:txBody>
          <a:bodyPr vert="horz" lIns="91761" tIns="45880" rIns="91761" bIns="45880" rtlCol="0"/>
          <a:lstStyle>
            <a:lvl1pPr algn="r">
              <a:defRPr sz="1200"/>
            </a:lvl1pPr>
          </a:lstStyle>
          <a:p>
            <a:fld id="{B3147941-9662-474F-8CC4-8B375BF43B7F}" type="datetimeFigureOut">
              <a:rPr lang="ru-RU" smtClean="0"/>
              <a:t>19.10.20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847725"/>
            <a:ext cx="4081463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61" tIns="45880" rIns="91761" bIns="4588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7267" y="3271382"/>
            <a:ext cx="7898130" cy="2676585"/>
          </a:xfrm>
          <a:prstGeom prst="rect">
            <a:avLst/>
          </a:prstGeom>
        </p:spPr>
        <p:txBody>
          <a:bodyPr vert="horz" lIns="91761" tIns="45880" rIns="91761" bIns="4588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56613"/>
            <a:ext cx="4278153" cy="341063"/>
          </a:xfrm>
          <a:prstGeom prst="rect">
            <a:avLst/>
          </a:prstGeom>
        </p:spPr>
        <p:txBody>
          <a:bodyPr vert="horz" lIns="91761" tIns="45880" rIns="91761" bIns="4588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2226" y="6456613"/>
            <a:ext cx="4278153" cy="341063"/>
          </a:xfrm>
          <a:prstGeom prst="rect">
            <a:avLst/>
          </a:prstGeom>
        </p:spPr>
        <p:txBody>
          <a:bodyPr vert="horz" lIns="91761" tIns="45880" rIns="91761" bIns="45880" rtlCol="0" anchor="b"/>
          <a:lstStyle>
            <a:lvl1pPr algn="r">
              <a:defRPr sz="1200"/>
            </a:lvl1pPr>
          </a:lstStyle>
          <a:p>
            <a:fld id="{6D7FE8B6-A561-4881-A9A2-1C0502A1D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025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64" algn="l" defTabSz="9143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26" algn="l" defTabSz="9143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90" algn="l" defTabSz="9143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54" algn="l" defTabSz="9143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18" algn="l" defTabSz="9143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80" algn="l" defTabSz="9143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44" algn="l" defTabSz="9143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08" algn="l" defTabSz="9143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Титульный слайд. Тема выступления. Место проведения и дата. </a:t>
            </a:r>
          </a:p>
          <a:p>
            <a:r>
              <a:rPr lang="ru-RU" dirty="0"/>
              <a:t>Основной шрифт</a:t>
            </a:r>
            <a:r>
              <a:rPr lang="en-US" baseline="0" dirty="0"/>
              <a:t> – Cambria </a:t>
            </a:r>
            <a:r>
              <a:rPr lang="ru-RU" baseline="0" dirty="0"/>
              <a:t>(он должен быть во всех </a:t>
            </a:r>
            <a:r>
              <a:rPr lang="en-US" baseline="0" dirty="0"/>
              <a:t>Windows - </a:t>
            </a:r>
            <a:r>
              <a:rPr lang="ru-RU" baseline="0" dirty="0"/>
              <a:t>системах)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95ED5-3534-4536-BF7D-06B601F5445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403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1222375"/>
            <a:ext cx="5873750" cy="33035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/>
              <a:t>Необходимость </a:t>
            </a:r>
            <a:r>
              <a:rPr lang="ru-RU" altLang="ru-RU" b="1">
                <a:solidFill>
                  <a:srgbClr val="00642D"/>
                </a:solidFill>
              </a:rPr>
              <a:t>создания условий </a:t>
            </a:r>
            <a:r>
              <a:rPr lang="ru-RU" altLang="ru-RU"/>
              <a:t>для учащихся старшей и основной школы, позволяющих им получать общее образование </a:t>
            </a:r>
            <a:br>
              <a:rPr lang="ru-RU" altLang="ru-RU"/>
            </a:br>
            <a:r>
              <a:rPr lang="ru-RU" altLang="ru-RU" b="1">
                <a:solidFill>
                  <a:srgbClr val="00642D"/>
                </a:solidFill>
              </a:rPr>
              <a:t>на основе индивидуальной образовательной программы</a:t>
            </a:r>
            <a:r>
              <a:rPr lang="ru-RU" altLang="ru-RU"/>
              <a:t>, используя внутришкольные и внешкольные, в том числе, сетевые ресурсы.</a:t>
            </a:r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6932" indent="-28343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3742" indent="-22674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7238" indent="-22674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0735" indent="-22674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4232" indent="-2267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7728" indent="-2267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1225" indent="-2267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4722" indent="-2267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02B1EC3-B846-4B60-98A1-FD0B9F582EF5}" type="slidenum">
              <a:rPr lang="ru-RU" altLang="ru-RU" smtClean="0">
                <a:solidFill>
                  <a:prstClr val="black"/>
                </a:solidFill>
              </a:rPr>
              <a:pPr/>
              <a:t>2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871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Титульный слайд. Тема выступления. Место проведения и дата. </a:t>
            </a:r>
          </a:p>
          <a:p>
            <a:r>
              <a:rPr lang="ru-RU" dirty="0"/>
              <a:t>Основной шрифт</a:t>
            </a:r>
            <a:r>
              <a:rPr lang="en-US" baseline="0" dirty="0"/>
              <a:t> – Cambria </a:t>
            </a:r>
            <a:r>
              <a:rPr lang="ru-RU" baseline="0" dirty="0"/>
              <a:t>(он должен быть во всех </a:t>
            </a:r>
            <a:r>
              <a:rPr lang="en-US" baseline="0" dirty="0"/>
              <a:t>Windows - </a:t>
            </a:r>
            <a:r>
              <a:rPr lang="ru-RU" baseline="0" dirty="0"/>
              <a:t>системах)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95ED5-3534-4536-BF7D-06B601F54451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672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3ADC-ACEE-4B3D-BA40-9A507286B23E}" type="datetime1">
              <a:rPr lang="ru-RU" smtClean="0"/>
              <a:t>19.10.20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9D93A-C9CC-4ACC-BAB2-A90200690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984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6381-9383-4CC3-8349-93912F8EBB37}" type="datetime1">
              <a:rPr lang="ru-RU" smtClean="0"/>
              <a:t>19.10.20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9D93A-C9CC-4ACC-BAB2-A90200690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941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75289-0387-47AC-8BB4-39E926BB4EBE}" type="datetime1">
              <a:rPr lang="ru-RU" smtClean="0"/>
              <a:t>19.10.20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9D93A-C9CC-4ACC-BAB2-A90200690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7101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1ADFBD12-3CD0-4829-BC5E-0C88FEF779E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17716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06206"/>
            <a:ext cx="10515600" cy="638274"/>
          </a:xfrm>
        </p:spPr>
        <p:txBody>
          <a:bodyPr/>
          <a:lstStyle>
            <a:lvl1pPr algn="ctr">
              <a:defRPr b="1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9406"/>
            <a:ext cx="10515600" cy="45709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56355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EFA42D0-BBDB-4E04-9D86-882429E79D50}" type="slidenum">
              <a:rPr lang="ru-RU" altLang="ru-RU" smtClean="0">
                <a:solidFill>
                  <a:srgbClr val="898989"/>
                </a:solidFill>
                <a:latin typeface="Calibri" pitchFamily="34" charset="0"/>
              </a:rPr>
              <a:pPr/>
              <a:t>‹#›</a:t>
            </a:fld>
            <a:endParaRPr lang="ru-RU" altLang="ru-RU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6242760"/>
            <a:ext cx="12192000" cy="615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740726" y="129086"/>
            <a:ext cx="76002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800" b="1" kern="1200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Муниципальное бюджетное общеобразовательное учреждение </a:t>
            </a:r>
            <a:br>
              <a:rPr lang="ru-RU" sz="1800" b="1" kern="1200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800" b="1" kern="1200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«Средняя общеобразовательная школа №161» ЗАТО г. Зеленогорск</a:t>
            </a:r>
          </a:p>
          <a:p>
            <a:pPr algn="l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http://sch161zelenogorsk.ru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" name="Picture 2" descr="C:\Users\Dina Ivanova\Desktop\Вебинары ШР 2019\Графика проекта\ШР_01.jp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963" y="83125"/>
            <a:ext cx="909089" cy="909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Dina Ivanova\Desktop\Вебинары ШР 2019\Графика проекта\Штамп Сети.jp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2768" y="83125"/>
            <a:ext cx="895571" cy="90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C:\Users\Dina Ivanova\Desktop\Вебинары ШР 2019\Графика проекта\161_zelenogorsk.gif"/>
          <p:cNvPicPr>
            <a:picLocks noChangeAspect="1" noChangeArrowheads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4249" y="83125"/>
            <a:ext cx="868624" cy="90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0237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4BB7D-8C76-4CC2-A445-BAE9C5BC90D7}" type="datetime1">
              <a:rPr lang="ru-RU" smtClean="0"/>
              <a:t>19.10.20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9D93A-C9CC-4ACC-BAB2-A90200690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203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99FB5-8260-45F5-85FE-D9373EFB6637}" type="datetime1">
              <a:rPr lang="ru-RU" smtClean="0"/>
              <a:t>19.10.20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9D93A-C9CC-4ACC-BAB2-A90200690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822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9E34-322B-4F82-BFF1-EFD11CFD5EF1}" type="datetime1">
              <a:rPr lang="ru-RU" smtClean="0"/>
              <a:t>19.10.20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9D93A-C9CC-4ACC-BAB2-A90200690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071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F536-34DE-49A7-A874-4681E385BF8C}" type="datetime1">
              <a:rPr lang="ru-RU" smtClean="0"/>
              <a:t>19.10.20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9D93A-C9CC-4ACC-BAB2-A90200690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271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B9FA-879B-4605-B493-C9C1C3535405}" type="datetime1">
              <a:rPr lang="ru-RU" smtClean="0"/>
              <a:t>19.10.20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9D93A-C9CC-4ACC-BAB2-A90200690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1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F112-550C-46CC-9E5B-3AD93347CADA}" type="datetime1">
              <a:rPr lang="ru-RU" smtClean="0"/>
              <a:t>19.10.20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9D93A-C9CC-4ACC-BAB2-A90200690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554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87A9-6B66-49F0-8575-ABA6719FB33E}" type="datetime1">
              <a:rPr lang="ru-RU" smtClean="0"/>
              <a:t>19.10.20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9D93A-C9CC-4ACC-BAB2-A90200690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067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AA1C2-3907-4657-A561-D77A0412E619}" type="datetime1">
              <a:rPr lang="ru-RU" smtClean="0"/>
              <a:t>19.10.20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9D93A-C9CC-4ACC-BAB2-A90200690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97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ch161zelenogorsk.ru/" TargetMode="External"/><Relationship Id="rId5" Type="http://schemas.openxmlformats.org/officeDocument/2006/relationships/image" Target="../media/image3.gif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2012644"/>
            <a:ext cx="12192000" cy="3193339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2653" y="2322799"/>
            <a:ext cx="1201932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«Неформальная сетевая педагогическая интернатура: горизонтальные связи в педагогическом коллективе как фактор повышения качества обучения школьников».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622191" y="5293820"/>
            <a:ext cx="6155281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Елена Васильевна Волкова</a:t>
            </a:r>
          </a:p>
          <a:p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Старший методист МБОУ «СОШ №161» </a:t>
            </a:r>
            <a:b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г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 Зеленогорск 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Красноярского края,</a:t>
            </a:r>
          </a:p>
        </p:txBody>
      </p:sp>
      <p:pic>
        <p:nvPicPr>
          <p:cNvPr id="1026" name="Picture 2" descr="C:\Users\Dina Ivanova\Desktop\Вебинары ШР 2019\Графика проекта\ШР_01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48387" y="121405"/>
            <a:ext cx="1631783" cy="163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ina Ivanova\Desktop\Вебинары ШР 2019\Графика проекта\Штамп Сети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28557" y="121405"/>
            <a:ext cx="1607519" cy="1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ina Ivanova\Desktop\Вебинары ШР 2019\Графика проекта\161_zelenogorsk.gif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84463" y="121405"/>
            <a:ext cx="1559149" cy="1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5729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41132"/>
            <a:ext cx="10515600" cy="638274"/>
          </a:xfrm>
        </p:spPr>
        <p:txBody>
          <a:bodyPr>
            <a:normAutofit/>
          </a:bodyPr>
          <a:lstStyle/>
          <a:p>
            <a:r>
              <a:rPr lang="ru-RU" sz="3200" b="1" dirty="0"/>
              <a:t>Результат для школы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/>
              <a:t>Ключевой результат проекта: модель методической службы школы как сетевого ресурсного центра в виде комплекса нормативных, организационных и методических ресурсов, обеспечивающих реализацию индивидуальных образовательных программ педагогов на основе горизонтальных связей и посредством многообразия ситуаций взаимодействия между технологиями, между педагогами, между школами - потенциальными участниками сети.</a:t>
            </a:r>
          </a:p>
          <a:p>
            <a:r>
              <a:rPr lang="ru-RU" dirty="0">
                <a:solidFill>
                  <a:schemeClr val="dk1"/>
                </a:solidFill>
              </a:rPr>
              <a:t>Освоение педагогами данной программы призвано обеспечивать включенность каждого педагога и реализацию единых подходов в школе в переустройстве учебного процесса на основе индивидуальных образовательных программ учащихся.  </a:t>
            </a:r>
            <a:endParaRPr lang="ru-RU" b="1" dirty="0">
              <a:solidFill>
                <a:schemeClr val="dk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218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66364"/>
            <a:ext cx="10515600" cy="638274"/>
          </a:xfrm>
        </p:spPr>
        <p:txBody>
          <a:bodyPr>
            <a:normAutofit/>
          </a:bodyPr>
          <a:lstStyle/>
          <a:p>
            <a:r>
              <a:rPr lang="ru-RU" sz="3200" b="1" dirty="0"/>
              <a:t>Ресурс для города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295" y="1804638"/>
            <a:ext cx="11261557" cy="505336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Мы видим два типа методических сетей. </a:t>
            </a:r>
            <a:br>
              <a:rPr lang="ru-RU" dirty="0"/>
            </a:br>
            <a:r>
              <a:rPr lang="ru-RU" b="1" dirty="0"/>
              <a:t>Первый тип </a:t>
            </a:r>
            <a:r>
              <a:rPr lang="ru-RU" dirty="0"/>
              <a:t>– по теме инновационной практики школы о формировании самостоятельности в обучении на основе ученических взаимодействий в учебном процессе.  </a:t>
            </a:r>
            <a:br>
              <a:rPr lang="ru-RU" dirty="0"/>
            </a:br>
            <a:r>
              <a:rPr lang="ru-RU" b="1" dirty="0"/>
              <a:t>Второй тип </a:t>
            </a:r>
            <a:r>
              <a:rPr lang="ru-RU" dirty="0"/>
              <a:t>– по теме инновационного проекта об эффективной модели методической службы школы как сетевого ресурсного центра.  Предметом нашего проекта является второй тип. </a:t>
            </a:r>
            <a:br>
              <a:rPr lang="ru-RU" dirty="0"/>
            </a:br>
            <a:r>
              <a:rPr lang="ru-RU" i="1" dirty="0"/>
              <a:t>Однако реализация проекта невозможна без первого типа методической сети.  </a:t>
            </a:r>
            <a:endParaRPr lang="ru-RU" b="1" i="1" dirty="0"/>
          </a:p>
          <a:p>
            <a:r>
              <a:rPr lang="ru-RU" dirty="0"/>
              <a:t>Участие в разработке и сама модель интегрированной комплексной программы становления педагога в инновационной практике по вопросам самостоятельности в обучении предполагает </a:t>
            </a:r>
            <a:r>
              <a:rPr lang="ru-RU" b="1" dirty="0"/>
              <a:t>открытость</a:t>
            </a:r>
            <a:r>
              <a:rPr lang="ru-RU" dirty="0"/>
              <a:t> </a:t>
            </a:r>
            <a:r>
              <a:rPr lang="ru-RU" b="1" dirty="0"/>
              <a:t>и возможность включения</a:t>
            </a:r>
            <a:r>
              <a:rPr lang="ru-RU" dirty="0"/>
              <a:t> в ее реализацию в сетевом пространстве</a:t>
            </a:r>
          </a:p>
        </p:txBody>
      </p:sp>
    </p:spTree>
    <p:extLst>
      <p:ext uri="{BB962C8B-B14F-4D97-AF65-F5344CB8AC3E}">
        <p14:creationId xmlns:p14="http://schemas.microsoft.com/office/powerpoint/2010/main" val="2931039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2012644"/>
            <a:ext cx="12192000" cy="2234503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2653" y="2322799"/>
            <a:ext cx="1201932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«Неформальная сетевая педагогическая интернатура: горизонтальные связи в педагогическом коллективе как фактор повышения качества обучения школьников»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32044" y="5149441"/>
            <a:ext cx="6155281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Елена Васильевна Волкова</a:t>
            </a:r>
          </a:p>
          <a:p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Старший методист МБОУ «СОШ №161» </a:t>
            </a:r>
            <a:b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г. Зеленогорск Красноярского края,</a:t>
            </a:r>
          </a:p>
        </p:txBody>
      </p:sp>
      <p:pic>
        <p:nvPicPr>
          <p:cNvPr id="1026" name="Picture 2" descr="C:\Users\Dina Ivanova\Desktop\Вебинары ШР 2019\Графика проекта\ШР_01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48387" y="121405"/>
            <a:ext cx="1631783" cy="163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ina Ivanova\Desktop\Вебинары ШР 2019\Графика проекта\Штамп Сети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28557" y="121405"/>
            <a:ext cx="1607519" cy="1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ina Ivanova\Desktop\Вебинары ШР 2019\Графика проекта\161_zelenogorsk.gif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84463" y="121405"/>
            <a:ext cx="1559149" cy="1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0" y="4557302"/>
            <a:ext cx="12141979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+mj-lt"/>
                <a:ea typeface="+mj-ea"/>
                <a:cs typeface="+mj-cs"/>
              </a:rPr>
              <a:t>Материалы проекта: </a:t>
            </a:r>
            <a:r>
              <a:rPr lang="ru-RU" sz="2400" b="1" dirty="0" err="1">
                <a:latin typeface="+mj-lt"/>
                <a:ea typeface="+mj-ea"/>
                <a:cs typeface="+mj-cs"/>
              </a:rPr>
              <a:t>конкурсшкол.рф</a:t>
            </a:r>
            <a:endParaRPr lang="ru-RU" sz="2400" b="1" dirty="0">
              <a:latin typeface="+mj-lt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02968" y="5149441"/>
            <a:ext cx="542624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+79832071065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lena25.11.2013@gmail.com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ru-RU" b="1" dirty="0">
                <a:hlinkClick r:id="rId6"/>
              </a:rPr>
              <a:t>www.sch161zelenogorsk.ru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055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ru-RU" altLang="ru-RU" sz="3200" b="1" dirty="0">
                <a:solidFill>
                  <a:srgbClr val="C00000"/>
                </a:solidFill>
              </a:rPr>
              <a:t>Модель развития школы при переходе на </a:t>
            </a:r>
            <a:r>
              <a:rPr lang="ru-RU" altLang="ru-RU" sz="3200" b="1" dirty="0" err="1">
                <a:solidFill>
                  <a:srgbClr val="C00000"/>
                </a:solidFill>
              </a:rPr>
              <a:t>ФГОС</a:t>
            </a:r>
            <a:r>
              <a:rPr lang="ru-RU" altLang="ru-RU" sz="3200" b="1" dirty="0">
                <a:solidFill>
                  <a:srgbClr val="C00000"/>
                </a:solidFill>
              </a:rPr>
              <a:t> </a:t>
            </a:r>
            <a:r>
              <a:rPr lang="ru-RU" altLang="ru-RU" sz="3200" b="1" dirty="0" err="1">
                <a:solidFill>
                  <a:srgbClr val="C00000"/>
                </a:solidFill>
              </a:rPr>
              <a:t>СОО</a:t>
            </a:r>
            <a:endParaRPr lang="ru-RU" altLang="ru-RU" sz="3200" b="1" dirty="0">
              <a:solidFill>
                <a:srgbClr val="C00000"/>
              </a:solidFill>
            </a:endParaRPr>
          </a:p>
        </p:txBody>
      </p:sp>
      <p:sp>
        <p:nvSpPr>
          <p:cNvPr id="5126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E6C1A4D-B706-4844-9D88-0EF5E4AA5F6C}" type="slidenum">
              <a:rPr lang="ru-RU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173422" y="2702257"/>
            <a:ext cx="8561140" cy="103723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69743" y="3009329"/>
            <a:ext cx="5909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prstClr val="white"/>
                </a:solidFill>
              </a:rPr>
              <a:t>Учебный процесс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8602" y="1760559"/>
            <a:ext cx="1665027" cy="925200"/>
          </a:xfrm>
          <a:prstGeom prst="rect">
            <a:avLst/>
          </a:prstGeom>
          <a:solidFill>
            <a:srgbClr val="D1E9F8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Локальная нормативная база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96024" y="1760558"/>
            <a:ext cx="1826501" cy="925200"/>
          </a:xfrm>
          <a:prstGeom prst="rect">
            <a:avLst/>
          </a:prstGeom>
          <a:solidFill>
            <a:srgbClr val="D1E9F8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Архитектурные решения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34920" y="1760559"/>
            <a:ext cx="1223754" cy="925200"/>
          </a:xfrm>
          <a:prstGeom prst="rect">
            <a:avLst/>
          </a:prstGeom>
          <a:solidFill>
            <a:srgbClr val="D1E9F8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Кадры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71069" y="1760559"/>
            <a:ext cx="1665027" cy="925200"/>
          </a:xfrm>
          <a:prstGeom prst="rect">
            <a:avLst/>
          </a:prstGeom>
          <a:solidFill>
            <a:srgbClr val="D1E9F8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Технология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843749" y="2224951"/>
            <a:ext cx="3234519" cy="1938992"/>
          </a:xfrm>
          <a:prstGeom prst="rect">
            <a:avLst/>
          </a:prstGeom>
          <a:solidFill>
            <a:srgbClr val="D1E9F8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0070C0"/>
                </a:solidFill>
              </a:rPr>
              <a:t>Самостоятельность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0070C0"/>
                </a:solidFill>
              </a:rPr>
              <a:t>Ответственность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400" b="1" dirty="0">
              <a:solidFill>
                <a:srgbClr val="0070C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400" b="1" dirty="0">
              <a:solidFill>
                <a:srgbClr val="0070C0"/>
              </a:solidFill>
            </a:endParaRPr>
          </a:p>
          <a:p>
            <a:pPr algn="ctr"/>
            <a:r>
              <a:rPr lang="ru-RU" sz="2400" b="1" dirty="0">
                <a:solidFill>
                  <a:srgbClr val="C00000"/>
                </a:solidFill>
              </a:rPr>
              <a:t>Индивидуализация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3422" y="3657595"/>
            <a:ext cx="2490188" cy="369332"/>
          </a:xfrm>
          <a:prstGeom prst="rect">
            <a:avLst/>
          </a:prstGeom>
          <a:solidFill>
            <a:srgbClr val="D1E9F8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>
                <a:solidFill>
                  <a:srgbClr val="0070C0"/>
                </a:solidFill>
              </a:rPr>
              <a:t>НОО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3421" y="4189855"/>
            <a:ext cx="2490189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prstClr val="black"/>
                </a:solidFill>
              </a:rPr>
              <a:t>«День без классов и уроков» (формирование учебной самостоятельности)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err="1">
                <a:solidFill>
                  <a:prstClr val="black"/>
                </a:solidFill>
              </a:rPr>
              <a:t>РВГ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98057" y="3673515"/>
            <a:ext cx="2374593" cy="369332"/>
          </a:xfrm>
          <a:prstGeom prst="rect">
            <a:avLst/>
          </a:prstGeom>
          <a:solidFill>
            <a:srgbClr val="D1E9F8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ООО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98057" y="4205774"/>
            <a:ext cx="2374593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7463" indent="-17463">
              <a:buFont typeface="Wingdings" panose="05000000000000000000" pitchFamily="2" charset="2"/>
              <a:buChar char="ü"/>
            </a:pPr>
            <a:r>
              <a:rPr lang="ru-RU" dirty="0">
                <a:solidFill>
                  <a:prstClr val="black"/>
                </a:solidFill>
              </a:rPr>
              <a:t>  Модули </a:t>
            </a:r>
            <a:br>
              <a:rPr lang="ru-RU" dirty="0">
                <a:solidFill>
                  <a:prstClr val="black"/>
                </a:solidFill>
              </a:rPr>
            </a:br>
            <a:r>
              <a:rPr lang="ru-RU" dirty="0">
                <a:solidFill>
                  <a:prstClr val="black"/>
                </a:solidFill>
              </a:rPr>
              <a:t>(пробы и выбор)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err="1">
                <a:solidFill>
                  <a:prstClr val="black"/>
                </a:solidFill>
              </a:rPr>
              <a:t>РВГ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25715" y="3675787"/>
            <a:ext cx="2444577" cy="369332"/>
          </a:xfrm>
          <a:prstGeom prst="rect">
            <a:avLst/>
          </a:prstGeom>
          <a:solidFill>
            <a:srgbClr val="D1E9F8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>
                <a:solidFill>
                  <a:srgbClr val="0070C0"/>
                </a:solidFill>
              </a:rPr>
              <a:t>СОО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25715" y="4208047"/>
            <a:ext cx="3208846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err="1">
                <a:solidFill>
                  <a:prstClr val="black"/>
                </a:solidFill>
              </a:rPr>
              <a:t>ИОП</a:t>
            </a:r>
            <a:endParaRPr lang="ru-RU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err="1">
                <a:solidFill>
                  <a:prstClr val="black"/>
                </a:solidFill>
              </a:rPr>
              <a:t>ИУП</a:t>
            </a:r>
            <a:endParaRPr lang="ru-RU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prstClr val="black"/>
                </a:solidFill>
              </a:rPr>
              <a:t>Индивидуальный</a:t>
            </a:r>
            <a:br>
              <a:rPr lang="ru-RU" dirty="0">
                <a:solidFill>
                  <a:prstClr val="black"/>
                </a:solidFill>
              </a:rPr>
            </a:br>
            <a:r>
              <a:rPr lang="ru-RU" dirty="0">
                <a:solidFill>
                  <a:prstClr val="black"/>
                </a:solidFill>
              </a:rPr>
              <a:t>образовательный проект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prstClr val="black"/>
                </a:solidFill>
              </a:rPr>
              <a:t>«День без классов и уроков»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err="1">
                <a:solidFill>
                  <a:prstClr val="black"/>
                </a:solidFill>
              </a:rPr>
              <a:t>РВГ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3422" y="6303382"/>
            <a:ext cx="11522697" cy="461665"/>
          </a:xfrm>
          <a:prstGeom prst="rect">
            <a:avLst/>
          </a:prstGeom>
          <a:solidFill>
            <a:srgbClr val="D1E9F8"/>
          </a:solidFill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prstClr val="black"/>
                </a:solidFill>
              </a:rPr>
              <a:t>Коллективное обучение по индивидуальным образовательным маршрутам</a:t>
            </a: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1351115" y="2363670"/>
            <a:ext cx="682388" cy="676983"/>
          </a:xfrm>
          <a:prstGeom prst="straightConnector1">
            <a:avLst/>
          </a:prstGeom>
          <a:ln w="34925">
            <a:solidFill>
              <a:srgbClr val="006699"/>
            </a:solidFill>
            <a:headEnd type="arrow"/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3127642" y="2363670"/>
            <a:ext cx="682388" cy="676983"/>
          </a:xfrm>
          <a:prstGeom prst="straightConnector1">
            <a:avLst/>
          </a:prstGeom>
          <a:ln w="34925">
            <a:solidFill>
              <a:srgbClr val="006699"/>
            </a:solidFill>
            <a:headEnd type="arrow"/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299952" y="2363670"/>
            <a:ext cx="682388" cy="676983"/>
          </a:xfrm>
          <a:prstGeom prst="straightConnector1">
            <a:avLst/>
          </a:prstGeom>
          <a:ln w="34925">
            <a:solidFill>
              <a:srgbClr val="006699"/>
            </a:solidFill>
            <a:headEnd type="arrow"/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6807980" y="2363670"/>
            <a:ext cx="682388" cy="676983"/>
          </a:xfrm>
          <a:prstGeom prst="straightConnector1">
            <a:avLst/>
          </a:prstGeom>
          <a:ln w="34925">
            <a:solidFill>
              <a:srgbClr val="006699"/>
            </a:solidFill>
            <a:headEnd type="arrow"/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441432" y="3835196"/>
            <a:ext cx="913250" cy="0"/>
          </a:xfrm>
          <a:prstGeom prst="straightConnector1">
            <a:avLst/>
          </a:prstGeom>
          <a:ln w="34925">
            <a:solidFill>
              <a:srgbClr val="006699"/>
            </a:solidFill>
            <a:headEnd type="arrow"/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5069090" y="3835196"/>
            <a:ext cx="913250" cy="0"/>
          </a:xfrm>
          <a:prstGeom prst="straightConnector1">
            <a:avLst/>
          </a:prstGeom>
          <a:ln w="34925">
            <a:solidFill>
              <a:srgbClr val="006699"/>
            </a:solidFill>
            <a:headEnd type="arrow"/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5414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06206"/>
            <a:ext cx="10515600" cy="1462748"/>
          </a:xfrm>
        </p:spPr>
        <p:txBody>
          <a:bodyPr anchor="t">
            <a:normAutofit/>
          </a:bodyPr>
          <a:lstStyle/>
          <a:p>
            <a:pPr lvl="0">
              <a:spcBef>
                <a:spcPts val="1000"/>
              </a:spcBef>
            </a:pPr>
            <a:r>
              <a:rPr lang="ru-RU" sz="2400" dirty="0">
                <a:latin typeface="Calibri" panose="020F0502020204030204"/>
              </a:rPr>
              <a:t>Эффективные модели методической службы образовательных организаций </a:t>
            </a:r>
            <a:r>
              <a:rPr lang="ru-RU" sz="2400" u="sng" dirty="0">
                <a:latin typeface="Calibri" panose="020F0502020204030204"/>
              </a:rPr>
              <a:t>как сетевых ресурсных центров повышения качества общего образования</a:t>
            </a:r>
            <a:endParaRPr lang="ru-RU" u="sng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042611"/>
              </p:ext>
            </p:extLst>
          </p:nvPr>
        </p:nvGraphicFramePr>
        <p:xfrm>
          <a:off x="541420" y="2085782"/>
          <a:ext cx="11117180" cy="4448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585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585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65982">
                <a:tc>
                  <a:txBody>
                    <a:bodyPr/>
                    <a:lstStyle/>
                    <a:p>
                      <a:r>
                        <a:rPr lang="ru-RU" sz="2400" dirty="0"/>
                        <a:t>Повышаем качество по поводу чего?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Самостоятельность в обучении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953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/>
                        <a:t>Повышаем качество за счет чего?</a:t>
                      </a:r>
                    </a:p>
                    <a:p>
                      <a:endParaRPr lang="ru-RU" sz="2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Коллективное обучение по ИОП /ИОМ</a:t>
                      </a:r>
                    </a:p>
                    <a:p>
                      <a:r>
                        <a:rPr lang="ru-RU" sz="2400" b="1" dirty="0"/>
                        <a:t>Образовательные события</a:t>
                      </a:r>
                    </a:p>
                    <a:p>
                      <a:r>
                        <a:rPr lang="ru-RU" sz="2400" b="1" dirty="0"/>
                        <a:t>«Цифра» в учебном процессе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935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/>
                        <a:t>Какими качествами должен обладать коллектив школы, чтобы выполнить роль сетевого ресурсного центра?</a:t>
                      </a:r>
                      <a:br>
                        <a:rPr lang="ru-RU" sz="2400" dirty="0"/>
                      </a:br>
                      <a:endParaRPr lang="ru-RU" sz="2400" dirty="0"/>
                    </a:p>
                    <a:p>
                      <a:endParaRPr lang="ru-RU" sz="2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Иметь практику</a:t>
                      </a:r>
                    </a:p>
                    <a:p>
                      <a:r>
                        <a:rPr lang="ru-RU" sz="2400" b="1" dirty="0">
                          <a:solidFill>
                            <a:srgbClr val="C00000"/>
                          </a:solidFill>
                        </a:rPr>
                        <a:t>Уметь практику «передать»</a:t>
                      </a:r>
                    </a:p>
                    <a:p>
                      <a:r>
                        <a:rPr lang="ru-RU" sz="2400" b="1" dirty="0"/>
                        <a:t>Дух</a:t>
                      </a:r>
                      <a:r>
                        <a:rPr lang="ru-RU" sz="2400" b="1" baseline="0" dirty="0"/>
                        <a:t> школы (цели и ценности)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573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379" y="1106206"/>
            <a:ext cx="12047621" cy="674468"/>
          </a:xfrm>
        </p:spPr>
        <p:txBody>
          <a:bodyPr anchor="t">
            <a:normAutofit/>
          </a:bodyPr>
          <a:lstStyle/>
          <a:p>
            <a:pPr lvl="0">
              <a:spcBef>
                <a:spcPts val="1000"/>
              </a:spcBef>
            </a:pPr>
            <a:r>
              <a:rPr lang="ru-RU" sz="2000" u="sng" dirty="0">
                <a:latin typeface="Calibri" panose="020F0502020204030204"/>
              </a:rPr>
              <a:t>Эффективные модели методической службы </a:t>
            </a:r>
            <a:r>
              <a:rPr lang="ru-RU" sz="2000" dirty="0">
                <a:latin typeface="Calibri" panose="020F0502020204030204"/>
              </a:rPr>
              <a:t>образовательных организаций как сетевых ресурсных центров повышения качества общего образования</a:t>
            </a:r>
            <a:endParaRPr lang="ru-RU" sz="2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824575"/>
              </p:ext>
            </p:extLst>
          </p:nvPr>
        </p:nvGraphicFramePr>
        <p:xfrm>
          <a:off x="0" y="1780675"/>
          <a:ext cx="12192001" cy="4970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08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05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80061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2723">
                <a:tc>
                  <a:txBody>
                    <a:bodyPr/>
                    <a:lstStyle/>
                    <a:p>
                      <a:r>
                        <a:rPr lang="ru-RU" sz="1200" b="1" dirty="0"/>
                        <a:t>Было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Структура МС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Станет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78261">
                <a:tc>
                  <a:txBody>
                    <a:bodyPr/>
                    <a:lstStyle/>
                    <a:p>
                      <a:r>
                        <a:rPr lang="ru-RU" sz="1200" dirty="0"/>
                        <a:t>От</a:t>
                      </a:r>
                      <a:r>
                        <a:rPr lang="ru-RU" sz="1200" baseline="0" dirty="0"/>
                        <a:t> школы на создание условий для проявления самостоятельности в обучении.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Заказ - цель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От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</a:rPr>
                        <a:t> школы на создание условий для проявления самостоятельности в обучении. </a:t>
                      </a:r>
                      <a:r>
                        <a:rPr lang="ru-RU" sz="1200" b="1" baseline="0" dirty="0">
                          <a:solidFill>
                            <a:schemeClr val="tx1"/>
                          </a:solidFill>
                        </a:rPr>
                        <a:t>Шкала оценивания учебных занятий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782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Пробы (модельные проекты на разных уровнях</a:t>
                      </a:r>
                      <a:r>
                        <a:rPr lang="ru-RU" sz="1200" baseline="0" dirty="0"/>
                        <a:t> обучения)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Результат для школы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</a:rPr>
                        <a:t>Создание условий для учащихся школы, позволяющих им получать общее образование на основе индивидуальной образовательной программы, используя внутришкольные и внешкольные, в том числе, цифровые ресурсы. Для успешной реализации индивидуальной образовательной программы важны умения и «привычки» учащегося самостоятельно учиться. В нашем случае универсальной проблемой является самостоятельность в обучении на основе учебных взаимодействий участников образовательного процесса. 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00395">
                <a:tc>
                  <a:txBody>
                    <a:bodyPr/>
                    <a:lstStyle/>
                    <a:p>
                      <a:r>
                        <a:rPr lang="ru-RU" sz="1200" dirty="0"/>
                        <a:t>Три</a:t>
                      </a:r>
                      <a:r>
                        <a:rPr lang="ru-RU" sz="1200" baseline="0" dirty="0"/>
                        <a:t>  научных школы (КСО, РО, смешанное обучение)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Компетенции педагога и коллектива</a:t>
                      </a:r>
                      <a:r>
                        <a:rPr lang="ru-RU" sz="1200" baseline="0" dirty="0"/>
                        <a:t> </a:t>
                      </a:r>
                      <a:endParaRPr lang="ru-RU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</a:rPr>
                        <a:t>Могу осознать свои дефициты и ресурсы для планирования собственной ИОП для реализацию единых подходов в школе в переустройстве учебного процесса на основе индивидуальных образовательных программ учащихся.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</a:rPr>
                        <a:t>Могу организовать обучение по ИОП учащихся</a:t>
                      </a: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</a:rPr>
                        <a:t>Интегрированная </a:t>
                      </a:r>
                      <a:r>
                        <a:rPr lang="ru-RU" sz="1200" b="1" dirty="0" err="1">
                          <a:solidFill>
                            <a:schemeClr val="tx1"/>
                          </a:solidFill>
                        </a:rPr>
                        <a:t>опривыченная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</a:rPr>
                        <a:t> практика в школе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57594">
                <a:tc>
                  <a:txBody>
                    <a:bodyPr/>
                    <a:lstStyle/>
                    <a:p>
                      <a:r>
                        <a:rPr lang="ru-RU" sz="1200" dirty="0"/>
                        <a:t>Курсы ПК по направлению</a:t>
                      </a:r>
                      <a:r>
                        <a:rPr lang="ru-RU" sz="1200" baseline="0" dirty="0"/>
                        <a:t> от школы </a:t>
                      </a:r>
                    </a:p>
                    <a:p>
                      <a:r>
                        <a:rPr lang="ru-RU" sz="1200" baseline="0" dirty="0"/>
                        <a:t>Работа в составе учительских коопераций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Организация ПК</a:t>
                      </a:r>
                    </a:p>
                    <a:p>
                      <a:endParaRPr lang="ru-RU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</a:rPr>
                        <a:t>Коллективное обучение педагогов на основе ИОП по</a:t>
                      </a:r>
                      <a:r>
                        <a:rPr lang="ru-RU" sz="1200" b="1" kern="12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</a:rPr>
                        <a:t>Интегрированной  комплексной программе становления педагога в инновационной практике по вопросам самостоятельности в обучении 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81557">
                <a:tc>
                  <a:txBody>
                    <a:bodyPr/>
                    <a:lstStyle/>
                    <a:p>
                      <a:r>
                        <a:rPr lang="ru-RU" sz="1200" dirty="0"/>
                        <a:t>Отчет</a:t>
                      </a:r>
                      <a:r>
                        <a:rPr lang="ru-RU" sz="1200" baseline="0" dirty="0"/>
                        <a:t> школы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Отчет (форма неформального отчета педагога</a:t>
                      </a:r>
                      <a:r>
                        <a:rPr lang="ru-RU" sz="1200" baseline="0" dirty="0"/>
                        <a:t> и МС в целом)</a:t>
                      </a:r>
                      <a:endParaRPr lang="ru-RU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Отчет – это включенность и ответственность каждого педагога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</a:rPr>
                        <a:t> школы. </a:t>
                      </a:r>
                    </a:p>
                    <a:p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Наличие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</a:rPr>
                        <a:t> квантов практики – показал, организовал совместную пробу, организовал сопровождение в самостоятельной пробе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0009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/>
              <a:t>Неформальная сетевая педагогическая интернатура: горизонтальные связи в педагогическом коллективе как фактор повышения качества обучения школьников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Интернатура = практика</a:t>
            </a:r>
          </a:p>
          <a:p>
            <a:r>
              <a:rPr lang="ru-RU" dirty="0">
                <a:solidFill>
                  <a:schemeClr val="dk1"/>
                </a:solidFill>
              </a:rPr>
              <a:t>Интегрированная  комплексная программа становления педагога в инновационной практике по вопросам самостоятельности в обучении, включающая в себя инвариант и кванты практики на выбор </a:t>
            </a:r>
            <a:endParaRPr lang="ru-RU" dirty="0"/>
          </a:p>
          <a:p>
            <a:r>
              <a:rPr lang="ru-RU" dirty="0"/>
              <a:t>Кванты практики = это целостный фрагмент практики, включает цель, способы, дидактические материалы, материальный продукт и сами действия по тиражированию. </a:t>
            </a:r>
            <a:br>
              <a:rPr lang="ru-RU" dirty="0"/>
            </a:br>
            <a:r>
              <a:rPr lang="ru-RU" dirty="0"/>
              <a:t>Масштабы квантов практики могут быть разными. </a:t>
            </a:r>
            <a:br>
              <a:rPr lang="ru-RU" dirty="0"/>
            </a:br>
            <a:r>
              <a:rPr lang="ru-RU" dirty="0"/>
              <a:t>Пока мы определяем так – примерно до 8 учебных часов.</a:t>
            </a:r>
          </a:p>
          <a:p>
            <a:r>
              <a:rPr lang="ru-RU" dirty="0"/>
              <a:t>Носители практики – наши педагоги и другие участники методической сети  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8883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Научные школы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44480"/>
            <a:ext cx="10515600" cy="4805899"/>
          </a:xfrm>
        </p:spPr>
        <p:txBody>
          <a:bodyPr>
            <a:normAutofit/>
          </a:bodyPr>
          <a:lstStyle/>
          <a:p>
            <a:pPr fontAlgn="auto"/>
            <a:r>
              <a:rPr lang="ru-RU" dirty="0"/>
              <a:t>коллективное обучение по индивидуальным образовательным программам и маршрутам </a:t>
            </a:r>
            <a:br>
              <a:rPr lang="ru-RU" dirty="0"/>
            </a:br>
            <a:r>
              <a:rPr lang="ru-RU" dirty="0"/>
              <a:t>(эксперт </a:t>
            </a:r>
            <a:r>
              <a:rPr lang="ru-RU" dirty="0" err="1"/>
              <a:t>Минова</a:t>
            </a:r>
            <a:r>
              <a:rPr lang="ru-RU" dirty="0"/>
              <a:t> М.В., руководитель лаборатории ТМКСО при КК ИПК, г. Красноярск);</a:t>
            </a:r>
          </a:p>
          <a:p>
            <a:r>
              <a:rPr lang="ru-RU" dirty="0"/>
              <a:t>образовательные события во внеурочной деятельности в рамках технологии развивающего обучения </a:t>
            </a:r>
            <a:br>
              <a:rPr lang="ru-RU" dirty="0"/>
            </a:br>
            <a:r>
              <a:rPr lang="ru-RU" dirty="0"/>
              <a:t>(</a:t>
            </a:r>
            <a:r>
              <a:rPr lang="ru-RU" b="1" dirty="0"/>
              <a:t>Научный руководитель проекта </a:t>
            </a:r>
            <a:r>
              <a:rPr lang="ru-RU" dirty="0"/>
              <a:t>Селюков Р.В., первый заместитель директора, АНО ИПОП «Эврика», г. Москва.);</a:t>
            </a:r>
          </a:p>
          <a:p>
            <a:r>
              <a:rPr lang="ru-RU" dirty="0"/>
              <a:t>изучение моделей смешанного обучения </a:t>
            </a:r>
            <a:br>
              <a:rPr lang="ru-RU" dirty="0"/>
            </a:br>
            <a:r>
              <a:rPr lang="ru-RU" dirty="0"/>
              <a:t>(эксперт - Андреева Н.В., руководитель Центра смешанного обучения в России, г. Москва).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5670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05" y="1106205"/>
            <a:ext cx="11466095" cy="1065705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Под интегрированной  комплексной программой становления педагога в инновационной практике по вопросам самостоятельности в обучении,  </a:t>
            </a:r>
            <a:br>
              <a:rPr lang="ru-RU" sz="2400" dirty="0"/>
            </a:br>
            <a:r>
              <a:rPr lang="ru-RU" sz="2400" dirty="0"/>
              <a:t>мы понимаем особое устройство программы.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71911"/>
            <a:ext cx="10515600" cy="45709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1. Выделение инвариантного  модуля на основе горизонтальных содержательных связей трёх реализуемых   педагогических технологий и практик, а также оформление дополнительных вариативных содержательных и практических модулей. </a:t>
            </a:r>
          </a:p>
          <a:p>
            <a:pPr marL="0" indent="0">
              <a:buNone/>
            </a:pPr>
            <a:r>
              <a:rPr lang="ru-RU" dirty="0"/>
              <a:t>2.  Устройство программы по типу технолого-методической карты (ТМК), обеспечивающей на ее основе разработку и реализацию индивидуальной образовательной  программы каждого педагога школы и сети. </a:t>
            </a:r>
          </a:p>
          <a:p>
            <a:pPr marL="0" indent="0">
              <a:buNone/>
            </a:pPr>
            <a:r>
              <a:rPr lang="ru-RU" dirty="0"/>
              <a:t>3.  Главным ресурсом такой программы являются, прежде всего, сами люди. Когда их компетенции наращиваются и становятся общедоступными, то и общий ресурс растёт. </a:t>
            </a:r>
          </a:p>
        </p:txBody>
      </p:sp>
    </p:spTree>
    <p:extLst>
      <p:ext uri="{BB962C8B-B14F-4D97-AF65-F5344CB8AC3E}">
        <p14:creationId xmlns:p14="http://schemas.microsoft.com/office/powerpoint/2010/main" val="3127374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Механизм реализации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883" y="1744480"/>
            <a:ext cx="11682663" cy="499320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Рабочее определение для коллектива школы «самостоятельность и ответственность в обучении» ;</a:t>
            </a:r>
            <a:endParaRPr lang="ru-RU" b="1" dirty="0"/>
          </a:p>
          <a:p>
            <a:r>
              <a:rPr lang="ru-RU" dirty="0"/>
              <a:t>Шкала для анализа учебных занятий и рабочих программ по предметам;</a:t>
            </a:r>
          </a:p>
          <a:p>
            <a:pPr lvl="0"/>
            <a:r>
              <a:rPr lang="ru-RU" dirty="0"/>
              <a:t>Разработка интегрированной комплексной программы становления педагога в инновационной практике по вопросам самостоятельности в обучении;</a:t>
            </a:r>
          </a:p>
          <a:p>
            <a:pPr lvl="0"/>
            <a:r>
              <a:rPr lang="ru-RU" dirty="0"/>
              <a:t>Запуск индивидуальных образовательных программ педагогов (ИОП);</a:t>
            </a:r>
          </a:p>
          <a:p>
            <a:pPr lvl="0"/>
            <a:r>
              <a:rPr lang="ru-RU" dirty="0"/>
              <a:t>Годовая циклограмма взаимодействия в сводных группах педагогов;</a:t>
            </a:r>
          </a:p>
          <a:p>
            <a:pPr lvl="0"/>
            <a:r>
              <a:rPr lang="ru-RU" dirty="0"/>
              <a:t>Подготовка электронного табло учета и планирования при реализации ИОП педагога;</a:t>
            </a:r>
          </a:p>
          <a:p>
            <a:pPr lvl="0"/>
            <a:r>
              <a:rPr lang="ru-RU" dirty="0"/>
              <a:t>Подготовка образцов квантов практики;</a:t>
            </a:r>
          </a:p>
          <a:p>
            <a:pPr lvl="0"/>
            <a:r>
              <a:rPr lang="ru-RU" dirty="0"/>
              <a:t>Оформление нормативно-правовой базы инновационного комплекса школы;</a:t>
            </a:r>
          </a:p>
          <a:p>
            <a:pPr lvl="0"/>
            <a:r>
              <a:rPr lang="ru-RU" dirty="0"/>
              <a:t>Создание сети участников проекта из педагогов школы и педагогов других образовательных учреждений на основе реализации ИОП участника; </a:t>
            </a:r>
          </a:p>
          <a:p>
            <a:r>
              <a:rPr lang="ru-RU" dirty="0"/>
              <a:t>Создание онлайн площадки для функционирования и развития сети по теме проекта;</a:t>
            </a:r>
          </a:p>
          <a:p>
            <a:r>
              <a:rPr lang="ru-RU" dirty="0"/>
              <a:t> </a:t>
            </a:r>
            <a:r>
              <a:rPr lang="ru-RU" dirty="0" err="1"/>
              <a:t>Оргпроекты</a:t>
            </a:r>
            <a:r>
              <a:rPr lang="ru-RU" dirty="0"/>
              <a:t> программирующих и рефлексивно-аналитических семинаров;</a:t>
            </a:r>
          </a:p>
          <a:p>
            <a:pPr lvl="0"/>
            <a:r>
              <a:rPr lang="ru-RU" dirty="0"/>
              <a:t>Описание модели методической службы.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30994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/>
              <a:t>Оформление и представление результатов проекта (октябрь – ноябрь)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2509" y="1832196"/>
            <a:ext cx="10515600" cy="4351338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/>
              <a:t>Вебинар</a:t>
            </a:r>
            <a:r>
              <a:rPr lang="ru-RU" dirty="0"/>
              <a:t> для управленческих команд ОО «Рекомендации по оформлению нормативно-правовой базы инновационного комплекса школы». </a:t>
            </a:r>
          </a:p>
          <a:p>
            <a:r>
              <a:rPr lang="ru-RU" dirty="0" err="1"/>
              <a:t>Вебинар</a:t>
            </a:r>
            <a:r>
              <a:rPr lang="ru-RU" dirty="0"/>
              <a:t> для управленческих команд ОО «Образцы нормативных документов, обеспечивающих устойчивое горизонтальное взаимодействие при реализации индивидуальных образовательных программ педагогов» </a:t>
            </a:r>
          </a:p>
          <a:p>
            <a:r>
              <a:rPr lang="ru-RU" dirty="0" err="1"/>
              <a:t>Вебинар</a:t>
            </a:r>
            <a:r>
              <a:rPr lang="ru-RU" dirty="0"/>
              <a:t> для управленческих команд и педагогических работников ОО    «Самостоятельность и ответственность в обучении: инструменты понимания и экспертизы учебного процесса» </a:t>
            </a:r>
          </a:p>
          <a:p>
            <a:r>
              <a:rPr lang="ru-RU" dirty="0" err="1"/>
              <a:t>Вебинар</a:t>
            </a:r>
            <a:r>
              <a:rPr lang="ru-RU" dirty="0"/>
              <a:t> для педагогических работников «Организация обучения по индивидуальным образовательным программам на основе интегрированной комплексной  программы становления педагога в инновационной практике по вопросам самостоятельности в обучении»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6183534"/>
            <a:ext cx="10184219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+mj-lt"/>
                <a:ea typeface="+mj-ea"/>
                <a:cs typeface="+mj-cs"/>
              </a:rPr>
              <a:t>Материалы проекта: </a:t>
            </a:r>
            <a:r>
              <a:rPr lang="ru-RU" sz="2400" b="1" dirty="0" err="1">
                <a:latin typeface="+mj-lt"/>
                <a:ea typeface="+mj-ea"/>
                <a:cs typeface="+mj-cs"/>
              </a:rPr>
              <a:t>конкурсшкол.рф</a:t>
            </a:r>
            <a:endParaRPr lang="ru-RU" sz="2400" b="1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802551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11033</TotalTime>
  <Words>982</Words>
  <Application>Microsoft Office PowerPoint</Application>
  <PresentationFormat>Широкоэкранный</PresentationFormat>
  <Paragraphs>116</Paragraphs>
  <Slides>12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</vt:lpstr>
      <vt:lpstr>Wingdings</vt:lpstr>
      <vt:lpstr>Тема Office</vt:lpstr>
      <vt:lpstr>Презентация PowerPoint</vt:lpstr>
      <vt:lpstr>Модель развития школы при переходе на ФГОС СОО</vt:lpstr>
      <vt:lpstr>Эффективные модели методической службы образовательных организаций как сетевых ресурсных центров повышения качества общего образования</vt:lpstr>
      <vt:lpstr>Эффективные модели методической службы образовательных организаций как сетевых ресурсных центров повышения качества общего образования</vt:lpstr>
      <vt:lpstr>Неформальная сетевая педагогическая интернатура: горизонтальные связи в педагогическом коллективе как фактор повышения качества обучения школьников</vt:lpstr>
      <vt:lpstr>Научные школы</vt:lpstr>
      <vt:lpstr>Под интегрированной  комплексной программой становления педагога в инновационной практике по вопросам самостоятельности в обучении,   мы понимаем особое устройство программы.</vt:lpstr>
      <vt:lpstr>Механизм реализации проекта</vt:lpstr>
      <vt:lpstr>Оформление и представление результатов проекта (октябрь – ноябрь)</vt:lpstr>
      <vt:lpstr>Результат для школы</vt:lpstr>
      <vt:lpstr>Ресурс для города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Роман</dc:creator>
  <cp:lastModifiedBy>Admin</cp:lastModifiedBy>
  <cp:revision>489</cp:revision>
  <cp:lastPrinted>2020-10-19T09:19:49Z</cp:lastPrinted>
  <dcterms:created xsi:type="dcterms:W3CDTF">2018-03-24T09:05:16Z</dcterms:created>
  <dcterms:modified xsi:type="dcterms:W3CDTF">2020-10-19T09:34:17Z</dcterms:modified>
</cp:coreProperties>
</file>