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57"/>
  </p:notesMasterIdLst>
  <p:sldIdLst>
    <p:sldId id="257" r:id="rId7"/>
    <p:sldId id="280" r:id="rId8"/>
    <p:sldId id="256" r:id="rId9"/>
    <p:sldId id="278" r:id="rId10"/>
    <p:sldId id="258" r:id="rId11"/>
    <p:sldId id="263" r:id="rId12"/>
    <p:sldId id="264" r:id="rId13"/>
    <p:sldId id="265" r:id="rId14"/>
    <p:sldId id="266" r:id="rId15"/>
    <p:sldId id="261" r:id="rId16"/>
    <p:sldId id="259" r:id="rId17"/>
    <p:sldId id="267" r:id="rId18"/>
    <p:sldId id="268" r:id="rId19"/>
    <p:sldId id="269" r:id="rId20"/>
    <p:sldId id="275" r:id="rId21"/>
    <p:sldId id="276" r:id="rId22"/>
    <p:sldId id="279" r:id="rId23"/>
    <p:sldId id="287" r:id="rId24"/>
    <p:sldId id="288" r:id="rId25"/>
    <p:sldId id="289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8" r:id="rId40"/>
    <p:sldId id="284" r:id="rId41"/>
    <p:sldId id="309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285" r:id="rId55"/>
    <p:sldId id="30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10B0"/>
    <a:srgbClr val="0D35B3"/>
    <a:srgbClr val="009900"/>
    <a:srgbClr val="142DA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4707" autoAdjust="0"/>
  </p:normalViewPr>
  <p:slideViewPr>
    <p:cSldViewPr>
      <p:cViewPr varScale="1">
        <p:scale>
          <a:sx n="99" d="100"/>
          <a:sy n="99" d="100"/>
        </p:scale>
        <p:origin x="1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1055;&#1083;&#1072;&#1085;%20&#1042;&#1044;%202016-2017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E1E7A-1AA4-453E-A941-549D4FDE391D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0F7388-628D-4243-A258-E11374ADCD6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E6E48E4-8E46-4F60-86B4-574175281808}" type="parTrans" cxnId="{F4D7D920-005A-4355-9C89-F7603A2CB443}">
      <dgm:prSet/>
      <dgm:spPr/>
      <dgm:t>
        <a:bodyPr/>
        <a:lstStyle/>
        <a:p>
          <a:endParaRPr lang="ru-RU"/>
        </a:p>
      </dgm:t>
    </dgm:pt>
    <dgm:pt modelId="{5D747B45-D9A6-45E7-8AC0-DBB09DC0A9C5}" type="sibTrans" cxnId="{F4D7D920-005A-4355-9C89-F7603A2CB443}">
      <dgm:prSet/>
      <dgm:spPr/>
      <dgm:t>
        <a:bodyPr/>
        <a:lstStyle/>
        <a:p>
          <a:endParaRPr lang="ru-RU"/>
        </a:p>
      </dgm:t>
    </dgm:pt>
    <dgm:pt modelId="{C70F69A1-DF0C-47F8-89C4-2DD0AB1D60D1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D35B3"/>
              </a:solidFill>
            </a:rPr>
            <a:t>Внеурочная деятельность по предмету</a:t>
          </a:r>
          <a:endParaRPr lang="ru-RU" sz="2200" b="0" dirty="0"/>
        </a:p>
      </dgm:t>
    </dgm:pt>
    <dgm:pt modelId="{C66C905E-EDB5-4F6D-9237-60966ED8A499}" type="parTrans" cxnId="{1FFE3D62-439B-4CBF-8561-6DBDCFE0BB83}">
      <dgm:prSet/>
      <dgm:spPr/>
      <dgm:t>
        <a:bodyPr/>
        <a:lstStyle/>
        <a:p>
          <a:endParaRPr lang="ru-RU"/>
        </a:p>
      </dgm:t>
    </dgm:pt>
    <dgm:pt modelId="{F9F238CA-DD12-4DF8-8C56-530378257C0B}" type="sibTrans" cxnId="{1FFE3D62-439B-4CBF-8561-6DBDCFE0BB83}">
      <dgm:prSet/>
      <dgm:spPr/>
      <dgm:t>
        <a:bodyPr/>
        <a:lstStyle/>
        <a:p>
          <a:endParaRPr lang="ru-RU"/>
        </a:p>
      </dgm:t>
    </dgm:pt>
    <dgm:pt modelId="{2840672C-7632-4DD4-A844-0DFC6B4389F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D1C2988-0E08-4AE3-9B7B-49C12A621631}" type="parTrans" cxnId="{54482B8F-E448-40FE-B78C-F49013352E46}">
      <dgm:prSet/>
      <dgm:spPr/>
      <dgm:t>
        <a:bodyPr/>
        <a:lstStyle/>
        <a:p>
          <a:endParaRPr lang="ru-RU"/>
        </a:p>
      </dgm:t>
    </dgm:pt>
    <dgm:pt modelId="{72320F65-D61F-49B8-A5EA-DC605C54E617}" type="sibTrans" cxnId="{54482B8F-E448-40FE-B78C-F49013352E46}">
      <dgm:prSet/>
      <dgm:spPr/>
      <dgm:t>
        <a:bodyPr/>
        <a:lstStyle/>
        <a:p>
          <a:endParaRPr lang="ru-RU"/>
        </a:p>
      </dgm:t>
    </dgm:pt>
    <dgm:pt modelId="{2538BA17-775D-4665-BE57-75B822AA495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1782450-68B3-4D76-8B66-208947108ECB}" type="parTrans" cxnId="{593B06C1-5F04-4E22-9B3E-49C72E838961}">
      <dgm:prSet/>
      <dgm:spPr/>
      <dgm:t>
        <a:bodyPr/>
        <a:lstStyle/>
        <a:p>
          <a:endParaRPr lang="ru-RU"/>
        </a:p>
      </dgm:t>
    </dgm:pt>
    <dgm:pt modelId="{CADD4278-C52A-4FC8-88E8-9F31F4C57FB7}" type="sibTrans" cxnId="{593B06C1-5F04-4E22-9B3E-49C72E838961}">
      <dgm:prSet/>
      <dgm:spPr/>
      <dgm:t>
        <a:bodyPr/>
        <a:lstStyle/>
        <a:p>
          <a:endParaRPr lang="ru-RU"/>
        </a:p>
      </dgm:t>
    </dgm:pt>
    <dgm:pt modelId="{ED1FBA8F-35C6-4CE3-BA08-E5EDC2514138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D35B3"/>
              </a:solidFill>
            </a:rPr>
            <a:t>Внеурочная деятельность в рамках Программы духовно-нравственного развития, воспитания, Программы социализации, Программы формирования культуры здорового и безопасного образа жизни  </a:t>
          </a:r>
          <a:endParaRPr lang="ru-RU" sz="2200" b="1" dirty="0">
            <a:solidFill>
              <a:srgbClr val="0D35B3"/>
            </a:solidFill>
          </a:endParaRPr>
        </a:p>
      </dgm:t>
    </dgm:pt>
    <dgm:pt modelId="{5C8A0B38-16D2-4409-BAC1-3749B1FB1646}" type="parTrans" cxnId="{4DF9B637-788E-44F4-8051-4F5BD372B171}">
      <dgm:prSet/>
      <dgm:spPr/>
      <dgm:t>
        <a:bodyPr/>
        <a:lstStyle/>
        <a:p>
          <a:endParaRPr lang="ru-RU"/>
        </a:p>
      </dgm:t>
    </dgm:pt>
    <dgm:pt modelId="{0CA18C8E-CB8F-4153-B616-51D83DA6DE1F}" type="sibTrans" cxnId="{4DF9B637-788E-44F4-8051-4F5BD372B171}">
      <dgm:prSet/>
      <dgm:spPr/>
      <dgm:t>
        <a:bodyPr/>
        <a:lstStyle/>
        <a:p>
          <a:endParaRPr lang="ru-RU"/>
        </a:p>
      </dgm:t>
    </dgm:pt>
    <dgm:pt modelId="{D56879C7-1525-4567-95E4-42F0C4E62820}">
      <dgm:prSet phldrT="[Текст]" custT="1"/>
      <dgm:spPr/>
      <dgm:t>
        <a:bodyPr/>
        <a:lstStyle/>
        <a:p>
          <a:pPr algn="l"/>
          <a:r>
            <a:rPr lang="ru-RU" sz="2200" b="1" dirty="0" smtClean="0">
              <a:solidFill>
                <a:srgbClr val="0D35B3"/>
              </a:solidFill>
            </a:rPr>
            <a:t>Внеурочная деятельность   по 5 </a:t>
          </a:r>
          <a:r>
            <a:rPr lang="ru-RU" sz="2200" b="1" smtClean="0">
              <a:solidFill>
                <a:srgbClr val="0D35B3"/>
              </a:solidFill>
            </a:rPr>
            <a:t>направлениям </a:t>
          </a:r>
          <a:endParaRPr lang="ru-RU" sz="2200" b="1" dirty="0">
            <a:solidFill>
              <a:srgbClr val="0D35B3"/>
            </a:solidFill>
          </a:endParaRPr>
        </a:p>
      </dgm:t>
    </dgm:pt>
    <dgm:pt modelId="{6D1A3D08-7775-43D6-9BBC-BDA3BE243BC4}" type="sibTrans" cxnId="{96DB8A1F-72B8-4D00-B787-42A5D3F85CE4}">
      <dgm:prSet/>
      <dgm:spPr/>
      <dgm:t>
        <a:bodyPr/>
        <a:lstStyle/>
        <a:p>
          <a:endParaRPr lang="ru-RU"/>
        </a:p>
      </dgm:t>
    </dgm:pt>
    <dgm:pt modelId="{50C1740E-04B9-4E0D-BFDD-B987AA02C153}" type="parTrans" cxnId="{96DB8A1F-72B8-4D00-B787-42A5D3F85CE4}">
      <dgm:prSet/>
      <dgm:spPr/>
      <dgm:t>
        <a:bodyPr/>
        <a:lstStyle/>
        <a:p>
          <a:endParaRPr lang="ru-RU"/>
        </a:p>
      </dgm:t>
    </dgm:pt>
    <dgm:pt modelId="{4F77F8E0-5D3A-4DDF-AE9C-9E79BC24B46F}">
      <dgm:prSet phldrT="[Текст]" custT="1"/>
      <dgm:spPr/>
      <dgm:t>
        <a:bodyPr/>
        <a:lstStyle/>
        <a:p>
          <a:r>
            <a:rPr lang="ru-RU" sz="2200" b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Мероприятия</a:t>
          </a:r>
          <a:endParaRPr lang="ru-RU" sz="2200" b="1" u="none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59004D-5A8D-46A6-B370-C9D3692B37CB}" type="sibTrans" cxnId="{1531A107-1400-45A2-B6B5-E8CA7A0522A0}">
      <dgm:prSet/>
      <dgm:spPr/>
      <dgm:t>
        <a:bodyPr/>
        <a:lstStyle/>
        <a:p>
          <a:endParaRPr lang="ru-RU"/>
        </a:p>
      </dgm:t>
    </dgm:pt>
    <dgm:pt modelId="{89BFAC79-50FA-471A-A6A5-6247CBD841E9}" type="parTrans" cxnId="{1531A107-1400-45A2-B6B5-E8CA7A0522A0}">
      <dgm:prSet/>
      <dgm:spPr/>
      <dgm:t>
        <a:bodyPr/>
        <a:lstStyle/>
        <a:p>
          <a:endParaRPr lang="ru-RU"/>
        </a:p>
      </dgm:t>
    </dgm:pt>
    <dgm:pt modelId="{80BCB2AF-4684-4CE0-965D-99BEF1D2F4C8}">
      <dgm:prSet phldrT="[Текст]" custT="1"/>
      <dgm:spPr/>
      <dgm:t>
        <a:bodyPr/>
        <a:lstStyle/>
        <a:p>
          <a:pPr algn="l"/>
          <a:r>
            <a:rPr lang="ru-RU" sz="2200" b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Регулярные еженедельные курсы</a:t>
          </a:r>
          <a:endParaRPr lang="ru-RU" sz="2200" b="1" u="none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18E61-A460-4AAC-B7F6-F63753F379F3}" type="sibTrans" cxnId="{47D185AF-B5E0-4D30-ADA7-06C1787677F1}">
      <dgm:prSet/>
      <dgm:spPr/>
      <dgm:t>
        <a:bodyPr/>
        <a:lstStyle/>
        <a:p>
          <a:endParaRPr lang="ru-RU"/>
        </a:p>
      </dgm:t>
    </dgm:pt>
    <dgm:pt modelId="{D6AA6BC8-7836-431C-95F1-651B684EB6F0}" type="parTrans" cxnId="{47D185AF-B5E0-4D30-ADA7-06C1787677F1}">
      <dgm:prSet/>
      <dgm:spPr/>
      <dgm:t>
        <a:bodyPr/>
        <a:lstStyle/>
        <a:p>
          <a:endParaRPr lang="ru-RU"/>
        </a:p>
      </dgm:t>
    </dgm:pt>
    <dgm:pt modelId="{3725BD20-7168-44BE-877A-E6067341C2B4}">
      <dgm:prSet phldrT="[Текст]" custT="1"/>
      <dgm:spPr/>
      <dgm:t>
        <a:bodyPr/>
        <a:lstStyle/>
        <a:p>
          <a:endParaRPr lang="ru-RU" sz="2200" b="0" dirty="0"/>
        </a:p>
      </dgm:t>
    </dgm:pt>
    <dgm:pt modelId="{03103B3E-313C-405A-A212-78CE58B126EF}" type="parTrans" cxnId="{29E5DF7E-8331-40C8-87D3-A5EA968B4236}">
      <dgm:prSet/>
      <dgm:spPr/>
      <dgm:t>
        <a:bodyPr/>
        <a:lstStyle/>
        <a:p>
          <a:endParaRPr lang="ru-RU"/>
        </a:p>
      </dgm:t>
    </dgm:pt>
    <dgm:pt modelId="{57FABE8B-4B6B-449E-998A-F47CEA5B75EA}" type="sibTrans" cxnId="{29E5DF7E-8331-40C8-87D3-A5EA968B4236}">
      <dgm:prSet/>
      <dgm:spPr/>
      <dgm:t>
        <a:bodyPr/>
        <a:lstStyle/>
        <a:p>
          <a:endParaRPr lang="ru-RU"/>
        </a:p>
      </dgm:t>
    </dgm:pt>
    <dgm:pt modelId="{B6F0F90A-0BF1-4034-B352-BBD834195C44}">
      <dgm:prSet phldrT="[Текст]" custT="1"/>
      <dgm:spPr/>
      <dgm:t>
        <a:bodyPr/>
        <a:lstStyle/>
        <a:p>
          <a:r>
            <a:rPr lang="ru-RU" sz="2200" b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action="ppaction://hlinkfile"/>
            </a:rPr>
            <a:t>Модульные краткосрочные курсы</a:t>
          </a:r>
          <a:endParaRPr lang="ru-RU" sz="2200" b="1" u="none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sz="2200" b="0" dirty="0"/>
        </a:p>
      </dgm:t>
    </dgm:pt>
    <dgm:pt modelId="{B6459B94-40D8-4243-9130-FFD0A6D72AA8}" type="parTrans" cxnId="{7DF9177A-E2E4-4897-849A-0A91FF7CE652}">
      <dgm:prSet/>
      <dgm:spPr/>
      <dgm:t>
        <a:bodyPr/>
        <a:lstStyle/>
        <a:p>
          <a:endParaRPr lang="ru-RU"/>
        </a:p>
      </dgm:t>
    </dgm:pt>
    <dgm:pt modelId="{DF3ACB36-3B78-4F84-871E-E968CACE4A58}" type="sibTrans" cxnId="{7DF9177A-E2E4-4897-849A-0A91FF7CE652}">
      <dgm:prSet/>
      <dgm:spPr/>
      <dgm:t>
        <a:bodyPr/>
        <a:lstStyle/>
        <a:p>
          <a:endParaRPr lang="ru-RU"/>
        </a:p>
      </dgm:t>
    </dgm:pt>
    <dgm:pt modelId="{0B11C932-1BD3-4CA7-88AB-DFBEA1D088D5}" type="pres">
      <dgm:prSet presAssocID="{1AAE1E7A-1AA4-453E-A941-549D4FDE39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8D82A-F468-4A5C-A902-650F0E781A7F}" type="pres">
      <dgm:prSet presAssocID="{850F7388-628D-4243-A258-E11374ADCD64}" presName="composite" presStyleCnt="0"/>
      <dgm:spPr/>
    </dgm:pt>
    <dgm:pt modelId="{8299A48C-7887-4E33-85C9-01B13FF85C26}" type="pres">
      <dgm:prSet presAssocID="{850F7388-628D-4243-A258-E11374ADCD64}" presName="parentText" presStyleLbl="alignNode1" presStyleIdx="0" presStyleCnt="3" custLinFactNeighborX="0" custLinFactNeighborY="-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78074-2B9A-447E-9BA2-19D2025FA528}" type="pres">
      <dgm:prSet presAssocID="{850F7388-628D-4243-A258-E11374ADCD64}" presName="descendantText" presStyleLbl="alignAcc1" presStyleIdx="0" presStyleCnt="3" custScaleY="98781" custLinFactNeighborX="-143" custLinFactNeighborY="-1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E5200-1812-480C-815D-294361C6C074}" type="pres">
      <dgm:prSet presAssocID="{5D747B45-D9A6-45E7-8AC0-DBB09DC0A9C5}" presName="sp" presStyleCnt="0"/>
      <dgm:spPr/>
    </dgm:pt>
    <dgm:pt modelId="{37D62423-E9EB-48E2-9188-8679782A9AA1}" type="pres">
      <dgm:prSet presAssocID="{2840672C-7632-4DD4-A844-0DFC6B4389F7}" presName="composite" presStyleCnt="0"/>
      <dgm:spPr/>
    </dgm:pt>
    <dgm:pt modelId="{9571FF0C-27F5-4249-83F2-17473BEE87A6}" type="pres">
      <dgm:prSet presAssocID="{2840672C-7632-4DD4-A844-0DFC6B4389F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B6A0E-4096-4828-8B14-23EE6A6E6796}" type="pres">
      <dgm:prSet presAssocID="{2840672C-7632-4DD4-A844-0DFC6B4389F7}" presName="descendantText" presStyleLbl="alignAcc1" presStyleIdx="1" presStyleCnt="3" custLinFactNeighborX="-143" custLinFactNeighborY="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BFADB-A783-4CB6-B436-46CAB502ABAE}" type="pres">
      <dgm:prSet presAssocID="{72320F65-D61F-49B8-A5EA-DC605C54E617}" presName="sp" presStyleCnt="0"/>
      <dgm:spPr/>
    </dgm:pt>
    <dgm:pt modelId="{40ECBD23-6AE0-4E5E-A2C4-8FC2BC010F6C}" type="pres">
      <dgm:prSet presAssocID="{2538BA17-775D-4665-BE57-75B822AA4952}" presName="composite" presStyleCnt="0"/>
      <dgm:spPr/>
    </dgm:pt>
    <dgm:pt modelId="{0C0BFADE-F9EE-412B-A5D2-ECDE5CF9997E}" type="pres">
      <dgm:prSet presAssocID="{2538BA17-775D-4665-BE57-75B822AA4952}" presName="parentText" presStyleLbl="alignNode1" presStyleIdx="2" presStyleCnt="3" custScaleY="173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11E9-75F2-4EA5-AEDC-EE8D6198E21D}" type="pres">
      <dgm:prSet presAssocID="{2538BA17-775D-4665-BE57-75B822AA4952}" presName="descendantText" presStyleLbl="alignAcc1" presStyleIdx="2" presStyleCnt="3" custScaleX="96658" custScaleY="279969" custLinFactNeighborX="-1814" custLinFactNeighborY="2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88545-10BF-4858-8002-A3BC66BB75B7}" type="presOf" srcId="{80BCB2AF-4684-4CE0-965D-99BEF1D2F4C8}" destId="{BF4B6A0E-4096-4828-8B14-23EE6A6E6796}" srcOrd="0" destOrd="1" presId="urn:microsoft.com/office/officeart/2005/8/layout/chevron2"/>
    <dgm:cxn modelId="{47D185AF-B5E0-4D30-ADA7-06C1787677F1}" srcId="{2840672C-7632-4DD4-A844-0DFC6B4389F7}" destId="{80BCB2AF-4684-4CE0-965D-99BEF1D2F4C8}" srcOrd="1" destOrd="0" parTransId="{D6AA6BC8-7836-431C-95F1-651B684EB6F0}" sibTransId="{93918E61-A460-4AAC-B7F6-F63753F379F3}"/>
    <dgm:cxn modelId="{BA567A11-87FB-4687-A411-151B1492A1BD}" type="presOf" srcId="{2840672C-7632-4DD4-A844-0DFC6B4389F7}" destId="{9571FF0C-27F5-4249-83F2-17473BEE87A6}" srcOrd="0" destOrd="0" presId="urn:microsoft.com/office/officeart/2005/8/layout/chevron2"/>
    <dgm:cxn modelId="{26E75471-FDC8-48CD-B642-FC49DE925ECE}" type="presOf" srcId="{ED1FBA8F-35C6-4CE3-BA08-E5EDC2514138}" destId="{1AE811E9-75F2-4EA5-AEDC-EE8D6198E21D}" srcOrd="0" destOrd="0" presId="urn:microsoft.com/office/officeart/2005/8/layout/chevron2"/>
    <dgm:cxn modelId="{593B06C1-5F04-4E22-9B3E-49C72E838961}" srcId="{1AAE1E7A-1AA4-453E-A941-549D4FDE391D}" destId="{2538BA17-775D-4665-BE57-75B822AA4952}" srcOrd="2" destOrd="0" parTransId="{D1782450-68B3-4D76-8B66-208947108ECB}" sibTransId="{CADD4278-C52A-4FC8-88E8-9F31F4C57FB7}"/>
    <dgm:cxn modelId="{29E5DF7E-8331-40C8-87D3-A5EA968B4236}" srcId="{850F7388-628D-4243-A258-E11374ADCD64}" destId="{3725BD20-7168-44BE-877A-E6067341C2B4}" srcOrd="0" destOrd="0" parTransId="{03103B3E-313C-405A-A212-78CE58B126EF}" sibTransId="{57FABE8B-4B6B-449E-998A-F47CEA5B75EA}"/>
    <dgm:cxn modelId="{F4D7D920-005A-4355-9C89-F7603A2CB443}" srcId="{1AAE1E7A-1AA4-453E-A941-549D4FDE391D}" destId="{850F7388-628D-4243-A258-E11374ADCD64}" srcOrd="0" destOrd="0" parTransId="{8E6E48E4-8E46-4F60-86B4-574175281808}" sibTransId="{5D747B45-D9A6-45E7-8AC0-DBB09DC0A9C5}"/>
    <dgm:cxn modelId="{3E6777A1-FFDF-4398-BE0B-1A99C509786F}" type="presOf" srcId="{D56879C7-1525-4567-95E4-42F0C4E62820}" destId="{BF4B6A0E-4096-4828-8B14-23EE6A6E6796}" srcOrd="0" destOrd="0" presId="urn:microsoft.com/office/officeart/2005/8/layout/chevron2"/>
    <dgm:cxn modelId="{1FFE3D62-439B-4CBF-8561-6DBDCFE0BB83}" srcId="{850F7388-628D-4243-A258-E11374ADCD64}" destId="{C70F69A1-DF0C-47F8-89C4-2DD0AB1D60D1}" srcOrd="1" destOrd="0" parTransId="{C66C905E-EDB5-4F6D-9237-60966ED8A499}" sibTransId="{F9F238CA-DD12-4DF8-8C56-530378257C0B}"/>
    <dgm:cxn modelId="{1531A107-1400-45A2-B6B5-E8CA7A0522A0}" srcId="{2538BA17-775D-4665-BE57-75B822AA4952}" destId="{4F77F8E0-5D3A-4DDF-AE9C-9E79BC24B46F}" srcOrd="1" destOrd="0" parTransId="{89BFAC79-50FA-471A-A6A5-6247CBD841E9}" sibTransId="{EE59004D-5A8D-46A6-B370-C9D3692B37CB}"/>
    <dgm:cxn modelId="{46857A72-B101-475F-BF36-150E6A7E0305}" type="presOf" srcId="{2538BA17-775D-4665-BE57-75B822AA4952}" destId="{0C0BFADE-F9EE-412B-A5D2-ECDE5CF9997E}" srcOrd="0" destOrd="0" presId="urn:microsoft.com/office/officeart/2005/8/layout/chevron2"/>
    <dgm:cxn modelId="{2FF6BCD4-9EED-4C98-B726-DCC0BD445375}" type="presOf" srcId="{C70F69A1-DF0C-47F8-89C4-2DD0AB1D60D1}" destId="{76B78074-2B9A-447E-9BA2-19D2025FA528}" srcOrd="0" destOrd="1" presId="urn:microsoft.com/office/officeart/2005/8/layout/chevron2"/>
    <dgm:cxn modelId="{54482B8F-E448-40FE-B78C-F49013352E46}" srcId="{1AAE1E7A-1AA4-453E-A941-549D4FDE391D}" destId="{2840672C-7632-4DD4-A844-0DFC6B4389F7}" srcOrd="1" destOrd="0" parTransId="{3D1C2988-0E08-4AE3-9B7B-49C12A621631}" sibTransId="{72320F65-D61F-49B8-A5EA-DC605C54E617}"/>
    <dgm:cxn modelId="{AACB63D4-C6D4-4A4C-A949-4CE3C339F63D}" type="presOf" srcId="{3725BD20-7168-44BE-877A-E6067341C2B4}" destId="{76B78074-2B9A-447E-9BA2-19D2025FA528}" srcOrd="0" destOrd="0" presId="urn:microsoft.com/office/officeart/2005/8/layout/chevron2"/>
    <dgm:cxn modelId="{4DF9B637-788E-44F4-8051-4F5BD372B171}" srcId="{2538BA17-775D-4665-BE57-75B822AA4952}" destId="{ED1FBA8F-35C6-4CE3-BA08-E5EDC2514138}" srcOrd="0" destOrd="0" parTransId="{5C8A0B38-16D2-4409-BAC1-3749B1FB1646}" sibTransId="{0CA18C8E-CB8F-4153-B616-51D83DA6DE1F}"/>
    <dgm:cxn modelId="{7DF9177A-E2E4-4897-849A-0A91FF7CE652}" srcId="{850F7388-628D-4243-A258-E11374ADCD64}" destId="{B6F0F90A-0BF1-4034-B352-BBD834195C44}" srcOrd="2" destOrd="0" parTransId="{B6459B94-40D8-4243-9130-FFD0A6D72AA8}" sibTransId="{DF3ACB36-3B78-4F84-871E-E968CACE4A58}"/>
    <dgm:cxn modelId="{96DB8A1F-72B8-4D00-B787-42A5D3F85CE4}" srcId="{2840672C-7632-4DD4-A844-0DFC6B4389F7}" destId="{D56879C7-1525-4567-95E4-42F0C4E62820}" srcOrd="0" destOrd="0" parTransId="{50C1740E-04B9-4E0D-BFDD-B987AA02C153}" sibTransId="{6D1A3D08-7775-43D6-9BBC-BDA3BE243BC4}"/>
    <dgm:cxn modelId="{8128848A-80C3-4297-872B-0F6CEF6C7B87}" type="presOf" srcId="{850F7388-628D-4243-A258-E11374ADCD64}" destId="{8299A48C-7887-4E33-85C9-01B13FF85C26}" srcOrd="0" destOrd="0" presId="urn:microsoft.com/office/officeart/2005/8/layout/chevron2"/>
    <dgm:cxn modelId="{8E1AFB6C-DC9F-4844-B2AC-929A459A1BF6}" type="presOf" srcId="{B6F0F90A-0BF1-4034-B352-BBD834195C44}" destId="{76B78074-2B9A-447E-9BA2-19D2025FA528}" srcOrd="0" destOrd="2" presId="urn:microsoft.com/office/officeart/2005/8/layout/chevron2"/>
    <dgm:cxn modelId="{A1D30FFF-44F0-4C99-A084-48BCC2078DF1}" type="presOf" srcId="{1AAE1E7A-1AA4-453E-A941-549D4FDE391D}" destId="{0B11C932-1BD3-4CA7-88AB-DFBEA1D088D5}" srcOrd="0" destOrd="0" presId="urn:microsoft.com/office/officeart/2005/8/layout/chevron2"/>
    <dgm:cxn modelId="{BF649458-FD29-44FB-9C25-5E63AC118505}" type="presOf" srcId="{4F77F8E0-5D3A-4DDF-AE9C-9E79BC24B46F}" destId="{1AE811E9-75F2-4EA5-AEDC-EE8D6198E21D}" srcOrd="0" destOrd="1" presId="urn:microsoft.com/office/officeart/2005/8/layout/chevron2"/>
    <dgm:cxn modelId="{28CFAAC5-5067-45ED-9A95-9CE80957EBBD}" type="presParOf" srcId="{0B11C932-1BD3-4CA7-88AB-DFBEA1D088D5}" destId="{1748D82A-F468-4A5C-A902-650F0E781A7F}" srcOrd="0" destOrd="0" presId="urn:microsoft.com/office/officeart/2005/8/layout/chevron2"/>
    <dgm:cxn modelId="{992F8A7D-1BB9-4D1A-BAF5-A4A7FA069B3A}" type="presParOf" srcId="{1748D82A-F468-4A5C-A902-650F0E781A7F}" destId="{8299A48C-7887-4E33-85C9-01B13FF85C26}" srcOrd="0" destOrd="0" presId="urn:microsoft.com/office/officeart/2005/8/layout/chevron2"/>
    <dgm:cxn modelId="{A5F7CE70-2A51-4758-9299-B492049A101C}" type="presParOf" srcId="{1748D82A-F468-4A5C-A902-650F0E781A7F}" destId="{76B78074-2B9A-447E-9BA2-19D2025FA528}" srcOrd="1" destOrd="0" presId="urn:microsoft.com/office/officeart/2005/8/layout/chevron2"/>
    <dgm:cxn modelId="{A4905661-42EA-40A3-BC1C-DB6A653307C0}" type="presParOf" srcId="{0B11C932-1BD3-4CA7-88AB-DFBEA1D088D5}" destId="{957E5200-1812-480C-815D-294361C6C074}" srcOrd="1" destOrd="0" presId="urn:microsoft.com/office/officeart/2005/8/layout/chevron2"/>
    <dgm:cxn modelId="{BE2C9C13-C9E6-447C-8F3C-11733072E738}" type="presParOf" srcId="{0B11C932-1BD3-4CA7-88AB-DFBEA1D088D5}" destId="{37D62423-E9EB-48E2-9188-8679782A9AA1}" srcOrd="2" destOrd="0" presId="urn:microsoft.com/office/officeart/2005/8/layout/chevron2"/>
    <dgm:cxn modelId="{16521682-0F8F-4020-9804-F0B603B61F08}" type="presParOf" srcId="{37D62423-E9EB-48E2-9188-8679782A9AA1}" destId="{9571FF0C-27F5-4249-83F2-17473BEE87A6}" srcOrd="0" destOrd="0" presId="urn:microsoft.com/office/officeart/2005/8/layout/chevron2"/>
    <dgm:cxn modelId="{CAE80164-C47B-43F2-9CA9-5CABAE6D01C1}" type="presParOf" srcId="{37D62423-E9EB-48E2-9188-8679782A9AA1}" destId="{BF4B6A0E-4096-4828-8B14-23EE6A6E6796}" srcOrd="1" destOrd="0" presId="urn:microsoft.com/office/officeart/2005/8/layout/chevron2"/>
    <dgm:cxn modelId="{D4F83230-785D-4237-BAD5-6D3F223AB391}" type="presParOf" srcId="{0B11C932-1BD3-4CA7-88AB-DFBEA1D088D5}" destId="{877BFADB-A783-4CB6-B436-46CAB502ABAE}" srcOrd="3" destOrd="0" presId="urn:microsoft.com/office/officeart/2005/8/layout/chevron2"/>
    <dgm:cxn modelId="{E28FC5AA-B6B4-457B-93A2-252124029EBE}" type="presParOf" srcId="{0B11C932-1BD3-4CA7-88AB-DFBEA1D088D5}" destId="{40ECBD23-6AE0-4E5E-A2C4-8FC2BC010F6C}" srcOrd="4" destOrd="0" presId="urn:microsoft.com/office/officeart/2005/8/layout/chevron2"/>
    <dgm:cxn modelId="{509E9B58-74A6-4013-AA1E-4A29FB0B3F5D}" type="presParOf" srcId="{40ECBD23-6AE0-4E5E-A2C4-8FC2BC010F6C}" destId="{0C0BFADE-F9EE-412B-A5D2-ECDE5CF9997E}" srcOrd="0" destOrd="0" presId="urn:microsoft.com/office/officeart/2005/8/layout/chevron2"/>
    <dgm:cxn modelId="{5A79F305-8078-40D1-A7A1-009FA422EBBB}" type="presParOf" srcId="{40ECBD23-6AE0-4E5E-A2C4-8FC2BC010F6C}" destId="{1AE811E9-75F2-4EA5-AEDC-EE8D6198E2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2CABF-CF76-434F-AE92-959A054C167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0D40-6D72-45C5-A85A-715BEBDBD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0D40-6D72-45C5-A85A-715BEBDBD8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1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0D40-6D72-45C5-A85A-715BEBDBD85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2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0D40-6D72-45C5-A85A-715BEBDBD85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3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CB12-FE8B-4658-99C3-0A435708D6AB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985-7738-4B56-8165-0AAF61329CDD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1865-2CF7-47A2-84F2-0EE89F40A1AC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B6A0-23A5-4E3E-8D48-33BF5E44EDA6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7C1A-3F75-4438-85E5-148E78264F12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52A-6057-416F-A331-61F25E149E18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5C90-4F06-4008-BCDF-914D09F4AB75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AE2C-BCC5-4D2C-A5B6-8A7A5A4247DD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0302-EE48-454B-ACD6-4ED44AAE4E3C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88A4-E9F7-4891-89BE-40B165A0BC81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0B1-26AC-4945-9BA2-DF7371B0B816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E0E7-EF8E-471F-9F00-5E42F29A62DB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856B-54D2-47CF-BA40-B656161B1F72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6FDF-80D2-4C09-80CF-C86CB6D48333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9E24-EF56-4192-81DF-5D70E635F5D9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A937-D62E-4C09-9287-077BE0690CC4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BE10-7526-4559-A82D-4C9CF69B4120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52-7F1F-4485-82F6-53E6C9052794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A00C-C492-4229-93D8-40DBB0B940C6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E504-8230-4928-81EA-CE92A92BCEA9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9AEF-6482-4004-A9D0-B138F78E4415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79E5-4B70-47D1-B0E9-EAEB3B4C772D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1EB89-14C3-459F-BC77-6EE0A0FF381A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7EFC-1E2C-4D79-8D81-9A581375B29A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hyperlink" Target="&#1052;&#1099;%20&#1087;&#1086;&#1105;&#1084;.M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57;&#1054;&#1044;&#1045;&#1056;&#1046;&#1040;&#1053;&#1048;&#1045;%20&#1050;&#1059;&#1056;&#1057;&#1040;.docx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&#1090;&#1077;&#1084;&#1072;&#1090;&#1080;&#1095;&#1077;&#1089;&#1082;&#1080;&#1081;%20&#1087;&#1083;&#1072;&#1085;%20&#1082;&#1088;&#1091;&#1078;&#1082;&#1072;%20&#1050;&#1086;&#1084;&#1087;&#1100;&#1102;&#1090;&#1077;&#1088;&#1085;&#1099;&#1081;%20&#1084;&#1080;&#1088;.doc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ook-hall.ru/go/3407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detgazeta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atreshkino.ru/" TargetMode="External"/><Relationship Id="rId5" Type="http://schemas.openxmlformats.org/officeDocument/2006/relationships/hyperlink" Target="http://www.chesslabyrinth.ru/" TargetMode="External"/><Relationship Id="rId4" Type="http://schemas.openxmlformats.org/officeDocument/2006/relationships/hyperlink" Target="http://www.muz-urok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58.emf"/><Relationship Id="rId4" Type="http://schemas.openxmlformats.org/officeDocument/2006/relationships/package" Target="../embeddings/_________Microsoft_Word1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jpeg"/><Relationship Id="rId5" Type="http://schemas.openxmlformats.org/officeDocument/2006/relationships/image" Target="../media/image3.pn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jpeg"/><Relationship Id="rId11" Type="http://schemas.openxmlformats.org/officeDocument/2006/relationships/image" Target="../media/image3.pn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2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17" Type="http://schemas.openxmlformats.org/officeDocument/2006/relationships/image" Target="../media/image3.png"/><Relationship Id="rId2" Type="http://schemas.openxmlformats.org/officeDocument/2006/relationships/image" Target="../media/image81.jpeg"/><Relationship Id="rId16" Type="http://schemas.openxmlformats.org/officeDocument/2006/relationships/hyperlink" Target="https://www.google.com/maps/d/viewer?mid=1bN7K_QV89XoZOg-EVhB7rgc1GME&amp;ll=13.720708473606845,17.90222169218748&amp;z=2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5" Type="http://schemas.openxmlformats.org/officeDocument/2006/relationships/hyperlink" Target="https://www.spiderscribe.net/app/?6b7293d24948bfcb89a06e32508f5838" TargetMode="External"/><Relationship Id="rId10" Type="http://schemas.openxmlformats.org/officeDocument/2006/relationships/image" Target="../media/image88.jpeg"/><Relationship Id="rId4" Type="http://schemas.openxmlformats.org/officeDocument/2006/relationships/image" Target="../media/image73.jpeg"/><Relationship Id="rId9" Type="http://schemas.openxmlformats.org/officeDocument/2006/relationships/image" Target="../media/image87.jpeg"/><Relationship Id="rId1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3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3.png"/><Relationship Id="rId3" Type="http://schemas.openxmlformats.org/officeDocument/2006/relationships/hyperlink" Target="https://www.spiderscribe.net/" TargetMode="External"/><Relationship Id="rId7" Type="http://schemas.openxmlformats.org/officeDocument/2006/relationships/image" Target="../media/image98.png"/><Relationship Id="rId12" Type="http://schemas.openxmlformats.org/officeDocument/2006/relationships/hyperlink" Target="http://learningapps.org/" TargetMode="External"/><Relationship Id="rId2" Type="http://schemas.openxmlformats.org/officeDocument/2006/relationships/hyperlink" Target="http://www.capzles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fotokomok.ru/kollazh-onlajn-fotokollazh-iz-fotografij/" TargetMode="External"/><Relationship Id="rId11" Type="http://schemas.openxmlformats.org/officeDocument/2006/relationships/image" Target="../media/image102.png"/><Relationship Id="rId5" Type="http://schemas.openxmlformats.org/officeDocument/2006/relationships/hyperlink" Target="http://qrcoder.ru/" TargetMode="External"/><Relationship Id="rId10" Type="http://schemas.openxmlformats.org/officeDocument/2006/relationships/image" Target="../media/image101.png"/><Relationship Id="rId4" Type="http://schemas.openxmlformats.org/officeDocument/2006/relationships/hyperlink" Target="http://rebus1.com/" TargetMode="External"/><Relationship Id="rId9" Type="http://schemas.openxmlformats.org/officeDocument/2006/relationships/image" Target="../media/image100.png"/><Relationship Id="rId1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3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2100.jimdo.com/%D0%BD%D0%BE%D0%B2%D0%BE%D1%81%D1%82%D0%B8/%D0%B8%D1%82%D0%BE%D0%B3%D0%B8-3-%D1%8D%D1%82%D0%B0%D0%BF%D0%B0/" TargetMode="External"/><Relationship Id="rId3" Type="http://schemas.openxmlformats.org/officeDocument/2006/relationships/image" Target="../media/image113.png"/><Relationship Id="rId7" Type="http://schemas.openxmlformats.org/officeDocument/2006/relationships/hyperlink" Target="http://school2100.jimdo.com/%D0%BD%D0%BE%D0%B2%D0%BE%D1%81%D1%82%D0%B8/%D0%B8%D1%82%D0%BE%D0%B3%D0%B8-2-%D1%8D%D1%82%D0%B0%D0%BF%D0%B0/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3.png"/><Relationship Id="rId4" Type="http://schemas.openxmlformats.org/officeDocument/2006/relationships/image" Target="../media/image114.png"/><Relationship Id="rId9" Type="http://schemas.openxmlformats.org/officeDocument/2006/relationships/hyperlink" Target="&#1058;&#1074;&#1086;&#1088;&#1095;&#1077;&#1089;&#1082;&#1072;&#1103;%20&#1075;&#1072;&#1083;&#1077;&#1088;&#1077;&#1103;.pptx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ite/master-klass-dlya-roditele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nsportal.ru/site/master-klass-dlya-roditeley-sozdanie-video-rolika-v-programme-kinostudiya-windows-live-0" TargetMode="External"/><Relationship Id="rId5" Type="http://schemas.openxmlformats.org/officeDocument/2006/relationships/hyperlink" Target="http://www.eduportal44.ru/Buy/School_2/ikt/default.aspx" TargetMode="External"/><Relationship Id="rId4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Buy/School_2/ikt/default.aspx" TargetMode="External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6" y="0"/>
            <a:ext cx="75608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16632"/>
            <a:ext cx="774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</a:rPr>
              <a:t>ТЕМА  ВЕБИНАРА  №5</a:t>
            </a:r>
          </a:p>
          <a:p>
            <a:pPr algn="ctr">
              <a:buFont typeface="Arial" charset="0"/>
              <a:buNone/>
              <a:defRPr/>
            </a:pPr>
            <a:r>
              <a:rPr lang="ru-RU" sz="2100" b="1" dirty="0" smtClean="0">
                <a:solidFill>
                  <a:srgbClr val="FF0000"/>
                </a:solidFill>
              </a:rPr>
              <a:t>«Организация  внеурочной деятельности младших школьников </a:t>
            </a:r>
          </a:p>
          <a:p>
            <a:pPr algn="ctr">
              <a:buFont typeface="Arial" charset="0"/>
              <a:buNone/>
              <a:defRPr/>
            </a:pPr>
            <a:r>
              <a:rPr lang="ru-RU" sz="2100" b="1" dirty="0" smtClean="0">
                <a:solidFill>
                  <a:srgbClr val="FF0000"/>
                </a:solidFill>
              </a:rPr>
              <a:t>по индивидуальному образовательному маршруту»</a:t>
            </a:r>
          </a:p>
        </p:txBody>
      </p:sp>
      <p:sp>
        <p:nvSpPr>
          <p:cNvPr id="12" name="Text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55576" y="3573016"/>
            <a:ext cx="78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</a:rPr>
              <a:t>Реализация мероприятия Программы «Создание сети школ, реализующих инновационные программы для отработки новых технологий и содержания обучения и воспитания, через конкурсную поддержку школьных инициатив и сетевых проектов», по лоту: Конкурс ФЦПРО-2.3-08-4  «Разработка,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образования» </a:t>
            </a:r>
            <a:br>
              <a:rPr lang="ru-RU" sz="18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</a:rPr>
              <a:t>при финансовой поддержке МО РФ.</a:t>
            </a: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1800" b="1" dirty="0" smtClean="0">
                <a:latin typeface="Calibri" pitchFamily="34" charset="0"/>
              </a:rPr>
              <a:t/>
            </a:r>
            <a:br>
              <a:rPr lang="ru-RU" sz="1800" b="1" dirty="0" smtClean="0">
                <a:latin typeface="Calibri" pitchFamily="34" charset="0"/>
              </a:rPr>
            </a:br>
            <a:endParaRPr lang="ru-RU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77281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распространение результатов успешной практики применения новых образовательных технологий и использования ИКТ при реализации основной  образовательной программы начального общего образования.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Буй, Костромская область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</a:rPr>
              <a:t> 29.11.2016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78092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Категория участников: </a:t>
            </a:r>
            <a:r>
              <a:rPr lang="ru-RU" b="1" dirty="0" smtClean="0">
                <a:solidFill>
                  <a:srgbClr val="0000FF"/>
                </a:solidFill>
              </a:rPr>
              <a:t>педагогические  работники общеобразовательных организаций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005464" cy="5040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внеурочной деятельности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4739840"/>
              </p:ext>
            </p:extLst>
          </p:nvPr>
        </p:nvGraphicFramePr>
        <p:xfrm>
          <a:off x="683568" y="1772816"/>
          <a:ext cx="792088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ТИП школы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69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1844824"/>
            <a:ext cx="2668728" cy="177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3190" y="4273599"/>
            <a:ext cx="2536934" cy="189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25377" y="1726264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202913"/>
            <a:ext cx="2635464" cy="190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956376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Сетевое взаимодействие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985" y="5096261"/>
            <a:ext cx="2377646" cy="1164437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3744415"/>
          </a:xfrm>
        </p:spPr>
        <p:txBody>
          <a:bodyPr/>
          <a:lstStyle/>
          <a:p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412776"/>
            <a:ext cx="4104456" cy="38334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0479" y="3204699"/>
            <a:ext cx="1627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hlinkClick r:id="rId9" action="ppaction://hlinkfile"/>
              </a:rPr>
              <a:t>Мы поём.</a:t>
            </a:r>
            <a:r>
              <a:rPr lang="en-US" i="1" dirty="0" smtClean="0">
                <a:hlinkClick r:id="rId9" action="ppaction://hlinkfile"/>
              </a:rPr>
              <a:t>MOV</a:t>
            </a:r>
            <a:endParaRPr lang="ru-RU" i="1" dirty="0"/>
          </a:p>
        </p:txBody>
      </p:sp>
      <p:pic>
        <p:nvPicPr>
          <p:cNvPr id="12" name="Рисунок 11" descr="ЛОГОТИП школы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44445" y="4273599"/>
            <a:ext cx="2536934" cy="189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240" y="5096261"/>
            <a:ext cx="2377646" cy="1164437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83568" y="1988840"/>
            <a:ext cx="7772400" cy="374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031" y="1412776"/>
            <a:ext cx="4104456" cy="3833412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58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772816"/>
            <a:ext cx="1440160" cy="1762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0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карта занятости обучающегося во внеурочной деятельности и дополнительном образовании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4" y="3645024"/>
          <a:ext cx="7632849" cy="1988251"/>
        </p:xfrm>
        <a:graphic>
          <a:graphicData uri="http://schemas.openxmlformats.org/drawingml/2006/table">
            <a:tbl>
              <a:tblPr/>
              <a:tblGrid>
                <a:gridCol w="864096"/>
                <a:gridCol w="1224136"/>
                <a:gridCol w="1182989"/>
                <a:gridCol w="977251"/>
                <a:gridCol w="1008112"/>
                <a:gridCol w="1285858"/>
                <a:gridCol w="1090407"/>
              </a:tblGrid>
              <a:tr h="7920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</a:rPr>
                        <a:t>ФИО ребёнка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Направление внеурочной деятельности 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Форма организации 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Кол-во часов 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в неделю 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Общий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объём 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(в часах) 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в год 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Занятость в учреждениях дополнительного образования, учреждениях культуры и спорта 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Название учреждения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</a:rPr>
                        <a:t>Объем недельной нагрузки</a:t>
                      </a: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04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836" y="0"/>
            <a:ext cx="9192836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48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011" y="0"/>
            <a:ext cx="9211012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9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4305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0"/>
            <a:ext cx="6336704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диагностики</a:t>
            </a:r>
            <a:endParaRPr lang="ru-RU" alt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Users\Администратор\Desktop\диаг 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4887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140968"/>
            <a:ext cx="5693804" cy="32203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9632" y="3356992"/>
            <a:ext cx="2621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Индивидульные</a:t>
            </a:r>
            <a:r>
              <a:rPr lang="ru-RU" sz="1200" b="1" dirty="0" smtClean="0">
                <a:solidFill>
                  <a:srgbClr val="002060"/>
                </a:solidFill>
              </a:rPr>
              <a:t> данные по ребёнку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800815" y="3397209"/>
          <a:ext cx="1591621" cy="2596481"/>
        </p:xfrm>
        <a:graphic>
          <a:graphicData uri="http://schemas.openxmlformats.org/drawingml/2006/table">
            <a:tbl>
              <a:tblPr/>
              <a:tblGrid>
                <a:gridCol w="46232"/>
                <a:gridCol w="46232"/>
                <a:gridCol w="715507"/>
                <a:gridCol w="783650"/>
              </a:tblGrid>
              <a:tr h="198981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  </a:t>
                      </a:r>
                      <a:r>
                        <a:rPr lang="ru-RU" sz="1200" u="sng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613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Инструментальная готовность</a:t>
                      </a:r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ниже базового</a:t>
                      </a:r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4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algn="ctr" fontAlgn="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15уч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(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53.57%)</a:t>
                      </a:r>
                    </a:p>
                    <a:p>
                      <a:pPr algn="ctr" fontAlgn="t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52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 3.</a:t>
                      </a:r>
                    </a:p>
                    <a:p>
                      <a:pPr algn="ctr" fontAlgn="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(46.42%)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50"/>
                    </a:solidFill>
                  </a:tcPr>
                </a:tc>
              </a:tr>
              <a:tr h="684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 2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уч. (0%)</a:t>
                      </a:r>
                    </a:p>
                    <a:p>
                      <a:pPr algn="ctr" fontAlgn="t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 4.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уч. (0%)</a:t>
                      </a:r>
                    </a:p>
                  </a:txBody>
                  <a:tcPr marL="10416" marR="10416" marT="10416" marB="1041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08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19" y="0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678894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000" dirty="0" smtClean="0">
                <a:solidFill>
                  <a:srgbClr val="002060"/>
                </a:solidFill>
              </a:rPr>
              <a:t>         </a:t>
            </a:r>
            <a:r>
              <a:rPr lang="ru-RU" altLang="ru-RU" sz="2200" b="1" dirty="0" smtClean="0">
                <a:solidFill>
                  <a:srgbClr val="142DAC"/>
                </a:solidFill>
              </a:rPr>
              <a:t>Успешный </a:t>
            </a:r>
            <a:r>
              <a:rPr lang="ru-RU" altLang="ru-RU" sz="2200" b="1" dirty="0">
                <a:solidFill>
                  <a:srgbClr val="142DAC"/>
                </a:solidFill>
              </a:rPr>
              <a:t>старт – хорошее начало обучения в школе! Результаты стартовой диагностики важны </a:t>
            </a:r>
            <a:r>
              <a:rPr lang="ru-RU" altLang="ru-RU" sz="2200" b="1" dirty="0" smtClean="0">
                <a:solidFill>
                  <a:srgbClr val="142DAC"/>
                </a:solidFill>
              </a:rPr>
              <a:t>первый год обучения, а </a:t>
            </a:r>
            <a:r>
              <a:rPr lang="ru-RU" altLang="ru-RU" sz="2200" b="1" dirty="0">
                <a:solidFill>
                  <a:srgbClr val="142DAC"/>
                </a:solidFill>
              </a:rPr>
              <a:t>дальше ориентирами для педагогической работы </a:t>
            </a:r>
            <a:r>
              <a:rPr lang="ru-RU" altLang="ru-RU" sz="2200" b="1" dirty="0" smtClean="0">
                <a:solidFill>
                  <a:srgbClr val="142DAC"/>
                </a:solidFill>
              </a:rPr>
              <a:t>будут </a:t>
            </a:r>
            <a:r>
              <a:rPr lang="ru-RU" altLang="ru-RU" sz="2200" b="1" dirty="0">
                <a:solidFill>
                  <a:srgbClr val="142DAC"/>
                </a:solidFill>
              </a:rPr>
              <a:t>данные мониторинга </a:t>
            </a:r>
            <a:r>
              <a:rPr lang="ru-RU" altLang="ru-RU" sz="2200" b="1" dirty="0" err="1" smtClean="0">
                <a:solidFill>
                  <a:srgbClr val="142DAC"/>
                </a:solidFill>
              </a:rPr>
              <a:t>метапредметных</a:t>
            </a:r>
            <a:r>
              <a:rPr lang="ru-RU" altLang="ru-RU" sz="2200" b="1" dirty="0" smtClean="0">
                <a:solidFill>
                  <a:srgbClr val="142DAC"/>
                </a:solidFill>
              </a:rPr>
              <a:t>  образовательных  </a:t>
            </a:r>
            <a:r>
              <a:rPr lang="ru-RU" altLang="ru-RU" sz="2200" b="1" dirty="0">
                <a:solidFill>
                  <a:srgbClr val="142DAC"/>
                </a:solidFill>
              </a:rPr>
              <a:t>результатов.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0"/>
            <a:ext cx="6408712" cy="144565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Стартовая диагностика первоклассников –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основа планирования индивидуальных образовательных траекторий.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75656" y="4005064"/>
            <a:ext cx="6303287" cy="2017390"/>
            <a:chOff x="1475656" y="4005064"/>
            <a:chExt cx="6303287" cy="201739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024" y="4005064"/>
              <a:ext cx="2990919" cy="20162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Рисунок 7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56" y="4005064"/>
              <a:ext cx="2664296" cy="20173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1214422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6982">
            <a:off x="6313646" y="3452649"/>
            <a:ext cx="2150652" cy="15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0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>     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средняя общеобразовательная школа №2 </a:t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  городского округа город Буй Костромской области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9" name="Рисунок 8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5565338"/>
            <a:ext cx="54726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Смирнова Ольга Александровна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1071546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Кружок «Компьютерный мир» как  средство организации внеурочной деятельности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модели «1 ученик: 1 компьютер» 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800" b="1" dirty="0" smtClean="0">
                <a:solidFill>
                  <a:srgbClr val="0D35B3"/>
                </a:solidFill>
                <a:cs typeface="Times New Roman" pitchFamily="18" charset="0"/>
              </a:rPr>
              <a:t>Основным </a:t>
            </a:r>
            <a:r>
              <a:rPr lang="ru-RU" sz="2800" b="1" dirty="0">
                <a:solidFill>
                  <a:srgbClr val="0D35B3"/>
                </a:solidFill>
                <a:cs typeface="Times New Roman" pitchFamily="18" charset="0"/>
              </a:rPr>
              <a:t>направлением совершенствования образования </a:t>
            </a:r>
            <a:r>
              <a:rPr lang="ru-RU" sz="2800" b="1" dirty="0" smtClean="0">
                <a:solidFill>
                  <a:srgbClr val="0D35B3"/>
                </a:solidFill>
                <a:cs typeface="Times New Roman" pitchFamily="18" charset="0"/>
              </a:rPr>
              <a:t>начальной школы </a:t>
            </a:r>
            <a:r>
              <a:rPr lang="ru-RU" sz="2800" dirty="0" smtClean="0">
                <a:solidFill>
                  <a:srgbClr val="0D35B3"/>
                </a:solidFill>
                <a:cs typeface="Times New Roman" pitchFamily="18" charset="0"/>
              </a:rPr>
              <a:t>в условиях реализации ФГОС второго поколения </a:t>
            </a:r>
            <a:r>
              <a:rPr lang="ru-RU" sz="2800" dirty="0">
                <a:solidFill>
                  <a:srgbClr val="0D35B3"/>
                </a:solidFill>
                <a:cs typeface="Times New Roman" pitchFamily="18" charset="0"/>
              </a:rPr>
              <a:t>становится информатизация, </a:t>
            </a:r>
            <a:r>
              <a:rPr lang="ru-RU" sz="2800" dirty="0" smtClean="0">
                <a:solidFill>
                  <a:srgbClr val="0D35B3"/>
                </a:solidFill>
                <a:cs typeface="Times New Roman" pitchFamily="18" charset="0"/>
              </a:rPr>
              <a:t>включающая </a:t>
            </a:r>
            <a:r>
              <a:rPr lang="ru-RU" sz="2800" b="1" i="1" dirty="0">
                <a:solidFill>
                  <a:srgbClr val="0D35B3"/>
                </a:solidFill>
                <a:cs typeface="Times New Roman" pitchFamily="18" charset="0"/>
              </a:rPr>
              <a:t>формирование информационной культуры и компьютерной </a:t>
            </a:r>
            <a:r>
              <a:rPr lang="ru-RU" sz="2800" b="1" i="1" dirty="0" smtClean="0">
                <a:solidFill>
                  <a:srgbClr val="0D35B3"/>
                </a:solidFill>
                <a:cs typeface="Times New Roman" pitchFamily="18" charset="0"/>
              </a:rPr>
              <a:t>грамотности </a:t>
            </a:r>
            <a:r>
              <a:rPr lang="ru-RU" sz="2800" b="1" i="1" dirty="0">
                <a:solidFill>
                  <a:srgbClr val="0D35B3"/>
                </a:solidFill>
                <a:cs typeface="Times New Roman" pitchFamily="18" charset="0"/>
              </a:rPr>
              <a:t>учащихся.</a:t>
            </a:r>
            <a:r>
              <a:rPr lang="ru-RU" sz="2800" dirty="0">
                <a:solidFill>
                  <a:srgbClr val="0D35B3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computer_courses_base-compu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933056"/>
            <a:ext cx="216023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004147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714" y="3933055"/>
            <a:ext cx="2566149" cy="2171957"/>
          </a:xfrm>
          <a:prstGeom prst="rect">
            <a:avLst/>
          </a:prstGeom>
          <a:noFill/>
        </p:spPr>
      </p:pic>
      <p:pic>
        <p:nvPicPr>
          <p:cNvPr id="9" name="Рисунок 8" descr="ЛОГОТИП школы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3" y="188913"/>
            <a:ext cx="7200801" cy="6477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Модель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обучения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"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 ученик 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: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компьютер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"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7776864" cy="507365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2710B0"/>
                </a:solidFill>
                <a:cs typeface="Times New Roman" pitchFamily="18" charset="0"/>
              </a:rPr>
              <a:t>Это </a:t>
            </a:r>
            <a:r>
              <a:rPr lang="ru-RU" sz="2800" b="1" dirty="0">
                <a:solidFill>
                  <a:srgbClr val="2710B0"/>
                </a:solidFill>
                <a:cs typeface="Times New Roman" pitchFamily="18" charset="0"/>
              </a:rPr>
              <a:t>ситуация обучения</a:t>
            </a:r>
            <a:r>
              <a:rPr lang="ru-RU" sz="2800" b="1" dirty="0" smtClean="0">
                <a:solidFill>
                  <a:srgbClr val="2710B0"/>
                </a:solidFill>
                <a:cs typeface="Times New Roman" pitchFamily="18" charset="0"/>
              </a:rPr>
              <a:t>,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2710B0"/>
                </a:solidFill>
                <a:cs typeface="Times New Roman" pitchFamily="18" charset="0"/>
              </a:rPr>
              <a:t>    в которой </a:t>
            </a:r>
            <a:r>
              <a:rPr lang="ru-RU" sz="2800" b="1" dirty="0">
                <a:solidFill>
                  <a:srgbClr val="2710B0"/>
                </a:solidFill>
                <a:cs typeface="Times New Roman" pitchFamily="18" charset="0"/>
              </a:rPr>
              <a:t>основным инструментом </a:t>
            </a:r>
            <a:r>
              <a:rPr lang="ru-RU" sz="2800" b="1" dirty="0" smtClean="0">
                <a:solidFill>
                  <a:srgbClr val="2710B0"/>
                </a:solidFill>
                <a:cs typeface="Times New Roman" pitchFamily="18" charset="0"/>
              </a:rPr>
              <a:t> является компьютер</a:t>
            </a:r>
            <a:r>
              <a:rPr lang="ru-RU" sz="2800" b="1" dirty="0">
                <a:solidFill>
                  <a:srgbClr val="2710B0"/>
                </a:solidFill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2710B0"/>
                </a:solidFill>
                <a:cs typeface="Times New Roman" pitchFamily="18" charset="0"/>
              </a:rPr>
              <a:t>а </a:t>
            </a:r>
            <a:r>
              <a:rPr lang="ru-RU" sz="2800" b="1" dirty="0">
                <a:solidFill>
                  <a:srgbClr val="2710B0"/>
                </a:solidFill>
                <a:cs typeface="Times New Roman" pitchFamily="18" charset="0"/>
              </a:rPr>
              <a:t>в качестве методов обучения используются технологии и сервисы </a:t>
            </a:r>
            <a:r>
              <a:rPr lang="ru-RU" sz="2800" b="1" dirty="0" smtClean="0">
                <a:solidFill>
                  <a:srgbClr val="2710B0"/>
                </a:solidFill>
                <a:cs typeface="Times New Roman" pitchFamily="18" charset="0"/>
              </a:rPr>
              <a:t>сетевого взаимодействия</a:t>
            </a:r>
            <a:r>
              <a:rPr lang="ru-RU" sz="2800" b="1" dirty="0">
                <a:solidFill>
                  <a:srgbClr val="2710B0"/>
                </a:solidFill>
                <a:cs typeface="Times New Roman" pitchFamily="18" charset="0"/>
              </a:rPr>
              <a:t>, информационного поиска и создания цифровых объектов. </a:t>
            </a:r>
          </a:p>
          <a:p>
            <a:pPr algn="ctr">
              <a:buFontTx/>
              <a:buNone/>
            </a:pP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.0.windows-start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933056"/>
            <a:ext cx="2448272" cy="232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TA412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005064"/>
            <a:ext cx="2763836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ЛОГОТИП школы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424936" cy="414340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 1. </a:t>
            </a:r>
            <a:r>
              <a:rPr lang="ru-RU" sz="2200" b="1" dirty="0" smtClean="0">
                <a:solidFill>
                  <a:srgbClr val="FF0000"/>
                </a:solidFill>
              </a:rPr>
              <a:t>«Модель организации внеурочной деятельности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      в МОУСОШ №2 г.Буя.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     Индивидуальный образовательный  маршрут»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0000FF"/>
                </a:solidFill>
              </a:rPr>
              <a:t>Чистякова Ирина Александровна, учитель начальных классов.</a:t>
            </a:r>
            <a:r>
              <a:rPr lang="ru-RU" sz="2000" b="1" dirty="0" smtClean="0">
                <a:solidFill>
                  <a:srgbClr val="0033CC"/>
                </a:solidFill>
              </a:rPr>
              <a:t/>
            </a:r>
            <a:br>
              <a:rPr lang="ru-RU" sz="20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/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2. Кружок «Компьютерный мир» как  средство  организации  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    внеурочной деятельности  в модели «1 ученик: 1 компьютер»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    </a:t>
            </a:r>
            <a:r>
              <a:rPr lang="ru-RU" sz="2200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0000FF"/>
                </a:solidFill>
              </a:rPr>
              <a:t>Смирнова Ольга Александровна, учитель начальных классов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/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3.  Модель  «1 ученик: 1 компьютер уходит в лето» </a:t>
            </a:r>
            <a:r>
              <a:rPr lang="ru-RU" sz="2000" b="1" dirty="0" smtClean="0">
                <a:solidFill>
                  <a:srgbClr val="0000FF"/>
                </a:solidFill>
              </a:rPr>
              <a:t>(видеоролик)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142DAC"/>
                </a:solidFill>
              </a:rPr>
              <a:t/>
            </a:r>
            <a:br>
              <a:rPr lang="ru-RU" sz="2000" dirty="0" smtClean="0">
                <a:solidFill>
                  <a:srgbClr val="142DAC"/>
                </a:solidFill>
              </a:rPr>
            </a:br>
            <a:r>
              <a:rPr lang="ru-RU" sz="2000" dirty="0" smtClean="0">
                <a:solidFill>
                  <a:srgbClr val="142DAC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4.  Опыт проведения сетевых проектов в начальной школе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     </a:t>
            </a:r>
            <a:r>
              <a:rPr lang="ru-RU" sz="2000" b="1" dirty="0" err="1" smtClean="0">
                <a:solidFill>
                  <a:srgbClr val="0000FF"/>
                </a:solidFill>
              </a:rPr>
              <a:t>Четверикова</a:t>
            </a:r>
            <a:r>
              <a:rPr lang="ru-RU" sz="2000" b="1" dirty="0" smtClean="0">
                <a:solidFill>
                  <a:srgbClr val="0000FF"/>
                </a:solidFill>
              </a:rPr>
              <a:t> Светлана Владимировна, учитель начальных классов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endParaRPr lang="ru-RU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35088" y="285728"/>
            <a:ext cx="7408912" cy="39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проведения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вебинара</a:t>
            </a:r>
            <a:r>
              <a:rPr lang="ru-RU" sz="4000" dirty="0" smtClean="0">
                <a:solidFill>
                  <a:srgbClr val="0033CC"/>
                </a:solidFill>
              </a:rPr>
              <a:t/>
            </a:r>
            <a:br>
              <a:rPr lang="ru-RU" sz="4000" dirty="0" smtClean="0">
                <a:solidFill>
                  <a:srgbClr val="0033CC"/>
                </a:solidFill>
              </a:rPr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7149480" cy="6477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Цель программы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7920880" cy="507365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>
                <a:solidFill>
                  <a:srgbClr val="142DAC"/>
                </a:solidFill>
                <a:cs typeface="Times New Roman" pitchFamily="18" charset="0"/>
              </a:rPr>
              <a:t>Ф</a:t>
            </a:r>
            <a:r>
              <a:rPr lang="ru-RU" sz="2500" b="1" dirty="0" smtClean="0">
                <a:solidFill>
                  <a:srgbClr val="142DAC"/>
                </a:solidFill>
                <a:cs typeface="Times New Roman" pitchFamily="18" charset="0"/>
              </a:rPr>
              <a:t>ормирование   </a:t>
            </a:r>
            <a:r>
              <a:rPr lang="ru-RU" sz="2500" b="1" dirty="0">
                <a:solidFill>
                  <a:srgbClr val="142DAC"/>
                </a:solidFill>
                <a:cs typeface="Times New Roman" pitchFamily="18" charset="0"/>
              </a:rPr>
              <a:t>первоначальных знаний и умений, предполагающих активное  использование ПК в урочной и внеурочной деятельности  как средство развития </a:t>
            </a:r>
            <a:r>
              <a:rPr lang="ru-RU" sz="2500" b="1" dirty="0" smtClean="0">
                <a:solidFill>
                  <a:srgbClr val="142DAC"/>
                </a:solidFill>
                <a:cs typeface="Times New Roman" pitchFamily="18" charset="0"/>
              </a:rPr>
              <a:t>одарённости </a:t>
            </a:r>
            <a:r>
              <a:rPr lang="ru-RU" sz="2500" b="1" dirty="0">
                <a:solidFill>
                  <a:srgbClr val="142DAC"/>
                </a:solidFill>
                <a:cs typeface="Times New Roman" pitchFamily="18" charset="0"/>
              </a:rPr>
              <a:t>личности  младших школьников. </a:t>
            </a:r>
          </a:p>
        </p:txBody>
      </p:sp>
      <p:pic>
        <p:nvPicPr>
          <p:cNvPr id="8" name="Рисунок 7" descr="Festival-leto-osen-2g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84984"/>
            <a:ext cx="3528392" cy="2607942"/>
          </a:xfrm>
          <a:prstGeom prst="rect">
            <a:avLst/>
          </a:prstGeom>
        </p:spPr>
      </p:pic>
      <p:pic>
        <p:nvPicPr>
          <p:cNvPr id="9" name="Рисунок 8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105" name="Rectangle 41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12360" cy="1143000"/>
          </a:xfrm>
          <a:noFill/>
          <a:ln/>
        </p:spPr>
        <p:txBody>
          <a:bodyPr>
            <a:normAutofit/>
          </a:bodyPr>
          <a:lstStyle/>
          <a:p>
            <a:r>
              <a:rPr lang="ru-RU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построения программы</a:t>
            </a:r>
            <a:endParaRPr lang="en-US" sz="3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907704" y="1844824"/>
            <a:ext cx="5904656" cy="4320480"/>
            <a:chOff x="1905000" y="1988840"/>
            <a:chExt cx="5546255" cy="4057029"/>
          </a:xfrm>
        </p:grpSpPr>
        <p:grpSp>
          <p:nvGrpSpPr>
            <p:cNvPr id="2" name="Group 136"/>
            <p:cNvGrpSpPr>
              <a:grpSpLocks/>
            </p:cNvGrpSpPr>
            <p:nvPr/>
          </p:nvGrpSpPr>
          <p:grpSpPr bwMode="auto">
            <a:xfrm>
              <a:off x="1919288" y="2667000"/>
              <a:ext cx="5334000" cy="528638"/>
              <a:chOff x="1209" y="1680"/>
              <a:chExt cx="3360" cy="333"/>
            </a:xfrm>
          </p:grpSpPr>
          <p:sp>
            <p:nvSpPr>
              <p:cNvPr id="600130" name="AutoShape 66"/>
              <p:cNvSpPr>
                <a:spLocks noChangeArrowheads="1"/>
              </p:cNvSpPr>
              <p:nvPr/>
            </p:nvSpPr>
            <p:spPr bwMode="gray">
              <a:xfrm>
                <a:off x="1209" y="168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31" name="AutoShape 67"/>
              <p:cNvSpPr>
                <a:spLocks noChangeArrowheads="1"/>
              </p:cNvSpPr>
              <p:nvPr/>
            </p:nvSpPr>
            <p:spPr bwMode="gray">
              <a:xfrm>
                <a:off x="1238" y="191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9FE9AA">
                      <a:gamma/>
                      <a:tint val="4235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32" name="AutoShape 68"/>
              <p:cNvSpPr>
                <a:spLocks noChangeArrowheads="1"/>
              </p:cNvSpPr>
              <p:nvPr/>
            </p:nvSpPr>
            <p:spPr bwMode="gray">
              <a:xfrm>
                <a:off x="1238" y="168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C976">
                      <a:gamma/>
                      <a:tint val="33333"/>
                      <a:invGamma/>
                    </a:srgbClr>
                  </a:gs>
                  <a:gs pos="100000">
                    <a:srgbClr val="4DC9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33" name="Text Box 69"/>
              <p:cNvSpPr txBox="1">
                <a:spLocks noChangeArrowheads="1"/>
              </p:cNvSpPr>
              <p:nvPr/>
            </p:nvSpPr>
            <p:spPr bwMode="gray">
              <a:xfrm>
                <a:off x="1785" y="1718"/>
                <a:ext cx="201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0"/>
                <a:r>
                  <a:rPr lang="ru-RU" sz="2000" b="1" dirty="0" err="1" smtClean="0">
                    <a:solidFill>
                      <a:srgbClr val="2710B0"/>
                    </a:solidFill>
                  </a:rPr>
                  <a:t>гуманизация</a:t>
                </a:r>
                <a:r>
                  <a:rPr lang="ru-RU" sz="2000" b="1" dirty="0" smtClean="0">
                    <a:solidFill>
                      <a:srgbClr val="2710B0"/>
                    </a:solidFill>
                  </a:rPr>
                  <a:t>;</a:t>
                </a:r>
                <a:endParaRPr lang="ru-RU" sz="2000" dirty="0" smtClean="0">
                  <a:solidFill>
                    <a:srgbClr val="2710B0"/>
                  </a:solidFill>
                </a:endParaRPr>
              </a:p>
            </p:txBody>
          </p:sp>
          <p:grpSp>
            <p:nvGrpSpPr>
              <p:cNvPr id="3" name="Group 70"/>
              <p:cNvGrpSpPr>
                <a:grpSpLocks/>
              </p:cNvGrpSpPr>
              <p:nvPr/>
            </p:nvGrpSpPr>
            <p:grpSpPr bwMode="auto">
              <a:xfrm>
                <a:off x="1449" y="1680"/>
                <a:ext cx="336" cy="333"/>
                <a:chOff x="1289" y="582"/>
                <a:chExt cx="668" cy="668"/>
              </a:xfrm>
            </p:grpSpPr>
            <p:sp>
              <p:nvSpPr>
                <p:cNvPr id="600135" name="Oval 71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0136" name="Oval 7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37" name="Oval 7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38" name="Oval 7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39" name="Oval 7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00140" name="Text Box 76"/>
              <p:cNvSpPr txBox="1">
                <a:spLocks noChangeArrowheads="1"/>
              </p:cNvSpPr>
              <p:nvPr/>
            </p:nvSpPr>
            <p:spPr bwMode="gray">
              <a:xfrm>
                <a:off x="1497" y="1688"/>
                <a:ext cx="240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b="1" dirty="0">
                    <a:solidFill>
                      <a:srgbClr val="142DAC"/>
                    </a:solidFill>
                  </a:rPr>
                  <a:t>2</a:t>
                </a:r>
              </a:p>
            </p:txBody>
          </p:sp>
        </p:grpSp>
        <p:grpSp>
          <p:nvGrpSpPr>
            <p:cNvPr id="4" name="Group 137"/>
            <p:cNvGrpSpPr>
              <a:grpSpLocks/>
            </p:cNvGrpSpPr>
            <p:nvPr/>
          </p:nvGrpSpPr>
          <p:grpSpPr bwMode="auto">
            <a:xfrm>
              <a:off x="1905000" y="3395663"/>
              <a:ext cx="5334000" cy="528637"/>
              <a:chOff x="1200" y="2139"/>
              <a:chExt cx="3360" cy="333"/>
            </a:xfrm>
          </p:grpSpPr>
          <p:sp>
            <p:nvSpPr>
              <p:cNvPr id="600141" name="AutoShape 77"/>
              <p:cNvSpPr>
                <a:spLocks noChangeArrowheads="1"/>
              </p:cNvSpPr>
              <p:nvPr/>
            </p:nvSpPr>
            <p:spPr bwMode="gray">
              <a:xfrm>
                <a:off x="1200" y="2147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80D4F2"/>
                  </a:gs>
                  <a:gs pos="100000">
                    <a:srgbClr val="80D4F2">
                      <a:gamma/>
                      <a:tint val="6078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42" name="AutoShape 78"/>
              <p:cNvSpPr>
                <a:spLocks noChangeArrowheads="1"/>
              </p:cNvSpPr>
              <p:nvPr/>
            </p:nvSpPr>
            <p:spPr bwMode="gray">
              <a:xfrm>
                <a:off x="1229" y="2384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DE2F5"/>
                  </a:gs>
                  <a:gs pos="100000">
                    <a:srgbClr val="ADE2F5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43" name="AutoShape 79"/>
              <p:cNvSpPr>
                <a:spLocks noChangeArrowheads="1"/>
              </p:cNvSpPr>
              <p:nvPr/>
            </p:nvSpPr>
            <p:spPr bwMode="gray">
              <a:xfrm>
                <a:off x="1229" y="2154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0D4F2">
                      <a:gamma/>
                      <a:tint val="33333"/>
                      <a:invGamma/>
                    </a:srgbClr>
                  </a:gs>
                  <a:gs pos="100000">
                    <a:srgbClr val="80D4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44" name="Text Box 80"/>
              <p:cNvSpPr txBox="1">
                <a:spLocks noChangeArrowheads="1"/>
              </p:cNvSpPr>
              <p:nvPr/>
            </p:nvSpPr>
            <p:spPr bwMode="gray">
              <a:xfrm>
                <a:off x="1776" y="2185"/>
                <a:ext cx="2737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2710B0"/>
                    </a:solidFill>
                  </a:rPr>
                  <a:t>междисциплинарная интеграция;</a:t>
                </a:r>
                <a:endParaRPr lang="ru-RU" sz="2000" dirty="0" smtClean="0">
                  <a:solidFill>
                    <a:srgbClr val="2710B0"/>
                  </a:solidFill>
                </a:endParaRPr>
              </a:p>
            </p:txBody>
          </p:sp>
          <p:grpSp>
            <p:nvGrpSpPr>
              <p:cNvPr id="5" name="Group 81"/>
              <p:cNvGrpSpPr>
                <a:grpSpLocks/>
              </p:cNvGrpSpPr>
              <p:nvPr/>
            </p:nvGrpSpPr>
            <p:grpSpPr bwMode="auto">
              <a:xfrm>
                <a:off x="1440" y="2139"/>
                <a:ext cx="336" cy="333"/>
                <a:chOff x="1289" y="582"/>
                <a:chExt cx="668" cy="668"/>
              </a:xfrm>
            </p:grpSpPr>
            <p:sp>
              <p:nvSpPr>
                <p:cNvPr id="600146" name="Oval 82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0147" name="Oval 8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48" name="Oval 8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49" name="Oval 8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50" name="Oval 8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00151" name="Text Box 87"/>
              <p:cNvSpPr txBox="1">
                <a:spLocks noChangeArrowheads="1"/>
              </p:cNvSpPr>
              <p:nvPr/>
            </p:nvSpPr>
            <p:spPr bwMode="gray">
              <a:xfrm>
                <a:off x="1488" y="2147"/>
                <a:ext cx="240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b="1" dirty="0">
                    <a:solidFill>
                      <a:srgbClr val="142DAC"/>
                    </a:solidFill>
                  </a:rPr>
                  <a:t>3</a:t>
                </a:r>
              </a:p>
            </p:txBody>
          </p:sp>
        </p:grpSp>
        <p:grpSp>
          <p:nvGrpSpPr>
            <p:cNvPr id="6" name="Group 138"/>
            <p:cNvGrpSpPr>
              <a:grpSpLocks/>
            </p:cNvGrpSpPr>
            <p:nvPr/>
          </p:nvGrpSpPr>
          <p:grpSpPr bwMode="auto">
            <a:xfrm>
              <a:off x="1919288" y="4124325"/>
              <a:ext cx="5334000" cy="528638"/>
              <a:chOff x="1209" y="2598"/>
              <a:chExt cx="3360" cy="333"/>
            </a:xfrm>
          </p:grpSpPr>
          <p:sp>
            <p:nvSpPr>
              <p:cNvPr id="600152" name="AutoShape 88"/>
              <p:cNvSpPr>
                <a:spLocks noChangeArrowheads="1"/>
              </p:cNvSpPr>
              <p:nvPr/>
            </p:nvSpPr>
            <p:spPr bwMode="gray">
              <a:xfrm>
                <a:off x="1209" y="2598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A587E7"/>
                  </a:gs>
                  <a:gs pos="100000">
                    <a:srgbClr val="A587E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53" name="AutoShape 89"/>
              <p:cNvSpPr>
                <a:spLocks noChangeArrowheads="1"/>
              </p:cNvSpPr>
              <p:nvPr/>
            </p:nvSpPr>
            <p:spPr bwMode="gray">
              <a:xfrm>
                <a:off x="1238" y="283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BCFF5"/>
                  </a:gs>
                  <a:gs pos="100000">
                    <a:srgbClr val="DBCFF5">
                      <a:gamma/>
                      <a:tint val="5764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54" name="AutoShape 90"/>
              <p:cNvSpPr>
                <a:spLocks noChangeArrowheads="1"/>
              </p:cNvSpPr>
              <p:nvPr/>
            </p:nvSpPr>
            <p:spPr bwMode="gray">
              <a:xfrm>
                <a:off x="1238" y="260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59CEC">
                      <a:gamma/>
                      <a:tint val="54510"/>
                      <a:invGamma/>
                    </a:srgbClr>
                  </a:gs>
                  <a:gs pos="100000">
                    <a:srgbClr val="B59CE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55" name="Text Box 91"/>
              <p:cNvSpPr txBox="1">
                <a:spLocks noChangeArrowheads="1"/>
              </p:cNvSpPr>
              <p:nvPr/>
            </p:nvSpPr>
            <p:spPr bwMode="gray">
              <a:xfrm>
                <a:off x="1785" y="2636"/>
                <a:ext cx="201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2710B0"/>
                    </a:solidFill>
                  </a:rPr>
                  <a:t>дифференциация;</a:t>
                </a:r>
              </a:p>
            </p:txBody>
          </p:sp>
          <p:grpSp>
            <p:nvGrpSpPr>
              <p:cNvPr id="7" name="Group 92"/>
              <p:cNvGrpSpPr>
                <a:grpSpLocks/>
              </p:cNvGrpSpPr>
              <p:nvPr/>
            </p:nvGrpSpPr>
            <p:grpSpPr bwMode="auto">
              <a:xfrm>
                <a:off x="1449" y="2598"/>
                <a:ext cx="336" cy="333"/>
                <a:chOff x="1289" y="582"/>
                <a:chExt cx="668" cy="668"/>
              </a:xfrm>
            </p:grpSpPr>
            <p:sp>
              <p:nvSpPr>
                <p:cNvPr id="600157" name="Oval 93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0158" name="Oval 94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59" name="Oval 95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60" name="Oval 96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61" name="Oval 97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00162" name="Text Box 98"/>
              <p:cNvSpPr txBox="1">
                <a:spLocks noChangeArrowheads="1"/>
              </p:cNvSpPr>
              <p:nvPr/>
            </p:nvSpPr>
            <p:spPr bwMode="gray">
              <a:xfrm>
                <a:off x="1497" y="2606"/>
                <a:ext cx="240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b="1" dirty="0">
                    <a:solidFill>
                      <a:srgbClr val="142DAC"/>
                    </a:solidFill>
                  </a:rPr>
                  <a:t>4</a:t>
                </a:r>
              </a:p>
            </p:txBody>
          </p:sp>
        </p:grpSp>
        <p:grpSp>
          <p:nvGrpSpPr>
            <p:cNvPr id="8" name="Group 139"/>
            <p:cNvGrpSpPr>
              <a:grpSpLocks/>
            </p:cNvGrpSpPr>
            <p:nvPr/>
          </p:nvGrpSpPr>
          <p:grpSpPr bwMode="auto">
            <a:xfrm>
              <a:off x="1905000" y="4826000"/>
              <a:ext cx="5334000" cy="528638"/>
              <a:chOff x="1200" y="3040"/>
              <a:chExt cx="3360" cy="333"/>
            </a:xfrm>
          </p:grpSpPr>
          <p:grpSp>
            <p:nvGrpSpPr>
              <p:cNvPr id="9" name="Group 99"/>
              <p:cNvGrpSpPr>
                <a:grpSpLocks/>
              </p:cNvGrpSpPr>
              <p:nvPr/>
            </p:nvGrpSpPr>
            <p:grpSpPr bwMode="auto">
              <a:xfrm>
                <a:off x="1440" y="3040"/>
                <a:ext cx="336" cy="333"/>
                <a:chOff x="1289" y="582"/>
                <a:chExt cx="668" cy="668"/>
              </a:xfrm>
            </p:grpSpPr>
            <p:sp>
              <p:nvSpPr>
                <p:cNvPr id="600164" name="Oval 100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0165" name="Oval 10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66" name="Oval 10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67" name="Oval 10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68" name="Oval 10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00169" name="Text Box 105"/>
              <p:cNvSpPr txBox="1">
                <a:spLocks noChangeArrowheads="1"/>
              </p:cNvSpPr>
              <p:nvPr/>
            </p:nvSpPr>
            <p:spPr bwMode="gray">
              <a:xfrm>
                <a:off x="1488" y="3048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600170" name="AutoShape 106"/>
              <p:cNvSpPr>
                <a:spLocks noChangeArrowheads="1"/>
              </p:cNvSpPr>
              <p:nvPr/>
            </p:nvSpPr>
            <p:spPr bwMode="gray">
              <a:xfrm>
                <a:off x="1200" y="3048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875A"/>
                  </a:gs>
                  <a:gs pos="100000">
                    <a:srgbClr val="EA875A">
                      <a:gamma/>
                      <a:tint val="4862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71" name="AutoShape 107"/>
              <p:cNvSpPr>
                <a:spLocks noChangeArrowheads="1"/>
              </p:cNvSpPr>
              <p:nvPr/>
            </p:nvSpPr>
            <p:spPr bwMode="gray">
              <a:xfrm>
                <a:off x="1229" y="328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3BDA5"/>
                  </a:gs>
                  <a:gs pos="100000">
                    <a:srgbClr val="F3BDA5">
                      <a:gamma/>
                      <a:tint val="5451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72" name="AutoShape 108"/>
              <p:cNvSpPr>
                <a:spLocks noChangeArrowheads="1"/>
              </p:cNvSpPr>
              <p:nvPr/>
            </p:nvSpPr>
            <p:spPr bwMode="gray">
              <a:xfrm>
                <a:off x="1229" y="305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59A71">
                      <a:gamma/>
                      <a:tint val="33333"/>
                      <a:invGamma/>
                    </a:srgbClr>
                  </a:gs>
                  <a:gs pos="100000">
                    <a:srgbClr val="F59A7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73" name="Text Box 109"/>
              <p:cNvSpPr txBox="1">
                <a:spLocks noChangeArrowheads="1"/>
              </p:cNvSpPr>
              <p:nvPr/>
            </p:nvSpPr>
            <p:spPr bwMode="gray">
              <a:xfrm>
                <a:off x="1776" y="3086"/>
                <a:ext cx="201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2710B0"/>
                    </a:solidFill>
                  </a:rPr>
                  <a:t>концентричность</a:t>
                </a:r>
                <a:r>
                  <a:rPr lang="ru-RU" sz="2000" b="1" i="1" dirty="0" smtClean="0">
                    <a:solidFill>
                      <a:srgbClr val="2710B0"/>
                    </a:solidFill>
                  </a:rPr>
                  <a:t>;</a:t>
                </a:r>
                <a:endParaRPr lang="ru-RU" sz="2000" b="1" dirty="0" smtClean="0">
                  <a:solidFill>
                    <a:srgbClr val="2710B0"/>
                  </a:solidFill>
                </a:endParaRPr>
              </a:p>
            </p:txBody>
          </p:sp>
          <p:grpSp>
            <p:nvGrpSpPr>
              <p:cNvPr id="10" name="Group 110"/>
              <p:cNvGrpSpPr>
                <a:grpSpLocks/>
              </p:cNvGrpSpPr>
              <p:nvPr/>
            </p:nvGrpSpPr>
            <p:grpSpPr bwMode="auto">
              <a:xfrm>
                <a:off x="1440" y="3040"/>
                <a:ext cx="336" cy="333"/>
                <a:chOff x="1289" y="582"/>
                <a:chExt cx="668" cy="668"/>
              </a:xfrm>
            </p:grpSpPr>
            <p:sp>
              <p:nvSpPr>
                <p:cNvPr id="600175" name="Oval 111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0176" name="Oval 1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77" name="Oval 1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78" name="Oval 1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79" name="Oval 1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00180" name="Text Box 116"/>
              <p:cNvSpPr txBox="1">
                <a:spLocks noChangeArrowheads="1"/>
              </p:cNvSpPr>
              <p:nvPr/>
            </p:nvSpPr>
            <p:spPr bwMode="gray">
              <a:xfrm>
                <a:off x="1488" y="3048"/>
                <a:ext cx="240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b="1" dirty="0">
                    <a:solidFill>
                      <a:srgbClr val="142DAC"/>
                    </a:solidFill>
                  </a:rPr>
                  <a:t>5</a:t>
                </a:r>
              </a:p>
            </p:txBody>
          </p:sp>
        </p:grpSp>
        <p:grpSp>
          <p:nvGrpSpPr>
            <p:cNvPr id="11" name="Group 135"/>
            <p:cNvGrpSpPr>
              <a:grpSpLocks/>
            </p:cNvGrpSpPr>
            <p:nvPr/>
          </p:nvGrpSpPr>
          <p:grpSpPr bwMode="auto">
            <a:xfrm>
              <a:off x="1907704" y="1988840"/>
              <a:ext cx="5334000" cy="528638"/>
              <a:chOff x="1200" y="1200"/>
              <a:chExt cx="3360" cy="333"/>
            </a:xfrm>
          </p:grpSpPr>
          <p:sp>
            <p:nvSpPr>
              <p:cNvPr id="600181" name="AutoShape 117"/>
              <p:cNvSpPr>
                <a:spLocks noChangeArrowheads="1"/>
              </p:cNvSpPr>
              <p:nvPr/>
            </p:nvSpPr>
            <p:spPr bwMode="gray">
              <a:xfrm>
                <a:off x="1200" y="1208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2DE78"/>
                  </a:gs>
                  <a:gs pos="100000">
                    <a:srgbClr val="F2DE78">
                      <a:gamma/>
                      <a:tint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82" name="AutoShape 118"/>
              <p:cNvSpPr>
                <a:spLocks noChangeArrowheads="1"/>
              </p:cNvSpPr>
              <p:nvPr/>
            </p:nvSpPr>
            <p:spPr bwMode="gray">
              <a:xfrm>
                <a:off x="1229" y="144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6B4"/>
                  </a:gs>
                  <a:gs pos="100000">
                    <a:srgbClr val="F8F6B4">
                      <a:gamma/>
                      <a:tint val="2745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83" name="AutoShape 119"/>
              <p:cNvSpPr>
                <a:spLocks noChangeArrowheads="1"/>
              </p:cNvSpPr>
              <p:nvPr/>
            </p:nvSpPr>
            <p:spPr bwMode="gray">
              <a:xfrm>
                <a:off x="1229" y="121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DED85">
                      <a:gamma/>
                      <a:tint val="27451"/>
                      <a:invGamma/>
                    </a:srgbClr>
                  </a:gs>
                  <a:gs pos="100000">
                    <a:srgbClr val="EDED8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184" name="Text Box 120"/>
              <p:cNvSpPr txBox="1">
                <a:spLocks noChangeArrowheads="1"/>
              </p:cNvSpPr>
              <p:nvPr/>
            </p:nvSpPr>
            <p:spPr bwMode="gray">
              <a:xfrm>
                <a:off x="1776" y="1246"/>
                <a:ext cx="201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2710B0"/>
                    </a:solidFill>
                  </a:rPr>
                  <a:t>системность;</a:t>
                </a:r>
                <a:endParaRPr lang="ru-RU" sz="2000" dirty="0" smtClean="0">
                  <a:solidFill>
                    <a:srgbClr val="2710B0"/>
                  </a:solidFill>
                </a:endParaRPr>
              </a:p>
            </p:txBody>
          </p:sp>
          <p:grpSp>
            <p:nvGrpSpPr>
              <p:cNvPr id="12" name="Group 121"/>
              <p:cNvGrpSpPr>
                <a:grpSpLocks/>
              </p:cNvGrpSpPr>
              <p:nvPr/>
            </p:nvGrpSpPr>
            <p:grpSpPr bwMode="auto">
              <a:xfrm>
                <a:off x="1440" y="1200"/>
                <a:ext cx="336" cy="333"/>
                <a:chOff x="1289" y="582"/>
                <a:chExt cx="668" cy="668"/>
              </a:xfrm>
            </p:grpSpPr>
            <p:sp>
              <p:nvSpPr>
                <p:cNvPr id="600186" name="Oval 122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0187" name="Oval 12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88" name="Oval 12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89" name="Oval 12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90" name="Oval 12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00191" name="Text Box 127"/>
              <p:cNvSpPr txBox="1">
                <a:spLocks noChangeArrowheads="1"/>
              </p:cNvSpPr>
              <p:nvPr/>
            </p:nvSpPr>
            <p:spPr bwMode="gray">
              <a:xfrm>
                <a:off x="1488" y="1208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grpSp>
            <p:nvGrpSpPr>
              <p:cNvPr id="13" name="Group 128"/>
              <p:cNvGrpSpPr>
                <a:grpSpLocks/>
              </p:cNvGrpSpPr>
              <p:nvPr/>
            </p:nvGrpSpPr>
            <p:grpSpPr bwMode="auto">
              <a:xfrm>
                <a:off x="1440" y="1200"/>
                <a:ext cx="336" cy="333"/>
                <a:chOff x="1289" y="582"/>
                <a:chExt cx="668" cy="668"/>
              </a:xfrm>
            </p:grpSpPr>
            <p:sp>
              <p:nvSpPr>
                <p:cNvPr id="600193" name="Oval 12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0194" name="Oval 13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95" name="Oval 13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96" name="Oval 13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0197" name="Oval 13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00198" name="Text Box 134"/>
              <p:cNvSpPr txBox="1">
                <a:spLocks noChangeArrowheads="1"/>
              </p:cNvSpPr>
              <p:nvPr/>
            </p:nvSpPr>
            <p:spPr bwMode="gray">
              <a:xfrm>
                <a:off x="1488" y="1208"/>
                <a:ext cx="240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b="1" dirty="0">
                    <a:solidFill>
                      <a:srgbClr val="142DAC"/>
                    </a:solidFill>
                  </a:rPr>
                  <a:t>1</a:t>
                </a:r>
              </a:p>
            </p:txBody>
          </p:sp>
        </p:grpSp>
        <p:grpSp>
          <p:nvGrpSpPr>
            <p:cNvPr id="77" name="Group 135"/>
            <p:cNvGrpSpPr>
              <a:grpSpLocks/>
            </p:cNvGrpSpPr>
            <p:nvPr/>
          </p:nvGrpSpPr>
          <p:grpSpPr bwMode="auto">
            <a:xfrm>
              <a:off x="1907704" y="5517231"/>
              <a:ext cx="5543551" cy="528638"/>
              <a:chOff x="1200" y="1200"/>
              <a:chExt cx="3492" cy="333"/>
            </a:xfrm>
          </p:grpSpPr>
          <p:sp>
            <p:nvSpPr>
              <p:cNvPr id="78" name="AutoShape 117"/>
              <p:cNvSpPr>
                <a:spLocks noChangeArrowheads="1"/>
              </p:cNvSpPr>
              <p:nvPr/>
            </p:nvSpPr>
            <p:spPr bwMode="gray">
              <a:xfrm>
                <a:off x="1200" y="1208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2DE78"/>
                  </a:gs>
                  <a:gs pos="100000">
                    <a:srgbClr val="F2DE78">
                      <a:gamma/>
                      <a:tint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AutoShape 118"/>
              <p:cNvSpPr>
                <a:spLocks noChangeArrowheads="1"/>
              </p:cNvSpPr>
              <p:nvPr/>
            </p:nvSpPr>
            <p:spPr bwMode="gray">
              <a:xfrm>
                <a:off x="1229" y="144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6B4"/>
                  </a:gs>
                  <a:gs pos="100000">
                    <a:srgbClr val="F8F6B4">
                      <a:gamma/>
                      <a:tint val="2745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AutoShape 119"/>
              <p:cNvSpPr>
                <a:spLocks noChangeArrowheads="1"/>
              </p:cNvSpPr>
              <p:nvPr/>
            </p:nvSpPr>
            <p:spPr bwMode="gray">
              <a:xfrm>
                <a:off x="1229" y="121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DED85">
                      <a:gamma/>
                      <a:tint val="27451"/>
                      <a:invGamma/>
                    </a:srgbClr>
                  </a:gs>
                  <a:gs pos="100000">
                    <a:srgbClr val="EDED8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Text Box 120"/>
              <p:cNvSpPr txBox="1">
                <a:spLocks noChangeArrowheads="1"/>
              </p:cNvSpPr>
              <p:nvPr/>
            </p:nvSpPr>
            <p:spPr bwMode="gray">
              <a:xfrm>
                <a:off x="1744" y="1200"/>
                <a:ext cx="2948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2710B0"/>
                    </a:solidFill>
                  </a:rPr>
                  <a:t>дополнительная мотивация через игру</a:t>
                </a:r>
                <a:endParaRPr lang="ru-RU" sz="2000" dirty="0" smtClean="0">
                  <a:solidFill>
                    <a:srgbClr val="2710B0"/>
                  </a:solidFill>
                </a:endParaRPr>
              </a:p>
            </p:txBody>
          </p:sp>
          <p:grpSp>
            <p:nvGrpSpPr>
              <p:cNvPr id="82" name="Group 121"/>
              <p:cNvGrpSpPr>
                <a:grpSpLocks/>
              </p:cNvGrpSpPr>
              <p:nvPr/>
            </p:nvGrpSpPr>
            <p:grpSpPr bwMode="auto">
              <a:xfrm>
                <a:off x="1440" y="1200"/>
                <a:ext cx="336" cy="333"/>
                <a:chOff x="1289" y="582"/>
                <a:chExt cx="668" cy="668"/>
              </a:xfrm>
            </p:grpSpPr>
            <p:sp>
              <p:nvSpPr>
                <p:cNvPr id="91" name="Oval 122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2" name="Oval 12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93" name="Oval 12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94" name="Oval 12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95" name="Oval 12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3" name="Text Box 127"/>
              <p:cNvSpPr txBox="1">
                <a:spLocks noChangeArrowheads="1"/>
              </p:cNvSpPr>
              <p:nvPr/>
            </p:nvSpPr>
            <p:spPr bwMode="gray">
              <a:xfrm>
                <a:off x="1488" y="1208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grpSp>
            <p:nvGrpSpPr>
              <p:cNvPr id="84" name="Group 128"/>
              <p:cNvGrpSpPr>
                <a:grpSpLocks/>
              </p:cNvGrpSpPr>
              <p:nvPr/>
            </p:nvGrpSpPr>
            <p:grpSpPr bwMode="auto">
              <a:xfrm>
                <a:off x="1440" y="1200"/>
                <a:ext cx="336" cy="333"/>
                <a:chOff x="1289" y="582"/>
                <a:chExt cx="668" cy="668"/>
              </a:xfrm>
            </p:grpSpPr>
            <p:sp>
              <p:nvSpPr>
                <p:cNvPr id="86" name="Oval 12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Oval 13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8" name="Oval 13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9" name="Oval 13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90" name="Oval 13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5" name="Text Box 134"/>
              <p:cNvSpPr txBox="1">
                <a:spLocks noChangeArrowheads="1"/>
              </p:cNvSpPr>
              <p:nvPr/>
            </p:nvSpPr>
            <p:spPr bwMode="gray">
              <a:xfrm>
                <a:off x="1488" y="1208"/>
                <a:ext cx="240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2400" b="1" dirty="0" smtClean="0">
                    <a:solidFill>
                      <a:srgbClr val="142DAC"/>
                    </a:solidFill>
                  </a:rPr>
                  <a:t>6</a:t>
                </a:r>
                <a:endParaRPr lang="en-US" sz="2400" b="1" dirty="0">
                  <a:solidFill>
                    <a:srgbClr val="142DAC"/>
                  </a:solidFill>
                </a:endParaRPr>
              </a:p>
            </p:txBody>
          </p:sp>
        </p:grpSp>
      </p:grpSp>
      <p:pic>
        <p:nvPicPr>
          <p:cNvPr id="115" name="Рисунок 114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17" name="Номер слайда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5" y="188913"/>
            <a:ext cx="7222257" cy="6477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Характеристика курса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776864" cy="5073650"/>
          </a:xfrm>
        </p:spPr>
        <p:txBody>
          <a:bodyPr/>
          <a:lstStyle/>
          <a:p>
            <a:pPr marL="179388" indent="-160338" algn="just"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ru-RU" sz="2400" b="1" dirty="0" smtClean="0">
                <a:solidFill>
                  <a:srgbClr val="142DAC"/>
                </a:solidFill>
                <a:cs typeface="Times New Roman" pitchFamily="18" charset="0"/>
              </a:rPr>
              <a:t>Курс носит </a:t>
            </a:r>
            <a:r>
              <a:rPr lang="ru-RU" sz="2400" b="1" i="1" dirty="0" smtClean="0">
                <a:solidFill>
                  <a:srgbClr val="142DAC"/>
                </a:solidFill>
                <a:cs typeface="Times New Roman" pitchFamily="18" charset="0"/>
              </a:rPr>
              <a:t>интеграционный характер</a:t>
            </a:r>
            <a:r>
              <a:rPr lang="ru-RU" sz="2400" b="1" dirty="0" smtClean="0">
                <a:solidFill>
                  <a:srgbClr val="142DAC"/>
                </a:solidFill>
                <a:cs typeface="Times New Roman" pitchFamily="18" charset="0"/>
              </a:rPr>
              <a:t>, </a:t>
            </a:r>
          </a:p>
          <a:p>
            <a:pPr marL="179388" indent="-160338" algn="just">
              <a:buNone/>
            </a:pPr>
            <a:r>
              <a:rPr lang="ru-RU" sz="2400" b="1" dirty="0" smtClean="0">
                <a:solidFill>
                  <a:srgbClr val="142DAC"/>
                </a:solidFill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142DAC"/>
                </a:solidFill>
                <a:cs typeface="Times New Roman" pitchFamily="18" charset="0"/>
              </a:rPr>
              <a:t>одной из его характеристик является включение компьютерных технологий в различные учебные предметы начальной школы (математику, русский язык, окружающий мир).</a:t>
            </a:r>
          </a:p>
          <a:p>
            <a:pPr marL="179388" indent="-160338" algn="just">
              <a:buNone/>
            </a:pPr>
            <a:endParaRPr lang="ru-RU" sz="2400" b="1" dirty="0" smtClean="0">
              <a:solidFill>
                <a:srgbClr val="142DAC"/>
              </a:solidFill>
              <a:ea typeface="+mn-ea"/>
              <a:cs typeface="+mn-cs"/>
            </a:endParaRPr>
          </a:p>
          <a:p>
            <a:pPr marL="179388" indent="-160338" algn="just">
              <a:buNone/>
            </a:pPr>
            <a:r>
              <a:rPr lang="ru-RU" sz="2400" b="1" dirty="0" smtClean="0">
                <a:solidFill>
                  <a:srgbClr val="142DAC"/>
                </a:solidFill>
                <a:cs typeface="Times New Roman" pitchFamily="18" charset="0"/>
              </a:rPr>
              <a:t>          Характерной особенностью построения курса является </a:t>
            </a:r>
            <a:r>
              <a:rPr lang="ru-RU" sz="2400" b="1" i="1" dirty="0" smtClean="0">
                <a:solidFill>
                  <a:srgbClr val="142DAC"/>
                </a:solidFill>
                <a:cs typeface="Times New Roman" pitchFamily="18" charset="0"/>
              </a:rPr>
              <a:t>концентрический принцип. </a:t>
            </a:r>
            <a:r>
              <a:rPr lang="ru-RU" sz="2400" dirty="0" smtClean="0">
                <a:solidFill>
                  <a:srgbClr val="142DAC"/>
                </a:solidFill>
                <a:cs typeface="Times New Roman" pitchFamily="18" charset="0"/>
              </a:rPr>
              <a:t>Это способствует изучению основных тем в несколько этапов, возвращению к ним на более высоком и углублённом уровне обобщения и практического применения подачи материала. </a:t>
            </a:r>
          </a:p>
          <a:p>
            <a:pPr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7" y="188913"/>
            <a:ext cx="7294265" cy="6477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Содержание курса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075240" cy="5073650"/>
          </a:xfrm>
        </p:spPr>
        <p:txBody>
          <a:bodyPr/>
          <a:lstStyle/>
          <a:p>
            <a:pPr>
              <a:buFontTx/>
              <a:buNone/>
            </a:pPr>
            <a:endParaRPr lang="ru-RU" sz="1200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D35B3"/>
                </a:solidFill>
                <a:cs typeface="Times New Roman" pitchFamily="18" charset="0"/>
              </a:rPr>
              <a:t>Учебный материал каждого </a:t>
            </a:r>
            <a:r>
              <a:rPr lang="ru-RU" sz="2400" dirty="0">
                <a:solidFill>
                  <a:srgbClr val="0D35B3"/>
                </a:solidFill>
                <a:cs typeface="Times New Roman" pitchFamily="18" charset="0"/>
              </a:rPr>
              <a:t>последующего года обучения тесно связан </a:t>
            </a:r>
            <a:r>
              <a:rPr lang="ru-RU" sz="2400" dirty="0" smtClean="0">
                <a:solidFill>
                  <a:srgbClr val="0D35B3"/>
                </a:solidFill>
                <a:cs typeface="Times New Roman" pitchFamily="18" charset="0"/>
              </a:rPr>
              <a:t>с материалом </a:t>
            </a:r>
            <a:r>
              <a:rPr lang="ru-RU" sz="2400" dirty="0">
                <a:solidFill>
                  <a:srgbClr val="0D35B3"/>
                </a:solidFill>
                <a:cs typeface="Times New Roman" pitchFamily="18" charset="0"/>
              </a:rPr>
              <a:t>предыдущих лет обучения и логически </a:t>
            </a:r>
            <a:r>
              <a:rPr lang="ru-RU" sz="2400" dirty="0" smtClean="0">
                <a:solidFill>
                  <a:srgbClr val="0D35B3"/>
                </a:solidFill>
                <a:cs typeface="Times New Roman" pitchFamily="18" charset="0"/>
              </a:rPr>
              <a:t>продолжает его</a:t>
            </a:r>
            <a:r>
              <a:rPr lang="ru-RU" sz="2400" dirty="0">
                <a:solidFill>
                  <a:srgbClr val="0D35B3"/>
                </a:solidFill>
                <a:cs typeface="Times New Roman" pitchFamily="18" charset="0"/>
              </a:rPr>
              <a:t>. Материал каждого учебника подаётся по </a:t>
            </a:r>
            <a:r>
              <a:rPr lang="ru-RU" sz="2400" i="1" dirty="0" smtClean="0">
                <a:solidFill>
                  <a:srgbClr val="0D35B3"/>
                </a:solidFill>
                <a:cs typeface="Times New Roman" pitchFamily="18" charset="0"/>
                <a:hlinkClick r:id="rId3" action="ppaction://hlinkfile"/>
              </a:rPr>
              <a:t>тематическому </a:t>
            </a:r>
            <a:r>
              <a:rPr lang="ru-RU" sz="2400" i="1" dirty="0">
                <a:solidFill>
                  <a:srgbClr val="0D35B3"/>
                </a:solidFill>
                <a:cs typeface="Times New Roman" pitchFamily="18" charset="0"/>
                <a:hlinkClick r:id="rId3" action="ppaction://hlinkfile"/>
              </a:rPr>
              <a:t>принципу </a:t>
            </a:r>
            <a:r>
              <a:rPr lang="ru-RU" sz="2400" i="1" dirty="0">
                <a:solidFill>
                  <a:srgbClr val="0D35B3"/>
                </a:solidFill>
                <a:cs typeface="Times New Roman" pitchFamily="18" charset="0"/>
              </a:rPr>
              <a:t>— </a:t>
            </a:r>
            <a:r>
              <a:rPr lang="ru-RU" sz="2400" dirty="0">
                <a:solidFill>
                  <a:srgbClr val="0D35B3"/>
                </a:solidFill>
                <a:cs typeface="Times New Roman" pitchFamily="18" charset="0"/>
              </a:rPr>
              <a:t>он разбит на крупные темы, делящиеся </a:t>
            </a:r>
            <a:r>
              <a:rPr lang="ru-RU" sz="2400" dirty="0" smtClean="0">
                <a:solidFill>
                  <a:srgbClr val="0D35B3"/>
                </a:solidFill>
                <a:cs typeface="Times New Roman" pitchFamily="18" charset="0"/>
              </a:rPr>
              <a:t>на </a:t>
            </a:r>
            <a:r>
              <a:rPr lang="ru-RU" sz="2400" dirty="0" err="1" smtClean="0">
                <a:solidFill>
                  <a:srgbClr val="0D35B3"/>
                </a:solidFill>
                <a:cs typeface="Times New Roman" pitchFamily="18" charset="0"/>
              </a:rPr>
              <a:t>подтемы</a:t>
            </a:r>
            <a:r>
              <a:rPr lang="ru-RU" sz="2400" dirty="0" smtClean="0">
                <a:solidFill>
                  <a:srgbClr val="0D35B3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D35B3"/>
                </a:solidFill>
                <a:cs typeface="Times New Roman" pitchFamily="18" charset="0"/>
              </a:rPr>
              <a:t>— </a:t>
            </a:r>
            <a:r>
              <a:rPr lang="ru-RU" sz="2400" i="1" dirty="0" smtClean="0">
                <a:solidFill>
                  <a:srgbClr val="0D35B3"/>
                </a:solidFill>
                <a:cs typeface="Times New Roman" pitchFamily="18" charset="0"/>
                <a:hlinkClick r:id="rId4" action="ppaction://hlinkfile"/>
              </a:rPr>
              <a:t>занятия</a:t>
            </a:r>
            <a:r>
              <a:rPr lang="ru-RU" sz="2400" i="1" dirty="0" smtClean="0">
                <a:solidFill>
                  <a:srgbClr val="0D35B3"/>
                </a:solidFill>
                <a:cs typeface="Times New Roman" pitchFamily="18" charset="0"/>
              </a:rPr>
              <a:t>.</a:t>
            </a:r>
            <a:endParaRPr lang="ru-RU" sz="2400" dirty="0">
              <a:solidFill>
                <a:srgbClr val="0D35B3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71600" y="3284984"/>
            <a:ext cx="7248805" cy="2852935"/>
            <a:chOff x="971600" y="3284984"/>
            <a:chExt cx="7248805" cy="2852935"/>
          </a:xfrm>
        </p:grpSpPr>
        <p:pic>
          <p:nvPicPr>
            <p:cNvPr id="8" name="Рисунок 7" descr="SAM_4716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7984" y="3284984"/>
              <a:ext cx="3792421" cy="28443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 descr="IMG_0619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3717032"/>
              <a:ext cx="2994054" cy="2420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Рисунок 9" descr="ЛОГОТИП школы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обеспечение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85860"/>
            <a:ext cx="8003232" cy="4840303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2710B0"/>
                </a:solidFill>
              </a:rPr>
              <a:t>Операционная система </a:t>
            </a:r>
            <a:r>
              <a:rPr lang="ru-RU" sz="2800" b="1" dirty="0" err="1" smtClean="0">
                <a:solidFill>
                  <a:srgbClr val="2710B0"/>
                </a:solidFill>
              </a:rPr>
              <a:t>Windows</a:t>
            </a:r>
            <a:endParaRPr lang="ru-RU" sz="2800" dirty="0" smtClean="0">
              <a:solidFill>
                <a:srgbClr val="2710B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2710B0"/>
                </a:solidFill>
              </a:rPr>
              <a:t>Графический редактор </a:t>
            </a:r>
            <a:r>
              <a:rPr lang="ru-RU" sz="2800" b="1" dirty="0" err="1" smtClean="0">
                <a:solidFill>
                  <a:srgbClr val="2710B0"/>
                </a:solidFill>
              </a:rPr>
              <a:t>Paint</a:t>
            </a:r>
            <a:r>
              <a:rPr lang="ru-RU" sz="2800" b="1" dirty="0" smtClean="0">
                <a:solidFill>
                  <a:srgbClr val="2710B0"/>
                </a:solidFill>
              </a:rPr>
              <a:t>, </a:t>
            </a:r>
            <a:r>
              <a:rPr lang="ru-RU" sz="2800" b="1" dirty="0" err="1" smtClean="0">
                <a:solidFill>
                  <a:srgbClr val="2710B0"/>
                </a:solidFill>
              </a:rPr>
              <a:t>Tux</a:t>
            </a:r>
            <a:r>
              <a:rPr lang="ru-RU" sz="2800" b="1" dirty="0" smtClean="0">
                <a:solidFill>
                  <a:srgbClr val="2710B0"/>
                </a:solidFill>
              </a:rPr>
              <a:t> </a:t>
            </a:r>
            <a:r>
              <a:rPr lang="ru-RU" sz="2800" b="1" dirty="0" err="1" smtClean="0">
                <a:solidFill>
                  <a:srgbClr val="2710B0"/>
                </a:solidFill>
              </a:rPr>
              <a:t>Paint</a:t>
            </a:r>
            <a:r>
              <a:rPr lang="ru-RU" sz="2800" dirty="0" smtClean="0">
                <a:solidFill>
                  <a:srgbClr val="2710B0"/>
                </a:solidFill>
              </a:rPr>
              <a:t> </a:t>
            </a:r>
          </a:p>
          <a:p>
            <a:pPr lvl="0"/>
            <a:r>
              <a:rPr lang="ru-RU" sz="2800" b="1" dirty="0" smtClean="0">
                <a:solidFill>
                  <a:srgbClr val="2710B0"/>
                </a:solidFill>
              </a:rPr>
              <a:t>Текстовый редактор </a:t>
            </a:r>
            <a:r>
              <a:rPr lang="ru-RU" sz="2800" b="1" dirty="0" err="1" smtClean="0">
                <a:solidFill>
                  <a:srgbClr val="2710B0"/>
                </a:solidFill>
              </a:rPr>
              <a:t>Microsoft</a:t>
            </a:r>
            <a:r>
              <a:rPr lang="ru-RU" sz="2800" b="1" dirty="0" smtClean="0">
                <a:solidFill>
                  <a:srgbClr val="2710B0"/>
                </a:solidFill>
              </a:rPr>
              <a:t> </a:t>
            </a:r>
            <a:r>
              <a:rPr lang="ru-RU" sz="2800" b="1" dirty="0" err="1" smtClean="0">
                <a:solidFill>
                  <a:srgbClr val="2710B0"/>
                </a:solidFill>
              </a:rPr>
              <a:t>Word</a:t>
            </a:r>
            <a:endParaRPr lang="ru-RU" sz="2800" dirty="0" smtClean="0">
              <a:solidFill>
                <a:srgbClr val="2710B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2710B0"/>
                </a:solidFill>
              </a:rPr>
              <a:t>Программа </a:t>
            </a:r>
            <a:r>
              <a:rPr lang="ru-RU" sz="2800" b="1" dirty="0" err="1" smtClean="0">
                <a:solidFill>
                  <a:srgbClr val="2710B0"/>
                </a:solidFill>
              </a:rPr>
              <a:t>Power</a:t>
            </a:r>
            <a:r>
              <a:rPr lang="ru-RU" sz="2800" b="1" dirty="0" smtClean="0">
                <a:solidFill>
                  <a:srgbClr val="2710B0"/>
                </a:solidFill>
              </a:rPr>
              <a:t> </a:t>
            </a:r>
            <a:r>
              <a:rPr lang="ru-RU" sz="2800" b="1" dirty="0" err="1" smtClean="0">
                <a:solidFill>
                  <a:srgbClr val="2710B0"/>
                </a:solidFill>
              </a:rPr>
              <a:t>Point</a:t>
            </a:r>
            <a:endParaRPr lang="ru-RU" sz="2800" b="1" dirty="0" smtClean="0">
              <a:solidFill>
                <a:srgbClr val="2710B0"/>
              </a:solidFill>
            </a:endParaRPr>
          </a:p>
          <a:p>
            <a:r>
              <a:rPr lang="ru-RU" sz="2800" b="1" dirty="0" smtClean="0">
                <a:solidFill>
                  <a:srgbClr val="2710B0"/>
                </a:solidFill>
              </a:rPr>
              <a:t>Киностудия </a:t>
            </a:r>
            <a:r>
              <a:rPr lang="en-US" sz="2800" b="1" dirty="0" smtClean="0">
                <a:solidFill>
                  <a:srgbClr val="2710B0"/>
                </a:solidFill>
              </a:rPr>
              <a:t>Windows Live</a:t>
            </a:r>
            <a:endParaRPr lang="ru-RU" sz="2800" dirty="0" smtClean="0">
              <a:solidFill>
                <a:srgbClr val="2710B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2710B0"/>
                </a:solidFill>
              </a:rPr>
              <a:t>Задания с международной игры «</a:t>
            </a:r>
            <a:r>
              <a:rPr lang="ru-RU" sz="2800" b="1" dirty="0" err="1" smtClean="0">
                <a:solidFill>
                  <a:srgbClr val="2710B0"/>
                </a:solidFill>
              </a:rPr>
              <a:t>Инфознайка</a:t>
            </a:r>
            <a:r>
              <a:rPr lang="ru-RU" sz="2800" b="1" dirty="0" smtClean="0">
                <a:solidFill>
                  <a:srgbClr val="2710B0"/>
                </a:solidFill>
              </a:rPr>
              <a:t>»</a:t>
            </a:r>
            <a:endParaRPr lang="ru-RU" sz="2800" dirty="0" smtClean="0">
              <a:solidFill>
                <a:srgbClr val="2710B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2710B0"/>
                </a:solidFill>
              </a:rPr>
              <a:t>Логические и обучающие игры</a:t>
            </a:r>
            <a:endParaRPr lang="ru-RU" sz="2800" dirty="0">
              <a:solidFill>
                <a:srgbClr val="2710B0"/>
              </a:solidFill>
            </a:endParaRPr>
          </a:p>
        </p:txBody>
      </p:sp>
      <p:pic>
        <p:nvPicPr>
          <p:cNvPr id="6" name="Рисунок 5" descr="Снимок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581128"/>
            <a:ext cx="1478382" cy="1474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Графические редакторы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Tux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3" name="Picture 1" descr="C:\Users\Админ\Desktop\29 ноября\детские работы\9 МА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28392" cy="2294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Админ\Desktop\29 ноября\детские работы\Миша Бойков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763194" cy="228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Все документы 2016\мои дипломы\Пронина Г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Все документы 2016\мои дипломы\Смирнова Надя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699194"/>
            <a:ext cx="3312368" cy="2491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ЛОГОТИП школы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pic>
        <p:nvPicPr>
          <p:cNvPr id="13" name="Рисунок 12" descr="forms3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268760"/>
            <a:ext cx="1056117" cy="792088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Текстовый редактор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Снимок  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4071981" cy="2304256"/>
          </a:xfrm>
          <a:prstGeom prst="rect">
            <a:avLst/>
          </a:prstGeom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268760"/>
            <a:ext cx="3966411" cy="2333893"/>
          </a:xfrm>
          <a:prstGeom prst="rect">
            <a:avLst/>
          </a:prstGeom>
        </p:spPr>
      </p:pic>
      <p:pic>
        <p:nvPicPr>
          <p:cNvPr id="7169" name="Picture 1" descr="C:\Users\Админ\Desktop\10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617396" cy="274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ЛОГОТИП школы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776864" cy="5197493"/>
          </a:xfrm>
        </p:spPr>
        <p:txBody>
          <a:bodyPr/>
          <a:lstStyle/>
          <a:p>
            <a:pPr lvl="0" algn="just">
              <a:buNone/>
            </a:pP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142DAC"/>
                </a:solidFill>
              </a:rPr>
              <a:t>Младших </a:t>
            </a:r>
            <a:r>
              <a:rPr lang="ru-RU" sz="2400" b="1" dirty="0">
                <a:solidFill>
                  <a:srgbClr val="142DAC"/>
                </a:solidFill>
              </a:rPr>
              <a:t>школьников компьютерная презентация учит структурировать знания, работать с большими объемами информации, не бояться говорить о своих мыслях, защищать свои проекты, но при этом она повышает интерес к предмету, развивает эстетические чувства.</a:t>
            </a:r>
            <a:endParaRPr lang="ru-RU" sz="2400" dirty="0">
              <a:solidFill>
                <a:srgbClr val="142DAC"/>
              </a:solidFill>
            </a:endParaRP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827584" y="3356992"/>
            <a:ext cx="7520718" cy="2796390"/>
            <a:chOff x="827584" y="3356992"/>
            <a:chExt cx="7520718" cy="2796390"/>
          </a:xfrm>
        </p:grpSpPr>
        <p:pic>
          <p:nvPicPr>
            <p:cNvPr id="6" name="Рисунок 5" descr="Снимок 14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3356992"/>
              <a:ext cx="3714776" cy="2796390"/>
            </a:xfrm>
            <a:prstGeom prst="rect">
              <a:avLst/>
            </a:prstGeom>
          </p:spPr>
        </p:pic>
        <p:pic>
          <p:nvPicPr>
            <p:cNvPr id="7" name="Рисунок 6" descr="Снимок1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8" y="3356992"/>
              <a:ext cx="3704294" cy="2784761"/>
            </a:xfrm>
            <a:prstGeom prst="rect">
              <a:avLst/>
            </a:prstGeom>
          </p:spPr>
        </p:pic>
      </p:grpSp>
      <p:pic>
        <p:nvPicPr>
          <p:cNvPr id="8" name="Рисунок 7" descr="ЛОГОТИП школы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сети Интернет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411807"/>
          </a:xfrm>
        </p:spPr>
        <p:txBody>
          <a:bodyPr>
            <a:noAutofit/>
          </a:bodyPr>
          <a:lstStyle/>
          <a:p>
            <a:r>
              <a:rPr lang="ru-RU" sz="2300" u="sng" dirty="0" smtClean="0">
                <a:hlinkClick r:id="rId2"/>
              </a:rPr>
              <a:t>http://detgazeta.ru</a:t>
            </a:r>
            <a:r>
              <a:rPr lang="ru-RU" sz="2300" dirty="0" smtClean="0"/>
              <a:t> - сайт «Детская газета»: </a:t>
            </a:r>
            <a:r>
              <a:rPr lang="ru-RU" sz="2300" dirty="0" err="1" smtClean="0"/>
              <a:t>блог</a:t>
            </a:r>
            <a:r>
              <a:rPr lang="ru-RU" sz="2300" dirty="0" smtClean="0"/>
              <a:t>, форум, головоломки, анекдоты, мультики, раскраски.</a:t>
            </a:r>
          </a:p>
          <a:p>
            <a:r>
              <a:rPr lang="ru-RU" sz="2300" u="sng" dirty="0" smtClean="0">
                <a:hlinkClick r:id="rId3"/>
              </a:rPr>
              <a:t>http://solnet.ee</a:t>
            </a:r>
            <a:r>
              <a:rPr lang="ru-RU" sz="2300" dirty="0" smtClean="0"/>
              <a:t> - детский портал «Солнышко».</a:t>
            </a:r>
          </a:p>
          <a:p>
            <a:r>
              <a:rPr lang="ru-RU" sz="2300" dirty="0" smtClean="0"/>
              <a:t>  </a:t>
            </a:r>
            <a:r>
              <a:rPr lang="ru-RU" sz="2300" u="sng" dirty="0" smtClean="0">
                <a:hlinkClick r:id="rId4"/>
              </a:rPr>
              <a:t>http://www.muz-urok.ru/</a:t>
            </a:r>
            <a:r>
              <a:rPr lang="ru-RU" sz="2300" u="sng" dirty="0" smtClean="0"/>
              <a:t> </a:t>
            </a:r>
            <a:r>
              <a:rPr lang="ru-RU" sz="2300" dirty="0" smtClean="0"/>
              <a:t>- Музыкальный сайт для детей и родителей. Музыкальная грамота для детей в сказках. Музыкальные инструменты. Рассказы о великих композиторах.</a:t>
            </a:r>
          </a:p>
          <a:p>
            <a:r>
              <a:rPr lang="ru-RU" sz="2300" u="sng" dirty="0" smtClean="0">
                <a:hlinkClick r:id="rId5"/>
              </a:rPr>
              <a:t>http://www.chesslabyrinth.ru/</a:t>
            </a:r>
            <a:r>
              <a:rPr lang="ru-RU" sz="2300" u="sng" dirty="0" smtClean="0"/>
              <a:t> </a:t>
            </a:r>
            <a:r>
              <a:rPr lang="ru-RU" sz="2300" dirty="0" smtClean="0"/>
              <a:t>- Лабиринты шахмат. Уникальная возможность раннего развития ума, памяти, характера ребенка, индивидуальный подход.</a:t>
            </a:r>
          </a:p>
          <a:p>
            <a:r>
              <a:rPr lang="ru-RU" sz="2300" u="sng" dirty="0" smtClean="0">
                <a:hlinkClick r:id="rId6"/>
              </a:rPr>
              <a:t>http://matreshkino.ru/</a:t>
            </a:r>
            <a:r>
              <a:rPr lang="ru-RU" sz="2300" u="sng" dirty="0" smtClean="0"/>
              <a:t> </a:t>
            </a:r>
            <a:r>
              <a:rPr lang="ru-RU" sz="2300" dirty="0" smtClean="0"/>
              <a:t>- </a:t>
            </a:r>
            <a:r>
              <a:rPr lang="ru-RU" sz="2300" u="sng" dirty="0" err="1" smtClean="0">
                <a:hlinkClick r:id="rId6"/>
              </a:rPr>
              <a:t>Матрешкино</a:t>
            </a:r>
            <a:r>
              <a:rPr lang="ru-RU" sz="2300" u="sng" dirty="0" smtClean="0">
                <a:hlinkClick r:id="rId6"/>
              </a:rPr>
              <a:t> Семейство - Портал для всей семьи.</a:t>
            </a:r>
            <a:r>
              <a:rPr lang="ru-RU" sz="2300" dirty="0" smtClean="0"/>
              <a:t>  На сайте можно узнать о народных традициях и о русском фольклоре.</a:t>
            </a:r>
          </a:p>
          <a:p>
            <a:endParaRPr lang="ru-RU" sz="2400" dirty="0"/>
          </a:p>
        </p:txBody>
      </p:sp>
      <p:pic>
        <p:nvPicPr>
          <p:cNvPr id="6" name="Рисунок 5" descr="ЛОГОТИП школы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сети Интернет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pic>
        <p:nvPicPr>
          <p:cNvPr id="5" name="Содержимое 5" descr="Снимок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0768"/>
            <a:ext cx="7992888" cy="5411787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1214422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41277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организации внеурочной деятельности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МОУСОШ №2 г.Буя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6982">
            <a:off x="6313646" y="3452649"/>
            <a:ext cx="2150652" cy="15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0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>     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средняя общеобразовательная школа №2 </a:t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  городского округа город Буй Костромской области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9" name="Рисунок 8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5565338"/>
            <a:ext cx="51125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Чистякова Ирина Александровна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  <a:noFill/>
          <a:ln/>
        </p:spPr>
        <p:txBody>
          <a:bodyPr/>
          <a:lstStyle/>
          <a:p>
            <a:pPr lvl="0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2195736" y="2132856"/>
            <a:ext cx="5830619" cy="4032448"/>
            <a:chOff x="1524000" y="1828800"/>
            <a:chExt cx="6407151" cy="4343400"/>
          </a:xfrm>
        </p:grpSpPr>
        <p:grpSp>
          <p:nvGrpSpPr>
            <p:cNvPr id="2" name="Group 56"/>
            <p:cNvGrpSpPr>
              <a:grpSpLocks/>
            </p:cNvGrpSpPr>
            <p:nvPr/>
          </p:nvGrpSpPr>
          <p:grpSpPr bwMode="auto">
            <a:xfrm rot="-326247">
              <a:off x="2895600" y="1828800"/>
              <a:ext cx="3665538" cy="600075"/>
              <a:chOff x="1248" y="1200"/>
              <a:chExt cx="2309" cy="378"/>
            </a:xfrm>
          </p:grpSpPr>
          <p:grpSp>
            <p:nvGrpSpPr>
              <p:cNvPr id="3" name="Group 48"/>
              <p:cNvGrpSpPr>
                <a:grpSpLocks/>
              </p:cNvGrpSpPr>
              <p:nvPr/>
            </p:nvGrpSpPr>
            <p:grpSpPr bwMode="auto">
              <a:xfrm>
                <a:off x="1248" y="1200"/>
                <a:ext cx="2309" cy="378"/>
                <a:chOff x="1243" y="1200"/>
                <a:chExt cx="2309" cy="378"/>
              </a:xfrm>
            </p:grpSpPr>
            <p:sp>
              <p:nvSpPr>
                <p:cNvPr id="307204" name="Oval 4"/>
                <p:cNvSpPr>
                  <a:spLocks noChangeArrowheads="1"/>
                </p:cNvSpPr>
                <p:nvPr/>
              </p:nvSpPr>
              <p:spPr bwMode="gray">
                <a:xfrm rot="-2492218">
                  <a:off x="1243" y="1200"/>
                  <a:ext cx="229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gamma/>
                        <a:tint val="0"/>
                        <a:invGamma/>
                      </a:srgbClr>
                    </a:gs>
                    <a:gs pos="50000">
                      <a:srgbClr val="4CCAE8"/>
                    </a:gs>
                    <a:gs pos="100000">
                      <a:srgbClr val="4CCAE8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05" name="Oval 5"/>
                <p:cNvSpPr>
                  <a:spLocks noChangeArrowheads="1"/>
                </p:cNvSpPr>
                <p:nvPr/>
              </p:nvSpPr>
              <p:spPr bwMode="gray">
                <a:xfrm rot="-2492218">
                  <a:off x="1248" y="1200"/>
                  <a:ext cx="2304" cy="3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alpha val="32001"/>
                      </a:srgbClr>
                    </a:gs>
                    <a:gs pos="100000">
                      <a:srgbClr val="4CCAE8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06" name="Oval 6"/>
                <p:cNvSpPr>
                  <a:spLocks noChangeArrowheads="1"/>
                </p:cNvSpPr>
                <p:nvPr/>
              </p:nvSpPr>
              <p:spPr bwMode="gray">
                <a:xfrm rot="-2492218">
                  <a:off x="1248" y="1248"/>
                  <a:ext cx="2254" cy="3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gamma/>
                        <a:shade val="54118"/>
                        <a:invGamma/>
                      </a:srgbClr>
                    </a:gs>
                    <a:gs pos="50000">
                      <a:srgbClr val="4CCAE8"/>
                    </a:gs>
                    <a:gs pos="100000">
                      <a:srgbClr val="4CCAE8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07" name="Oval 7"/>
                <p:cNvSpPr>
                  <a:spLocks noChangeArrowheads="1"/>
                </p:cNvSpPr>
                <p:nvPr/>
              </p:nvSpPr>
              <p:spPr bwMode="gray">
                <a:xfrm rot="-2492218">
                  <a:off x="1248" y="1248"/>
                  <a:ext cx="2254" cy="3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rgbClr val="4CCAE8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7208" name="Text Box 8"/>
              <p:cNvSpPr txBox="1">
                <a:spLocks noChangeArrowheads="1"/>
              </p:cNvSpPr>
              <p:nvPr/>
            </p:nvSpPr>
            <p:spPr bwMode="gray">
              <a:xfrm rot="19178242">
                <a:off x="1449" y="1264"/>
                <a:ext cx="1881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0D35B3"/>
                    </a:solidFill>
                  </a:rPr>
                  <a:t>ДЕМОНСТРАЦИОННАЯ</a:t>
                </a:r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3581400" y="2590800"/>
              <a:ext cx="3816350" cy="606425"/>
              <a:chOff x="1724" y="1634"/>
              <a:chExt cx="2404" cy="382"/>
            </a:xfrm>
          </p:grpSpPr>
          <p:grpSp>
            <p:nvGrpSpPr>
              <p:cNvPr id="5" name="Group 49"/>
              <p:cNvGrpSpPr>
                <a:grpSpLocks/>
              </p:cNvGrpSpPr>
              <p:nvPr/>
            </p:nvGrpSpPr>
            <p:grpSpPr bwMode="auto">
              <a:xfrm>
                <a:off x="1724" y="1634"/>
                <a:ext cx="2404" cy="382"/>
                <a:chOff x="1724" y="1634"/>
                <a:chExt cx="2404" cy="382"/>
              </a:xfrm>
            </p:grpSpPr>
            <p:sp>
              <p:nvSpPr>
                <p:cNvPr id="307210" name="Oval 10"/>
                <p:cNvSpPr>
                  <a:spLocks noChangeArrowheads="1"/>
                </p:cNvSpPr>
                <p:nvPr/>
              </p:nvSpPr>
              <p:spPr bwMode="gray">
                <a:xfrm rot="-1786701">
                  <a:off x="1724" y="1634"/>
                  <a:ext cx="2393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96F2">
                        <a:gamma/>
                        <a:tint val="0"/>
                        <a:invGamma/>
                      </a:srgbClr>
                    </a:gs>
                    <a:gs pos="50000">
                      <a:srgbClr val="B296F2"/>
                    </a:gs>
                    <a:gs pos="100000">
                      <a:srgbClr val="B296F2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11" name="Oval 11"/>
                <p:cNvSpPr>
                  <a:spLocks noChangeArrowheads="1"/>
                </p:cNvSpPr>
                <p:nvPr/>
              </p:nvSpPr>
              <p:spPr bwMode="gray">
                <a:xfrm rot="-1786701">
                  <a:off x="1728" y="1638"/>
                  <a:ext cx="2400" cy="3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96F2">
                        <a:alpha val="32001"/>
                      </a:srgbClr>
                    </a:gs>
                    <a:gs pos="100000">
                      <a:srgbClr val="B296F2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12" name="Oval 12"/>
                <p:cNvSpPr>
                  <a:spLocks noChangeArrowheads="1"/>
                </p:cNvSpPr>
                <p:nvPr/>
              </p:nvSpPr>
              <p:spPr bwMode="gray">
                <a:xfrm rot="-1786701">
                  <a:off x="1728" y="1659"/>
                  <a:ext cx="2348" cy="3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96F2">
                        <a:gamma/>
                        <a:shade val="54118"/>
                        <a:invGamma/>
                      </a:srgbClr>
                    </a:gs>
                    <a:gs pos="50000">
                      <a:srgbClr val="B296F2"/>
                    </a:gs>
                    <a:gs pos="100000">
                      <a:srgbClr val="B296F2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13" name="Oval 13"/>
                <p:cNvSpPr>
                  <a:spLocks noChangeArrowheads="1"/>
                </p:cNvSpPr>
                <p:nvPr/>
              </p:nvSpPr>
              <p:spPr bwMode="gray">
                <a:xfrm rot="-1786701">
                  <a:off x="1746" y="1677"/>
                  <a:ext cx="2348" cy="3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rgbClr val="B296F2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7229" name="Text Box 29"/>
              <p:cNvSpPr txBox="1">
                <a:spLocks noChangeArrowheads="1"/>
              </p:cNvSpPr>
              <p:nvPr/>
            </p:nvSpPr>
            <p:spPr bwMode="gray">
              <a:xfrm rot="19782471">
                <a:off x="2233" y="1735"/>
                <a:ext cx="1299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0D35B3"/>
                    </a:solidFill>
                  </a:rPr>
                  <a:t>ФРОНТАЛЬНАЯ</a:t>
                </a:r>
              </a:p>
            </p:txBody>
          </p:sp>
        </p:grp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1524000" y="3581400"/>
              <a:ext cx="2514600" cy="2590800"/>
              <a:chOff x="960" y="2352"/>
              <a:chExt cx="1584" cy="1632"/>
            </a:xfrm>
          </p:grpSpPr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960" y="2352"/>
                <a:ext cx="1584" cy="1632"/>
                <a:chOff x="480" y="2208"/>
                <a:chExt cx="1584" cy="1632"/>
              </a:xfrm>
            </p:grpSpPr>
            <p:sp>
              <p:nvSpPr>
                <p:cNvPr id="307235" name="Oval 35"/>
                <p:cNvSpPr>
                  <a:spLocks noChangeArrowheads="1"/>
                </p:cNvSpPr>
                <p:nvPr/>
              </p:nvSpPr>
              <p:spPr bwMode="gray">
                <a:xfrm>
                  <a:off x="480" y="2208"/>
                  <a:ext cx="1584" cy="16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gamma/>
                        <a:tint val="0"/>
                        <a:invGamma/>
                      </a:srgbClr>
                    </a:gs>
                    <a:gs pos="50000">
                      <a:srgbClr val="4CCAE8"/>
                    </a:gs>
                    <a:gs pos="100000">
                      <a:srgbClr val="4CCAE8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36" name="Oval 36"/>
                <p:cNvSpPr>
                  <a:spLocks noChangeArrowheads="1"/>
                </p:cNvSpPr>
                <p:nvPr/>
              </p:nvSpPr>
              <p:spPr bwMode="gray">
                <a:xfrm>
                  <a:off x="480" y="2208"/>
                  <a:ext cx="1584" cy="16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alpha val="32001"/>
                      </a:srgbClr>
                    </a:gs>
                    <a:gs pos="100000">
                      <a:srgbClr val="4CCAE8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37" name="Oval 37"/>
                <p:cNvSpPr>
                  <a:spLocks noChangeArrowheads="1"/>
                </p:cNvSpPr>
                <p:nvPr/>
              </p:nvSpPr>
              <p:spPr bwMode="gray">
                <a:xfrm>
                  <a:off x="583" y="2314"/>
                  <a:ext cx="1378" cy="14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gamma/>
                        <a:shade val="54118"/>
                        <a:invGamma/>
                      </a:srgbClr>
                    </a:gs>
                    <a:gs pos="50000">
                      <a:srgbClr val="4CCAE8"/>
                    </a:gs>
                    <a:gs pos="100000">
                      <a:srgbClr val="4CCAE8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38" name="Oval 38"/>
                <p:cNvSpPr>
                  <a:spLocks noChangeArrowheads="1"/>
                </p:cNvSpPr>
                <p:nvPr/>
              </p:nvSpPr>
              <p:spPr bwMode="gray">
                <a:xfrm>
                  <a:off x="576" y="2304"/>
                  <a:ext cx="1376" cy="14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gamma/>
                        <a:shade val="63529"/>
                        <a:invGamma/>
                      </a:srgbClr>
                    </a:gs>
                    <a:gs pos="100000">
                      <a:srgbClr val="4CCAE8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39" name="Oval 39"/>
                <p:cNvSpPr>
                  <a:spLocks noChangeArrowheads="1"/>
                </p:cNvSpPr>
                <p:nvPr/>
              </p:nvSpPr>
              <p:spPr bwMode="gray">
                <a:xfrm>
                  <a:off x="658" y="2386"/>
                  <a:ext cx="1239" cy="127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40" name="Oval 40"/>
                <p:cNvSpPr>
                  <a:spLocks noChangeArrowheads="1"/>
                </p:cNvSpPr>
                <p:nvPr/>
              </p:nvSpPr>
              <p:spPr bwMode="gray">
                <a:xfrm>
                  <a:off x="678" y="2407"/>
                  <a:ext cx="1200" cy="12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307241" name="Oval 41"/>
                <p:cNvSpPr>
                  <a:spLocks noChangeArrowheads="1"/>
                </p:cNvSpPr>
                <p:nvPr/>
              </p:nvSpPr>
              <p:spPr bwMode="gray">
                <a:xfrm>
                  <a:off x="693" y="2414"/>
                  <a:ext cx="1171" cy="1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307242" name="Oval 42"/>
                <p:cNvSpPr>
                  <a:spLocks noChangeArrowheads="1"/>
                </p:cNvSpPr>
                <p:nvPr/>
              </p:nvSpPr>
              <p:spPr bwMode="gray">
                <a:xfrm>
                  <a:off x="706" y="2426"/>
                  <a:ext cx="1114" cy="11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307243" name="Oval 43"/>
                <p:cNvSpPr>
                  <a:spLocks noChangeArrowheads="1"/>
                </p:cNvSpPr>
                <p:nvPr/>
              </p:nvSpPr>
              <p:spPr bwMode="gray">
                <a:xfrm>
                  <a:off x="770" y="2458"/>
                  <a:ext cx="991" cy="9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07244" name="Text Box 44"/>
              <p:cNvSpPr txBox="1">
                <a:spLocks noChangeArrowheads="1"/>
              </p:cNvSpPr>
              <p:nvPr/>
            </p:nvSpPr>
            <p:spPr bwMode="gray">
              <a:xfrm>
                <a:off x="1339" y="2995"/>
                <a:ext cx="116" cy="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32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 rot="1287997">
              <a:off x="4038600" y="3505200"/>
              <a:ext cx="3665538" cy="600075"/>
              <a:chOff x="1248" y="1200"/>
              <a:chExt cx="2309" cy="378"/>
            </a:xfrm>
          </p:grpSpPr>
          <p:grpSp>
            <p:nvGrpSpPr>
              <p:cNvPr id="9" name="Group 58"/>
              <p:cNvGrpSpPr>
                <a:grpSpLocks/>
              </p:cNvGrpSpPr>
              <p:nvPr/>
            </p:nvGrpSpPr>
            <p:grpSpPr bwMode="auto">
              <a:xfrm>
                <a:off x="1248" y="1200"/>
                <a:ext cx="2309" cy="378"/>
                <a:chOff x="1243" y="1200"/>
                <a:chExt cx="2309" cy="378"/>
              </a:xfrm>
            </p:grpSpPr>
            <p:sp>
              <p:nvSpPr>
                <p:cNvPr id="307259" name="Oval 59"/>
                <p:cNvSpPr>
                  <a:spLocks noChangeArrowheads="1"/>
                </p:cNvSpPr>
                <p:nvPr/>
              </p:nvSpPr>
              <p:spPr bwMode="gray">
                <a:xfrm rot="-2492218">
                  <a:off x="1243" y="1200"/>
                  <a:ext cx="229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gamma/>
                        <a:tint val="0"/>
                        <a:invGamma/>
                      </a:srgbClr>
                    </a:gs>
                    <a:gs pos="50000">
                      <a:srgbClr val="4CCAE8"/>
                    </a:gs>
                    <a:gs pos="100000">
                      <a:srgbClr val="4CCAE8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60" name="Oval 60"/>
                <p:cNvSpPr>
                  <a:spLocks noChangeArrowheads="1"/>
                </p:cNvSpPr>
                <p:nvPr/>
              </p:nvSpPr>
              <p:spPr bwMode="gray">
                <a:xfrm rot="-2492218">
                  <a:off x="1248" y="1200"/>
                  <a:ext cx="2304" cy="3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alpha val="32001"/>
                      </a:srgbClr>
                    </a:gs>
                    <a:gs pos="100000">
                      <a:srgbClr val="4CCAE8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61" name="Oval 61"/>
                <p:cNvSpPr>
                  <a:spLocks noChangeArrowheads="1"/>
                </p:cNvSpPr>
                <p:nvPr/>
              </p:nvSpPr>
              <p:spPr bwMode="gray">
                <a:xfrm rot="-2492218">
                  <a:off x="1248" y="1248"/>
                  <a:ext cx="2254" cy="3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gamma/>
                        <a:shade val="54118"/>
                        <a:invGamma/>
                      </a:srgbClr>
                    </a:gs>
                    <a:gs pos="50000">
                      <a:srgbClr val="4CCAE8"/>
                    </a:gs>
                    <a:gs pos="100000">
                      <a:srgbClr val="4CCAE8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62" name="Oval 62"/>
                <p:cNvSpPr>
                  <a:spLocks noChangeArrowheads="1"/>
                </p:cNvSpPr>
                <p:nvPr/>
              </p:nvSpPr>
              <p:spPr bwMode="gray">
                <a:xfrm rot="-2492218">
                  <a:off x="1248" y="1248"/>
                  <a:ext cx="2254" cy="3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rgbClr val="4CCAE8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7263" name="Text Box 63"/>
              <p:cNvSpPr txBox="1">
                <a:spLocks noChangeArrowheads="1"/>
              </p:cNvSpPr>
              <p:nvPr/>
            </p:nvSpPr>
            <p:spPr bwMode="gray">
              <a:xfrm rot="19178242">
                <a:off x="1535" y="1264"/>
                <a:ext cx="1709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0D35B3"/>
                    </a:solidFill>
                  </a:rPr>
                  <a:t>САМОСТОЯТЕЛЬНАЯ</a:t>
                </a:r>
              </a:p>
            </p:txBody>
          </p:sp>
        </p:grp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 rot="1056077">
              <a:off x="4114801" y="4419601"/>
              <a:ext cx="3816350" cy="606425"/>
              <a:chOff x="1724" y="1634"/>
              <a:chExt cx="2404" cy="382"/>
            </a:xfrm>
          </p:grpSpPr>
          <p:grpSp>
            <p:nvGrpSpPr>
              <p:cNvPr id="11" name="Group 65"/>
              <p:cNvGrpSpPr>
                <a:grpSpLocks/>
              </p:cNvGrpSpPr>
              <p:nvPr/>
            </p:nvGrpSpPr>
            <p:grpSpPr bwMode="auto">
              <a:xfrm>
                <a:off x="1724" y="1634"/>
                <a:ext cx="2404" cy="382"/>
                <a:chOff x="1724" y="1634"/>
                <a:chExt cx="2404" cy="382"/>
              </a:xfrm>
            </p:grpSpPr>
            <p:sp>
              <p:nvSpPr>
                <p:cNvPr id="307266" name="Oval 66"/>
                <p:cNvSpPr>
                  <a:spLocks noChangeArrowheads="1"/>
                </p:cNvSpPr>
                <p:nvPr/>
              </p:nvSpPr>
              <p:spPr bwMode="gray">
                <a:xfrm rot="-1786701">
                  <a:off x="1724" y="1634"/>
                  <a:ext cx="2393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96F2">
                        <a:gamma/>
                        <a:tint val="0"/>
                        <a:invGamma/>
                      </a:srgbClr>
                    </a:gs>
                    <a:gs pos="50000">
                      <a:srgbClr val="B296F2"/>
                    </a:gs>
                    <a:gs pos="100000">
                      <a:srgbClr val="B296F2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67" name="Oval 67"/>
                <p:cNvSpPr>
                  <a:spLocks noChangeArrowheads="1"/>
                </p:cNvSpPr>
                <p:nvPr/>
              </p:nvSpPr>
              <p:spPr bwMode="gray">
                <a:xfrm rot="-1786701">
                  <a:off x="1728" y="1638"/>
                  <a:ext cx="2400" cy="3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296F2">
                        <a:alpha val="32001"/>
                      </a:srgbClr>
                    </a:gs>
                    <a:gs pos="100000">
                      <a:srgbClr val="B296F2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68" name="Oval 68"/>
                <p:cNvSpPr>
                  <a:spLocks noChangeArrowheads="1"/>
                </p:cNvSpPr>
                <p:nvPr/>
              </p:nvSpPr>
              <p:spPr bwMode="gray">
                <a:xfrm rot="-1786701">
                  <a:off x="1728" y="1659"/>
                  <a:ext cx="2348" cy="3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rgbClr val="B296F2"/>
                    </a:gs>
                    <a:gs pos="100000">
                      <a:srgbClr val="B296F2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7270" name="Text Box 70"/>
              <p:cNvSpPr txBox="1">
                <a:spLocks noChangeArrowheads="1"/>
              </p:cNvSpPr>
              <p:nvPr/>
            </p:nvSpPr>
            <p:spPr bwMode="gray">
              <a:xfrm rot="19782471">
                <a:off x="1954" y="1731"/>
                <a:ext cx="1779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0D35B3"/>
                    </a:solidFill>
                  </a:rPr>
                  <a:t>ТВОРЧЕСКИЙ ПРОЕКТ</a:t>
                </a:r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 rot="2457309">
              <a:off x="3962400" y="5486400"/>
              <a:ext cx="3665538" cy="600075"/>
              <a:chOff x="1248" y="1200"/>
              <a:chExt cx="2309" cy="378"/>
            </a:xfrm>
          </p:grpSpPr>
          <p:grpSp>
            <p:nvGrpSpPr>
              <p:cNvPr id="13" name="Group 72"/>
              <p:cNvGrpSpPr>
                <a:grpSpLocks/>
              </p:cNvGrpSpPr>
              <p:nvPr/>
            </p:nvGrpSpPr>
            <p:grpSpPr bwMode="auto">
              <a:xfrm>
                <a:off x="1248" y="1200"/>
                <a:ext cx="2309" cy="378"/>
                <a:chOff x="1243" y="1200"/>
                <a:chExt cx="2309" cy="378"/>
              </a:xfrm>
            </p:grpSpPr>
            <p:sp>
              <p:nvSpPr>
                <p:cNvPr id="307273" name="Oval 73"/>
                <p:cNvSpPr>
                  <a:spLocks noChangeArrowheads="1"/>
                </p:cNvSpPr>
                <p:nvPr/>
              </p:nvSpPr>
              <p:spPr bwMode="gray">
                <a:xfrm rot="-2492218">
                  <a:off x="1243" y="1200"/>
                  <a:ext cx="2297" cy="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gamma/>
                        <a:tint val="0"/>
                        <a:invGamma/>
                      </a:srgbClr>
                    </a:gs>
                    <a:gs pos="50000">
                      <a:srgbClr val="4CCAE8"/>
                    </a:gs>
                    <a:gs pos="100000">
                      <a:srgbClr val="4CCAE8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74" name="Oval 74"/>
                <p:cNvSpPr>
                  <a:spLocks noChangeArrowheads="1"/>
                </p:cNvSpPr>
                <p:nvPr/>
              </p:nvSpPr>
              <p:spPr bwMode="gray">
                <a:xfrm rot="-2492218">
                  <a:off x="1248" y="1200"/>
                  <a:ext cx="2304" cy="3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alpha val="32001"/>
                      </a:srgbClr>
                    </a:gs>
                    <a:gs pos="100000">
                      <a:srgbClr val="4CCAE8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75" name="Oval 75"/>
                <p:cNvSpPr>
                  <a:spLocks noChangeArrowheads="1"/>
                </p:cNvSpPr>
                <p:nvPr/>
              </p:nvSpPr>
              <p:spPr bwMode="gray">
                <a:xfrm rot="-2492218">
                  <a:off x="1248" y="1248"/>
                  <a:ext cx="2254" cy="3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CCAE8">
                        <a:gamma/>
                        <a:shade val="54118"/>
                        <a:invGamma/>
                      </a:srgbClr>
                    </a:gs>
                    <a:gs pos="50000">
                      <a:srgbClr val="4CCAE8"/>
                    </a:gs>
                    <a:gs pos="100000">
                      <a:srgbClr val="4CCAE8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7276" name="Oval 76"/>
                <p:cNvSpPr>
                  <a:spLocks noChangeArrowheads="1"/>
                </p:cNvSpPr>
                <p:nvPr/>
              </p:nvSpPr>
              <p:spPr bwMode="gray">
                <a:xfrm rot="-2492218">
                  <a:off x="1248" y="1248"/>
                  <a:ext cx="2254" cy="3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rgbClr val="4CCAE8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7277" name="Text Box 77"/>
              <p:cNvSpPr txBox="1">
                <a:spLocks noChangeArrowheads="1"/>
              </p:cNvSpPr>
              <p:nvPr/>
            </p:nvSpPr>
            <p:spPr bwMode="gray">
              <a:xfrm rot="19178242">
                <a:off x="1398" y="1229"/>
                <a:ext cx="2060" cy="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000" b="1" dirty="0" smtClean="0">
                    <a:solidFill>
                      <a:srgbClr val="0D35B3"/>
                    </a:solidFill>
                  </a:rPr>
                  <a:t>РАБОТА КОНСУЛЬТАНТОВ</a:t>
                </a:r>
                <a:endParaRPr lang="ru-RU" sz="2000" dirty="0">
                  <a:solidFill>
                    <a:srgbClr val="0D35B3"/>
                  </a:solidFill>
                </a:endParaRPr>
              </a:p>
            </p:txBody>
          </p:sp>
        </p:grpSp>
      </p:grpSp>
      <p:pic>
        <p:nvPicPr>
          <p:cNvPr id="51" name="Рисунок 50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645024"/>
            <a:ext cx="2502626" cy="2599156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53" name="Рисунок 52" descr="ima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736" y="1916832"/>
            <a:ext cx="1512168" cy="1795055"/>
          </a:xfrm>
          <a:prstGeom prst="rect">
            <a:avLst/>
          </a:prstGeom>
        </p:spPr>
      </p:pic>
      <p:pic>
        <p:nvPicPr>
          <p:cNvPr id="54" name="Рисунок 53" descr="inet4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1800" y="4365104"/>
            <a:ext cx="1196752" cy="1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структура занятия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525963"/>
          </a:xfrm>
        </p:spPr>
        <p:txBody>
          <a:bodyPr/>
          <a:lstStyle/>
          <a:p>
            <a:pPr lvl="0" indent="-160338"/>
            <a:r>
              <a:rPr lang="ru-RU" sz="2400" b="1" dirty="0" smtClean="0">
                <a:solidFill>
                  <a:srgbClr val="2710B0"/>
                </a:solidFill>
              </a:rPr>
              <a:t>Организационный момент (1-2 мин)</a:t>
            </a:r>
            <a:endParaRPr lang="ru-RU" sz="2400" dirty="0" smtClean="0">
              <a:solidFill>
                <a:srgbClr val="2710B0"/>
              </a:solidFill>
            </a:endParaRPr>
          </a:p>
          <a:p>
            <a:pPr lvl="0" indent="-160338"/>
            <a:r>
              <a:rPr lang="ru-RU" sz="2400" b="1" dirty="0" smtClean="0">
                <a:solidFill>
                  <a:srgbClr val="2710B0"/>
                </a:solidFill>
              </a:rPr>
              <a:t>Разминка. Короткие логические, математические задачи и задачи на развитие внимания (3-5 мин)</a:t>
            </a:r>
            <a:endParaRPr lang="ru-RU" sz="2400" dirty="0" smtClean="0">
              <a:solidFill>
                <a:srgbClr val="2710B0"/>
              </a:solidFill>
            </a:endParaRPr>
          </a:p>
          <a:p>
            <a:pPr lvl="0" indent="-160338"/>
            <a:r>
              <a:rPr lang="ru-RU" sz="2400" b="1" dirty="0" smtClean="0">
                <a:solidFill>
                  <a:srgbClr val="2710B0"/>
                </a:solidFill>
              </a:rPr>
              <a:t>Объяснение нового материала или фронтальная работа по решению новых задач (10 мин)</a:t>
            </a:r>
            <a:endParaRPr lang="ru-RU" sz="2400" dirty="0" smtClean="0">
              <a:solidFill>
                <a:srgbClr val="2710B0"/>
              </a:solidFill>
            </a:endParaRPr>
          </a:p>
          <a:p>
            <a:pPr lvl="0" indent="-160338"/>
            <a:r>
              <a:rPr lang="ru-RU" sz="2400" b="1" dirty="0" smtClean="0">
                <a:solidFill>
                  <a:srgbClr val="2710B0"/>
                </a:solidFill>
              </a:rPr>
              <a:t>Физкультминутка (1 мин)</a:t>
            </a:r>
            <a:endParaRPr lang="ru-RU" sz="2400" dirty="0" smtClean="0">
              <a:solidFill>
                <a:srgbClr val="2710B0"/>
              </a:solidFill>
            </a:endParaRPr>
          </a:p>
          <a:p>
            <a:pPr lvl="0" indent="-160338"/>
            <a:r>
              <a:rPr lang="ru-RU" sz="2400" b="1" dirty="0" smtClean="0">
                <a:solidFill>
                  <a:srgbClr val="2710B0"/>
                </a:solidFill>
              </a:rPr>
              <a:t>Работа за компьютером (10-15 мин)</a:t>
            </a:r>
            <a:endParaRPr lang="ru-RU" sz="2400" dirty="0" smtClean="0">
              <a:solidFill>
                <a:srgbClr val="2710B0"/>
              </a:solidFill>
            </a:endParaRPr>
          </a:p>
          <a:p>
            <a:pPr lvl="0" indent="-160338"/>
            <a:r>
              <a:rPr lang="ru-RU" sz="2400" b="1" dirty="0" smtClean="0">
                <a:solidFill>
                  <a:srgbClr val="2710B0"/>
                </a:solidFill>
              </a:rPr>
              <a:t>Релаксация (1 мин)</a:t>
            </a:r>
            <a:endParaRPr lang="ru-RU" sz="2400" dirty="0" smtClean="0">
              <a:solidFill>
                <a:srgbClr val="2710B0"/>
              </a:solidFill>
            </a:endParaRPr>
          </a:p>
          <a:p>
            <a:pPr lvl="0" indent="-160338"/>
            <a:r>
              <a:rPr lang="ru-RU" sz="2400" b="1" dirty="0" smtClean="0">
                <a:solidFill>
                  <a:srgbClr val="2710B0"/>
                </a:solidFill>
              </a:rPr>
              <a:t>Подведение итогов (2 мин)</a:t>
            </a:r>
            <a:endParaRPr lang="ru-RU" sz="2400" dirty="0" smtClean="0">
              <a:solidFill>
                <a:srgbClr val="2710B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2710B0"/>
                </a:solidFill>
              </a:rPr>
              <a:t> </a:t>
            </a:r>
          </a:p>
          <a:p>
            <a:endParaRPr lang="ru-RU" sz="2400" dirty="0"/>
          </a:p>
        </p:txBody>
      </p:sp>
      <p:pic>
        <p:nvPicPr>
          <p:cNvPr id="6" name="Рисунок 5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797152"/>
            <a:ext cx="2156693" cy="136815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универсальных учебных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51561" y="1412776"/>
          <a:ext cx="8233063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Документ" r:id="rId4" imgW="9922661" imgH="6568262" progId="Word.Document.12">
                  <p:embed/>
                </p:oleObj>
              </mc:Choice>
              <mc:Fallback>
                <p:oleObj name="Документ" r:id="rId4" imgW="9922661" imgH="6568262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61" y="1412776"/>
                        <a:ext cx="8233063" cy="5328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ЛОГОТИП школы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98072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Ожидаемый результат: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8013576" cy="5073650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142DAC"/>
                </a:solidFill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rgbClr val="142DAC"/>
                </a:solidFill>
                <a:cs typeface="Times New Roman" pitchFamily="18" charset="0"/>
              </a:rPr>
              <a:t>окончании обучения учащиеся должны </a:t>
            </a:r>
            <a:r>
              <a:rPr lang="ru-RU" sz="2800" dirty="0">
                <a:solidFill>
                  <a:srgbClr val="142DAC"/>
                </a:solidFill>
                <a:cs typeface="Times New Roman" pitchFamily="18" charset="0"/>
              </a:rPr>
              <a:t>демонстрировать сформированные умения и навыки работы на компьютере и применять </a:t>
            </a:r>
            <a:r>
              <a:rPr lang="ru-RU" sz="2800" dirty="0" smtClean="0">
                <a:solidFill>
                  <a:srgbClr val="142DAC"/>
                </a:solidFill>
                <a:cs typeface="Times New Roman" pitchFamily="18" charset="0"/>
              </a:rPr>
              <a:t>их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142DAC"/>
                </a:solidFill>
                <a:cs typeface="Times New Roman" pitchFamily="18" charset="0"/>
              </a:rPr>
              <a:t>     </a:t>
            </a:r>
            <a:r>
              <a:rPr lang="ru-RU" sz="2800" dirty="0">
                <a:solidFill>
                  <a:srgbClr val="142DAC"/>
                </a:solidFill>
                <a:cs typeface="Times New Roman" pitchFamily="18" charset="0"/>
              </a:rPr>
              <a:t>в практической деятельности и повседневной жизни</a:t>
            </a:r>
            <a:r>
              <a:rPr lang="ru-RU" sz="2800" dirty="0">
                <a:solidFill>
                  <a:srgbClr val="142DAC"/>
                </a:solidFill>
                <a:ea typeface="+mn-ea"/>
                <a:cs typeface="+mn-cs"/>
              </a:rPr>
              <a:t>. </a:t>
            </a:r>
          </a:p>
        </p:txBody>
      </p:sp>
      <p:pic>
        <p:nvPicPr>
          <p:cNvPr id="8" name="Рисунок 7" descr="102446619_1_1000x700_video-uroki-kompyuter-s-nulya-besplatno-kurs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682" y="3284983"/>
            <a:ext cx="3579669" cy="2808313"/>
          </a:xfrm>
          <a:prstGeom prst="rect">
            <a:avLst/>
          </a:prstGeom>
        </p:spPr>
      </p:pic>
      <p:pic>
        <p:nvPicPr>
          <p:cNvPr id="9" name="Рисунок 8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1663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Заключение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e94c05df6b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802078" cy="285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1268760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D35B3"/>
                </a:solidFill>
              </a:rPr>
              <a:t>«Дитя требует деятельности беспрестанно, </a:t>
            </a:r>
          </a:p>
          <a:p>
            <a:pPr algn="ctr"/>
            <a:r>
              <a:rPr lang="ru-RU" sz="3200" b="1" dirty="0" smtClean="0">
                <a:solidFill>
                  <a:srgbClr val="0D35B3"/>
                </a:solidFill>
              </a:rPr>
              <a:t>а утомляется не деятельностью, </a:t>
            </a:r>
          </a:p>
          <a:p>
            <a:pPr algn="ctr"/>
            <a:r>
              <a:rPr lang="ru-RU" sz="3200" b="1" dirty="0" smtClean="0">
                <a:solidFill>
                  <a:srgbClr val="0D35B3"/>
                </a:solidFill>
              </a:rPr>
              <a:t>а её однообразием»</a:t>
            </a:r>
          </a:p>
          <a:p>
            <a:pPr algn="ctr"/>
            <a:r>
              <a:rPr lang="ru-RU" sz="3200" b="1" dirty="0" smtClean="0">
                <a:solidFill>
                  <a:srgbClr val="0D35B3"/>
                </a:solidFill>
              </a:rPr>
              <a:t>                                                     </a:t>
            </a:r>
            <a:r>
              <a:rPr lang="ru-RU" sz="3200" b="1" i="1" dirty="0" smtClean="0">
                <a:solidFill>
                  <a:srgbClr val="0D35B3"/>
                </a:solidFill>
              </a:rPr>
              <a:t>К.Д. Ушинский</a:t>
            </a:r>
            <a:endParaRPr lang="ru-RU" sz="3200" b="1" i="1" dirty="0">
              <a:solidFill>
                <a:srgbClr val="0D35B3"/>
              </a:solidFill>
            </a:endParaRPr>
          </a:p>
        </p:txBody>
      </p:sp>
      <p:pic>
        <p:nvPicPr>
          <p:cNvPr id="7" name="Рисунок 6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1214422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100" y="121442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Опыт проведения сетевых проектов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начальной школе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6982">
            <a:off x="6313646" y="3452649"/>
            <a:ext cx="2150652" cy="15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0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>     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средняя общеобразовательная школа №2 </a:t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  городского округа город Буй Костромской области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9" name="Рисунок 8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5565338"/>
            <a:ext cx="64087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CC"/>
              </a:solidFill>
            </a:endParaRPr>
          </a:p>
          <a:p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Четверикова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Владимировна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endParaRPr lang="ru-RU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6667500" cy="190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636912"/>
            <a:ext cx="17263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 -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573016"/>
            <a:ext cx="17263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 -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509120"/>
            <a:ext cx="17263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 -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708920"/>
            <a:ext cx="21611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проектный</a:t>
            </a:r>
            <a:endParaRPr lang="ru-RU" sz="32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573016"/>
            <a:ext cx="6444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организационно-деятельностный</a:t>
            </a:r>
            <a:endParaRPr lang="ru-RU" sz="32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509120"/>
            <a:ext cx="2952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аналитический</a:t>
            </a:r>
            <a:endParaRPr lang="ru-RU" sz="32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nkovrn.ru/files/10a4b659-57ca-4971-bb0a-7e608bc9e7e3/%D0%BA%D0%BE%D0%BD%D0%BA%D1%83%D1%80%D1%8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664296" cy="1738935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15616" y="1268760"/>
            <a:ext cx="748883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Признаки классификации: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виды деятельности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затраты времени для подготовки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способы передвижения участников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характер включения учащихся в деятельность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способ организации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взаимодействие с другими коллективами и людьми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способ влияния педагога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количество участников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 степень сложности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0"/>
            <a:ext cx="7308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форм внеурочной деятельности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ЛОГОТИП школ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6632"/>
            <a:ext cx="74168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«Только та школа становится очагом духовной жизни, где помимо интересных уроков имеются и успешно применяются самые разнообразные формы развития учащихся вне уроков….»                                                           В.А.Сухомлинский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15616" y="1412776"/>
            <a:ext cx="7056784" cy="4716524"/>
            <a:chOff x="1115616" y="1412776"/>
            <a:chExt cx="7056784" cy="4716524"/>
          </a:xfrm>
        </p:grpSpPr>
        <p:pic>
          <p:nvPicPr>
            <p:cNvPr id="8" name="Рисунок 7" descr="DSCF0600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064" y="3861048"/>
              <a:ext cx="3024336" cy="2268252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 descr="DSCF972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2" y="3861048"/>
              <a:ext cx="3024336" cy="2268252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H:\мой диск\3 класс\Внеклассная работа\1 четверть\Проект Унылая пора! Очей очарованье! (началка)\2 этап\проект\IMG_016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412776"/>
              <a:ext cx="2880320" cy="2345403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H:\мой диск\3 класс\Внеклассная работа\3 четверть\проект Лего\самолёт\IMG_057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412776"/>
              <a:ext cx="3072342" cy="2304256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Рисунок 6" descr="ЛОГОТИП школы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85864" y="188640"/>
            <a:ext cx="6070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71600" y="1340768"/>
            <a:ext cx="7584842" cy="5328592"/>
            <a:chOff x="971600" y="1340768"/>
            <a:chExt cx="7584842" cy="5328592"/>
          </a:xfrm>
        </p:grpSpPr>
        <p:pic>
          <p:nvPicPr>
            <p:cNvPr id="4" name="Рисунок 3" descr="DSCF8660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48" y="1340768"/>
              <a:ext cx="3552394" cy="2664296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23" name="Picture 3" descr="G:\Новая папка (2)\DSCN561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005064"/>
              <a:ext cx="3528392" cy="264629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DSCN3728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16016" y="4005064"/>
              <a:ext cx="3633746" cy="2664296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Рисунок 6" descr="ЛОГОТИП школы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11560" y="1340768"/>
            <a:ext cx="4385942" cy="2664296"/>
            <a:chOff x="611560" y="1340768"/>
            <a:chExt cx="4385942" cy="2664296"/>
          </a:xfrm>
        </p:grpSpPr>
        <p:pic>
          <p:nvPicPr>
            <p:cNvPr id="8" name="Picture 3" descr="G:\Новая папка (2)\DSCN5617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11560" y="1340768"/>
              <a:ext cx="3552396" cy="2664296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Безымянный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960" y="1340768"/>
              <a:ext cx="785542" cy="100811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632848" cy="3878937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spcAft>
                <a:spcPct val="0"/>
              </a:spcAft>
            </a:pPr>
            <a:r>
              <a:rPr lang="ru-RU" sz="2800" b="1" dirty="0" smtClean="0">
                <a:solidFill>
                  <a:srgbClr val="0D35B3"/>
                </a:solidFill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rgbClr val="0D35B3"/>
                </a:solidFill>
                <a:latin typeface="+mn-lt"/>
              </a:rPr>
              <a:t>Детское </a:t>
            </a:r>
            <a:r>
              <a:rPr lang="ru-RU" sz="2800" b="1" dirty="0">
                <a:solidFill>
                  <a:srgbClr val="0D35B3"/>
                </a:solidFill>
                <a:latin typeface="+mn-lt"/>
              </a:rPr>
              <a:t>время должно быть временем радости, временем мира, игр, учёбы и роста. Жизнь детей должна становиться более полнокровной по мере того, как расширяются их перспективы, и они </a:t>
            </a:r>
            <a:r>
              <a:rPr lang="ru-RU" sz="2800" b="1" dirty="0" smtClean="0">
                <a:solidFill>
                  <a:srgbClr val="0D35B3"/>
                </a:solidFill>
                <a:latin typeface="+mn-lt"/>
              </a:rPr>
              <a:t>обретают опыт».</a:t>
            </a:r>
            <a:endParaRPr lang="ru-RU" sz="2800" b="1" dirty="0">
              <a:solidFill>
                <a:srgbClr val="0D35B3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6912768" cy="43204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«Конвенция о правах ребёнка»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763284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детство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pic>
        <p:nvPicPr>
          <p:cNvPr id="10" name="Рисунок 9" descr="det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5157192"/>
            <a:ext cx="2902848" cy="104056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35696" y="0"/>
            <a:ext cx="6336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Сетевой творческий проект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«Тайны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закулисья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11559" y="1268760"/>
            <a:ext cx="7992889" cy="5400600"/>
            <a:chOff x="611559" y="1268760"/>
            <a:chExt cx="7992889" cy="5400600"/>
          </a:xfrm>
        </p:grpSpPr>
        <p:pic>
          <p:nvPicPr>
            <p:cNvPr id="3" name="Рисунок 2" descr="DSCN2360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1340768"/>
              <a:ext cx="2209350" cy="165618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Shape 101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268760"/>
              <a:ext cx="1984224" cy="121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Рисунок 4" descr="DSCN2360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16" y="1340768"/>
              <a:ext cx="2088232" cy="156539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 descr="DSCN2360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59" y="3068960"/>
              <a:ext cx="2209349" cy="165618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 descr="IMG_3432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16216" y="2996952"/>
              <a:ext cx="2088232" cy="1778261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 descr="IMG_3432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1560" y="4797152"/>
              <a:ext cx="2225702" cy="1728192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 descr="Тайны закулисья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2492896"/>
              <a:ext cx="2592288" cy="1833001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 descr="IMG_3432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4195" y="4869160"/>
              <a:ext cx="2280253" cy="171019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2" descr="C:\Users\Wi\Downloads\DSCN2345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365104"/>
              <a:ext cx="3072341" cy="2304256"/>
            </a:xfrm>
            <a:prstGeom prst="rect">
              <a:avLst/>
            </a:prstGeom>
            <a:ln>
              <a:solidFill>
                <a:srgbClr val="008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Рисунок 12" descr="ЛОГОТИП школы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ikean.ru/images/zoom/dd46656183ad8486a6569b7b2113f43e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4725144"/>
            <a:ext cx="623226" cy="93610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475656" y="0"/>
            <a:ext cx="7668344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Сетевой учебный проект по окружающему миру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«Гости из дальних стран»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11560" y="1772816"/>
            <a:ext cx="7992888" cy="4505542"/>
            <a:chOff x="611560" y="1772816"/>
            <a:chExt cx="7992888" cy="4505542"/>
          </a:xfrm>
        </p:grpSpPr>
        <p:pic>
          <p:nvPicPr>
            <p:cNvPr id="2" name="Рисунок 1" descr="IMG_343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864" y="3212976"/>
              <a:ext cx="2520280" cy="178208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Shape 81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896" y="1916832"/>
              <a:ext cx="1984224" cy="121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6" name="Picture 2" descr="H:\мой диск\2 класс\Конкурсы\Гости из дальних стран (сетевой проект)\сертификаты\Page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83568" y="1772816"/>
              <a:ext cx="2647348" cy="1489133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" name="Группа 9"/>
            <p:cNvGrpSpPr/>
            <p:nvPr/>
          </p:nvGrpSpPr>
          <p:grpSpPr>
            <a:xfrm>
              <a:off x="827584" y="3284984"/>
              <a:ext cx="2376264" cy="1451283"/>
              <a:chOff x="179512" y="620688"/>
              <a:chExt cx="8964488" cy="5832648"/>
            </a:xfrm>
          </p:grpSpPr>
          <p:pic>
            <p:nvPicPr>
              <p:cNvPr id="11" name="Picture 6" descr="http://readik.ru/bukvy/kris3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620688"/>
                <a:ext cx="2040751" cy="4673319"/>
              </a:xfrm>
              <a:prstGeom prst="rect">
                <a:avLst/>
              </a:prstGeom>
              <a:noFill/>
            </p:spPr>
          </p:pic>
          <p:grpSp>
            <p:nvGrpSpPr>
              <p:cNvPr id="5" name="Группа 16"/>
              <p:cNvGrpSpPr/>
              <p:nvPr/>
            </p:nvGrpSpPr>
            <p:grpSpPr>
              <a:xfrm>
                <a:off x="179512" y="1484784"/>
                <a:ext cx="8964488" cy="4968552"/>
                <a:chOff x="179512" y="1484784"/>
                <a:chExt cx="8964488" cy="4968552"/>
              </a:xfrm>
            </p:grpSpPr>
            <p:pic>
              <p:nvPicPr>
                <p:cNvPr id="13" name="Picture 2" descr="http://hozvo.ru/upload/medialibrary/08f/%D1%84%D0%B8%D0%B0%D0%BB%D0%BA%D0%B8.jpg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2708920"/>
                  <a:ext cx="2736304" cy="27363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4" descr="http://xn----dtbj7aegs3a2c.xn--p1ai/sites/default/files/fikus2-285x300.jp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8773" y="1484784"/>
                  <a:ext cx="3845227" cy="4047608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" name="Группа 15"/>
                <p:cNvGrpSpPr/>
                <p:nvPr/>
              </p:nvGrpSpPr>
              <p:grpSpPr>
                <a:xfrm>
                  <a:off x="6372200" y="4653136"/>
                  <a:ext cx="1584176" cy="1656184"/>
                  <a:chOff x="3995936" y="3645024"/>
                  <a:chExt cx="2335213" cy="2822848"/>
                </a:xfrm>
              </p:grpSpPr>
              <p:sp>
                <p:nvSpPr>
                  <p:cNvPr id="22" name="Овал 21"/>
                  <p:cNvSpPr/>
                  <p:nvPr/>
                </p:nvSpPr>
                <p:spPr>
                  <a:xfrm>
                    <a:off x="4427984" y="4005064"/>
                    <a:ext cx="1440160" cy="151216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23" name="Picture 6" descr="https://www.colourbox.com/preview/3331309-8-ribbon-rosette-badge-isolated-on-white-background-vector-illustration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95936" y="3645024"/>
                    <a:ext cx="2335213" cy="282284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7" name="Группа 14"/>
                <p:cNvGrpSpPr/>
                <p:nvPr/>
              </p:nvGrpSpPr>
              <p:grpSpPr>
                <a:xfrm>
                  <a:off x="899592" y="4653136"/>
                  <a:ext cx="1656184" cy="1800200"/>
                  <a:chOff x="3491880" y="4035152"/>
                  <a:chExt cx="2376264" cy="2822848"/>
                </a:xfrm>
              </p:grpSpPr>
              <p:sp>
                <p:nvSpPr>
                  <p:cNvPr id="20" name="Овал 19"/>
                  <p:cNvSpPr/>
                  <p:nvPr/>
                </p:nvSpPr>
                <p:spPr>
                  <a:xfrm>
                    <a:off x="3923928" y="4365104"/>
                    <a:ext cx="1512168" cy="15841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21" name="Picture 6" descr="https://www.colourbox.com/preview/3331309-8-ribbon-rosette-badge-isolated-on-white-background-vector-illustration.jp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91880" y="4035152"/>
                    <a:ext cx="2376264" cy="2822848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8" name="Группа 12"/>
                <p:cNvGrpSpPr/>
                <p:nvPr/>
              </p:nvGrpSpPr>
              <p:grpSpPr>
                <a:xfrm>
                  <a:off x="3491880" y="4365104"/>
                  <a:ext cx="1728192" cy="1944216"/>
                  <a:chOff x="899592" y="1700808"/>
                  <a:chExt cx="2215480" cy="2822848"/>
                </a:xfrm>
              </p:grpSpPr>
              <p:sp>
                <p:nvSpPr>
                  <p:cNvPr id="18" name="Овал 17"/>
                  <p:cNvSpPr/>
                  <p:nvPr/>
                </p:nvSpPr>
                <p:spPr>
                  <a:xfrm>
                    <a:off x="1259632" y="1988840"/>
                    <a:ext cx="1512168" cy="158417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9" name="Picture 6" descr="https://www.colourbox.com/preview/3331309-8-ribbon-rosette-badge-isolated-on-white-background-vector-illustration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99592" y="1700808"/>
                    <a:ext cx="2215480" cy="2822848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25" name="Picture 2" descr="G:\2 класс\фото\Новая папка\DSCN2783.JPG"/>
            <p:cNvPicPr>
              <a:picLocks noChangeAspect="1" noChangeArrowheads="1"/>
            </p:cNvPicPr>
            <p:nvPr/>
          </p:nvPicPr>
          <p:blipFill>
            <a:blip r:embed="rId12" cstate="email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077072"/>
              <a:ext cx="2160240" cy="216024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" descr="C:\Users\User\Desktop\обучение\Безымянный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772816"/>
              <a:ext cx="2501441" cy="18002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Рисунок 29" descr="Рисунок1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4797152"/>
              <a:ext cx="2669827" cy="1481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Прямоугольник 26"/>
          <p:cNvSpPr/>
          <p:nvPr/>
        </p:nvSpPr>
        <p:spPr>
          <a:xfrm>
            <a:off x="4427984" y="5661248"/>
            <a:ext cx="2028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5"/>
              </a:rPr>
              <a:t>Ментальная карта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68144" y="3573016"/>
            <a:ext cx="2756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hlinkClick r:id="rId16"/>
              </a:rPr>
              <a:t>Родина комнатных растений</a:t>
            </a:r>
            <a:endParaRPr lang="ru-RU" sz="1600" b="1" dirty="0"/>
          </a:p>
        </p:txBody>
      </p:sp>
      <p:pic>
        <p:nvPicPr>
          <p:cNvPr id="29" name="Рисунок 28" descr="ЛОГОТИП школы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03648" y="0"/>
            <a:ext cx="7740352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Сетевой учебный проект по окружающему миру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«Унылая пора! Очей очарованье!»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83568" y="1772816"/>
            <a:ext cx="7881171" cy="4391721"/>
            <a:chOff x="683568" y="1772816"/>
            <a:chExt cx="7881171" cy="4391721"/>
          </a:xfrm>
        </p:grpSpPr>
        <p:pic>
          <p:nvPicPr>
            <p:cNvPr id="4" name="Picture 2" descr="G:\мой диск\3 класс\Внеклассная работа\1 четверть\грамоты\Дружная семейка, Буй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772816"/>
              <a:ext cx="3546537" cy="2520280"/>
            </a:xfrm>
            <a:prstGeom prst="rect">
              <a:avLst/>
            </a:prstGeom>
            <a:ln>
              <a:solidFill>
                <a:srgbClr val="008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 descr="гугл карта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696" y="4437112"/>
              <a:ext cx="2232248" cy="1674186"/>
            </a:xfrm>
            <a:prstGeom prst="rect">
              <a:avLst/>
            </a:prstGeom>
            <a:ln>
              <a:solidFill>
                <a:srgbClr val="008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 descr="гугл карт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072" y="4437112"/>
              <a:ext cx="2304256" cy="1727425"/>
            </a:xfrm>
            <a:prstGeom prst="rect">
              <a:avLst/>
            </a:prstGeom>
            <a:ln>
              <a:solidFill>
                <a:srgbClr val="008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гугл карта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" y="1772816"/>
              <a:ext cx="1972326" cy="2376264"/>
            </a:xfrm>
            <a:prstGeom prst="rect">
              <a:avLst/>
            </a:prstGeom>
            <a:ln>
              <a:solidFill>
                <a:srgbClr val="008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170" name="Picture 2" descr="C:\Users\Wi\YandexDisk\Скриншоты\2016-11-28_22-30-26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990" y="1772816"/>
              <a:ext cx="2015749" cy="2376264"/>
            </a:xfrm>
            <a:prstGeom prst="rect">
              <a:avLst/>
            </a:prstGeom>
            <a:ln>
              <a:solidFill>
                <a:srgbClr val="008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Рисунок 11" descr="ЛОГОТИП школы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0"/>
            <a:ext cx="75963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-сервисов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сетевом проекте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84984"/>
            <a:ext cx="171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hlinkClick r:id="rId2"/>
              </a:rPr>
              <a:t>Лента времени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3212976"/>
            <a:ext cx="202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hlinkClick r:id="rId3"/>
              </a:rPr>
              <a:t>Ментальная карта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5805264"/>
            <a:ext cx="91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4"/>
              </a:rPr>
              <a:t>Ребусы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5805264"/>
            <a:ext cx="218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hlinkClick r:id="rId5"/>
              </a:rPr>
              <a:t>Генератор </a:t>
            </a:r>
            <a:r>
              <a:rPr lang="en-US" b="1" dirty="0" smtClean="0">
                <a:hlinkClick r:id="rId5"/>
              </a:rPr>
              <a:t>QR</a:t>
            </a:r>
            <a:r>
              <a:rPr lang="ru-RU" b="1" dirty="0" smtClean="0">
                <a:hlinkClick r:id="rId5"/>
              </a:rPr>
              <a:t> кодов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5805264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6"/>
              </a:rPr>
              <a:t>Коллаж</a:t>
            </a:r>
            <a:endParaRPr lang="ru-RU" b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11559" y="1340767"/>
            <a:ext cx="7992889" cy="4378456"/>
            <a:chOff x="611559" y="1340767"/>
            <a:chExt cx="7992889" cy="4378456"/>
          </a:xfrm>
        </p:grpSpPr>
        <p:pic>
          <p:nvPicPr>
            <p:cNvPr id="2" name="Рисунок 1" descr="2016-05-10_10-37-48.png">
              <a:hlinkClick r:id="rId2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59" y="1340768"/>
              <a:ext cx="2639237" cy="187220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C:\Users\Wi\YandexDisk\Скриншоты\2016-11-28_23-12-05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340767"/>
              <a:ext cx="2726190" cy="18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7" name="Picture 3" descr="C:\Users\Wi\YandexDisk\Скриншоты\2016-11-28_23-14-50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717032"/>
              <a:ext cx="2376264" cy="195111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C:\Users\Wi\YandexDisk\Скриншоты\2016-11-28_23-17-48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861048"/>
              <a:ext cx="2592288" cy="185817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9" name="Picture 5" descr="C:\Users\Wi\YandexDisk\Скриншоты\2016-11-28_23-23-52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789040"/>
              <a:ext cx="2450076" cy="187220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6" descr="C:\Users\Wi\YandexDisk\Скриншоты\2016-11-28_23-27-40.pn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340768"/>
              <a:ext cx="2471946" cy="182459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3491880" y="3284984"/>
            <a:ext cx="229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hlinkClick r:id="rId12"/>
              </a:rPr>
              <a:t>Интерактивные игры</a:t>
            </a:r>
            <a:endParaRPr lang="ru-RU" b="1" dirty="0"/>
          </a:p>
        </p:txBody>
      </p:sp>
      <p:pic>
        <p:nvPicPr>
          <p:cNvPr id="15" name="Рисунок 14" descr="ЛОГОТИП школы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3408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мой диск\3 класс\Внеклассная работа\4 четверть\Фото репортаж\Интерактивные игры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3024336" cy="170035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0"/>
            <a:ext cx="745232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Сетевой учебный проект по окружающему миру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«Удивительный мир пернатых друзей»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11560" y="1340768"/>
            <a:ext cx="7992888" cy="4949364"/>
            <a:chOff x="611560" y="1340768"/>
            <a:chExt cx="7992888" cy="4949364"/>
          </a:xfrm>
        </p:grpSpPr>
        <p:pic>
          <p:nvPicPr>
            <p:cNvPr id="4099" name="Picture 3" descr="H:\мой диск\3 класс\Внеклассная работа\4 четверть\Фото репортаж\Из презентации_Чьё гнездо_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340768"/>
              <a:ext cx="3672408" cy="1728192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0" name="Picture 4" descr="H:\мой диск\3 класс\Внеклассная работа\4 четверть\Фото репортаж\Из  книги _Птичьи разговоры_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068960"/>
              <a:ext cx="3113971" cy="1750754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2" descr="H:\мой диск\3 класс\Внеклассная работа\4 четверть\Фото репортаж\Изготовление скворечника)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861048"/>
              <a:ext cx="4320480" cy="2429084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2" descr="H:\мой диск\3 класс\Внеклассная работа\4 четверть\Фото репортаж\Подготовка и выступление на конкурсе проектных работ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340768"/>
              <a:ext cx="4320480" cy="2429084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Рисунок 8" descr="ЛОГОТИП школы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3408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75243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Сетевой учебный проект по литературному чтению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 Коньком-горбунком вместе в сказку мы войдём» 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1340768"/>
            <a:ext cx="8557004" cy="5005014"/>
            <a:chOff x="323528" y="1340768"/>
            <a:chExt cx="8557004" cy="5005014"/>
          </a:xfrm>
        </p:grpSpPr>
        <p:pic>
          <p:nvPicPr>
            <p:cNvPr id="2050" name="Picture 2" descr="C:\Users\Wi\YandexDisk\Скриншоты\2016-11-28_23-50-1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340768"/>
              <a:ext cx="4216336" cy="3246087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1" name="Picture 3" descr="C:\Users\Wi\YandexDisk\Скриншоты\2016-11-28_23-55-23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284984"/>
              <a:ext cx="4308532" cy="30607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Рисунок 4" descr="Connected-Student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120" y="1700808"/>
              <a:ext cx="1760066" cy="1507557"/>
            </a:xfrm>
            <a:prstGeom prst="rect">
              <a:avLst/>
            </a:prstGeom>
          </p:spPr>
        </p:pic>
      </p:grpSp>
      <p:pic>
        <p:nvPicPr>
          <p:cNvPr id="6" name="Рисунок 5" descr="ЛОГОТИП школы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3408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95536" y="836712"/>
            <a:ext cx="8508615" cy="5256584"/>
            <a:chOff x="395536" y="836712"/>
            <a:chExt cx="8508615" cy="5256584"/>
          </a:xfrm>
        </p:grpSpPr>
        <p:pic>
          <p:nvPicPr>
            <p:cNvPr id="33794" name="Picture 2" descr="C:\Users\Wi\YandexDisk\Скриншоты\2016-11-29_00-29-10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96752"/>
              <a:ext cx="3240414" cy="4197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" name="Группа 4"/>
            <p:cNvGrpSpPr/>
            <p:nvPr/>
          </p:nvGrpSpPr>
          <p:grpSpPr>
            <a:xfrm>
              <a:off x="3707904" y="1052736"/>
              <a:ext cx="2520280" cy="4653136"/>
              <a:chOff x="5508104" y="404664"/>
              <a:chExt cx="3193787" cy="5805264"/>
            </a:xfrm>
          </p:grpSpPr>
          <p:pic>
            <p:nvPicPr>
              <p:cNvPr id="33795" name="Picture 3" descr="C:\Users\Wi\YandexDisk\Скриншоты\2016-11-29_00-39-31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91"/>
              <a:stretch>
                <a:fillRect/>
              </a:stretch>
            </p:blipFill>
            <p:spPr bwMode="auto">
              <a:xfrm>
                <a:off x="5508104" y="3356992"/>
                <a:ext cx="2741508" cy="28529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3796" name="Picture 4" descr="C:\Users\Wi\YandexDisk\Скриншоты\2016-11-29_00-39-03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404664"/>
                <a:ext cx="3193787" cy="29249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3" name="Группа 7"/>
            <p:cNvGrpSpPr/>
            <p:nvPr/>
          </p:nvGrpSpPr>
          <p:grpSpPr>
            <a:xfrm>
              <a:off x="6300192" y="836712"/>
              <a:ext cx="2603959" cy="5256584"/>
              <a:chOff x="6228184" y="476672"/>
              <a:chExt cx="2819983" cy="6048672"/>
            </a:xfrm>
          </p:grpSpPr>
          <p:pic>
            <p:nvPicPr>
              <p:cNvPr id="33797" name="Picture 5" descr="C:\Users\Wi\YandexDisk\Скриншоты\2016-11-29_00-43-14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640" y="4149080"/>
                <a:ext cx="2789527" cy="23762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3798" name="Picture 6" descr="C:\Users\Wi\YandexDisk\Скриншоты\2016-11-29_00-42-49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476672"/>
                <a:ext cx="2809335" cy="36755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1475656" y="116632"/>
            <a:ext cx="7668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Продукты проектной деятельности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5805264"/>
            <a:ext cx="1663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7"/>
              </a:rPr>
              <a:t>Коллекция игр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2593" y="6309320"/>
            <a:ext cx="311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8"/>
              </a:rPr>
              <a:t>Коллекция аудио спектаклей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589240"/>
            <a:ext cx="214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hlinkClick r:id="rId9" action="ppaction://hlinkpres?slideindex=1&amp;slidetitle="/>
              </a:rPr>
              <a:t>Творческая галерея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3" name="Рисунок 12" descr="ЛОГОТИП школы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3408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png;base64,iVBORw0KGgoAAAANSUhEUgAAAlgAAAFzCAYAAADi5Xe0AAAgAElEQVR4Xu3dB5RV1b3H8d/0RhsGhj4g0lWaGpXEAigIKM+uCDEWgg0FBaRYEEU6AgoaEdGIBrDH2BtKElsEBRWligx1RqROb2/tayCUGeacO+e2c753LdeLmX323v/P3m/lt849d5+osrKyMvFBAAEEEEAAAQQQcEwgioDlmCUdIYAAAggggAACPgECFhsB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ggAACCBCw2AMIIIAAAggggIDDAgQsh0HpDgEEEEAAAQQQIGCxBxBAAAEEEEAAAYcFCFgOg9IdAggggAACCCBAwGIPIIAAAggggAACDgsQsBwGpTsEEEAAAQQQQICAxR5AAAEEEEAAAQQcFiBgOQxKdwgggAACCCCAAAGLPYAAAggggAACCDgsQMByGJTuEEAAAQQQQAABAhZ7AAEEEEAAAQQQcFiAgOUwKN0hgAACCCCAAAIELPYAAggggAACCCDgsAABy2FQukMAAQQQQAABBAhY7AEEEEAAAQQQQMBhAQKWw6B0hwACCCCAAAIIELDYAwgggAACCCCAgMMCBCyHQekOAQQQQAABBBAgYLEHEEAAAQQQQAABhwUIWA6D0h0CCCCAAAIIIEDAYg8ggAACCCCAAAIOCxCwHAalOwQQQAABBBBAgIDFHkAAAQQQQAABBBwWIGA5DEp3CCCAAAIIIIAAAYs9gAACCCCAAAIIOCxAwHIYlO4QQAABBBBAAAECFnsA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EWuDlpdn65Js9+jEzV7/uLfINV7tGnNo0SdbZHWvq0rPqBnoK9I8AApUIELDYIggESKAsP09lRYVSVJSi4uJ9/5Tm7lPpvj0q2bfb939L95t/9qk0b79Kc3OkkmJVO/8Krdybqq/X7VetlFjVqh6ruNgoJcRFKzE+WtWTY1SrWqyS4qOVmBCjoqJSlZb5hvH9nY97BTZlFejueRv0w8+5xyyybdNkPTSwuTLSE9yLQWUIhLkAASvMF4jphb9A6f69ksoUnVJDJb9mqTBzvYrW/6DCTetUvH2TirdvUXH2NpXs/sVSMQ1n/10LtjTX3De2WWqfWj1WdWvFq37teDWoHa/OLaupQZ0ENaoTrxrJscovLFVsTJQvpPGJbIE/Tvih0nB1oEITshaMaVthwd9//72uu+467dy582CbG2+8UXfddVe51+zatUvPPPOMFi9erOzsbF+bLl26aOrUqapfv35kwzJ7BAIgQMAKACpdulegNGefL0xFxSWocONq5X/zmQpWr1ChCVQbflBZ8W9f11TlYzdgHWssE6yaN0xSy0ZJOvG4FHU4PkXHNUhSSWkZd7uqskghuNZ8LTjx+U22Rh7dP6PCrwvffvtt7dmzR1dddVWlfebl5enhhx9Wjx491KlTJ8XGxlZ6DQ0Q8LoAAcvrO4D6jyngC1TR0TJf95kwlfufj5X/3X9UuO77gMk5GbAqmmTLxkk6qXk1detUSyc0S1FCfJTiY/l6MWCL6kDHtz+yTp9+v8dWT11OqKlHbm9R7jWPPvqozjzzTHXs2LHSPs3drnfffVepqal64oknVFhYqEsuuUS33nqr778zn++++07Tpk3TZ5995vv3M844Q8OHD9eJJ57o+/cXX3xRo0aNOmysRo0aaf78+WrRokWlfzd30GbPnq2FCxcqMTFRgwYN0rXXXuv7z+ZvAwcO1DfffOPrPyEhQRdddJFGjBhxcH6VFkkDBBwWIGA5DEp3kS9gno2Kik9Q3jefKueTN5W3bKmKMjcErbBgBKwjizHP6pzSpoZ6nprqC15FxaVKSYwJWs0MVLlAjxErDz7QXnnr31qYB9/fm9r+qOa5ubkaP3689u3bp3//+9++vx8aWI684IsvvtDIkSPVs2dPDRkyRNHR0Xrssce0fft2jRs3zvc149ChQ3X77bf7QltOTo7Gjh2rqKgoPfTQQ77AYwLWp59+qgkTJigpKckXikwAGz169MGAVdHfTRAz/ZmvIm+55Rbl5+frwQcfVLNmzXTzzTf76ji0r/3792vMmDHq2rWrLr74YqtctEPAUQEClqOcdBaRAiUlKs3P9d2l2r/k78pZ+pbyvloaslJCEbCOLPbUNtXVrVOqunWupepJMYqP4+5WyDbEfwc+5cZlfk3hqydOPuq6HTt2+O74mLDUvXt3lZWV6ZNPPtEPP/zgC1pHfgVowtGzzz6refPmqV69er7+TB+33XabL8iUdxfsyEBVlYBlApMJZuau24HxzV21++67TzNnzlS1atXKDVi9evWS+YcPAqEQIGCFQp0xw0LAPJxeVpCvfe8s1v6P/q6CH74Oi3mFQ8A6FKJdsxT1PSNN3U9JVbXEGB6WD9EucTJglVfCTz/9pLvvvluTJ09WkyZNDmvy6quvaunSpQfvPpk/mueyTLgyz2WZEGPuKq1YsULLli3zfV24fPly39eEB+5YVSVgrV27Vu+9995h4x96BywtLe2wrwjN/E477TTNmDHjYCAL0bIxrIcFCFgeXnwvlm5ClTkuYf8Hr2rfm3/zfQ0Ybp9wC1iH+phfKF7RNV1nd6jFg/JB3jhOfkVY3tSP/Mru0DbmK8JFixaVG7D69u2r9u3b684771RcXJzOP/98dejQQV9++aW++uqroAWsQ78iNM+IzZo1S0VFRb5fRfJQfpA3K8P5BAhYbARPCBQWlaps/UrteXGu9r3zglRWFrZ1h3PAOoBmztzqfVqaBpxXT43rJigpga8QA72hnHzI3QSf6dOn6/HHH1etWrV8U1+3bp3vealJkyYdddenvL9t27bN98zV/fffr6ysLJm7XOba5ORkX3/mSAdzR8uJO1h2vyI045vnucxdswPjB3p96B+BIwUIWOwJ1woUFZcpJlp6+8tfdUqr6op7YbJ2PTsz7OuNhIB1KGKrJsnqf266ev2utkpKxVeIAdphTh7TsHv3bt8v7AYMGKCzzjpLJSUleumll3x3fMx/Zx5OP/Rj7gg98MADSklJ8T23ZT7mDpF5mN08B/X1119r4sSJeuSRR9S4cWMdeCi+bdu2vuMdzHXmDpgJdgceej/yjtmx/m73IXfzdaWZn6mLO1gB2pB0W6kAAatSIhpEmoA5WLOwuFQLP8zS3z7IUk5+ia44p65u6ZqgHZe0C/tyIi1gHQA1vzrsf166ru5ez3fGljmDi4+zAk4eNLplyxZNmTJF77//vmrUqCFzyGj//v0VHx9f7qRNIJozZ45eeeUV3/NW/fr10+DBg33HIBQXF2vBggW+h9DNp0+fPr5fE86dO9d3p8w8iG6ObzB3k7p16+ZrcyBg3XHHHXrqqacq/PuBXxkeekyDma85JPVPf/pTucc0mK8EzVeVJvyZ57P4IBAKAQJWKNQZMyACufkl2p9forn/2KbX/nX4qenmNTMfz+qorJt6Kv97/36NFZBJl9NppAasQ0u5qlu6ru/dQCmJ0b5X/PBxRoBX5TjjSC8IBEOAgBUMZcYIqEBBUamydxfpyTe26c3P//fajyMHvXtAhs5PWa2tg/8voPOpauduCFgHDPqcnqZbLmroe3ciQauqO+N/1/OyZ+cs6QmBQAkQsAIlS78BFyguKdOenGLNeW2rXv935e/5a5ORrCeHtdTWbr+d4xOuHzcFrAPGfX9fR4MvaqjkxBhe0ROuG495IYCAowIELEc56SwYAubh9dKyMj311jbNf2u7rSGfGdVaTf7zvH6ZOcbWdcFs7MaAdcDv+t71dUPvBtzNCuaGYiwEEAiJAAErJOwM6q+AuWv16j9/0exXt/geXrf7Of93tTXq4jTtuOA4u5cGrb2bA5ZBNA/D33F5Y13YJU0x0TwIH7SNxUAIIBBUAQJWULkZzF8BE6bWZOZp6uJMrcnM9bcb33Ufzeig3If+rJwlr1epn0Bd7PaAdcDNHO9wzx+bqkWjJMXHErQCtZ/oFwEEQiNAwAqNO6NaFCgsLpM5JHTKoky9dYwH2C1252s25NLGuuS4X7X9T3+wc1nQ2nolYB0AvfTsuhpySSPf81l8EEAAAbcIELDcspIurMP8OvCj5bs08flNyi0odazChnUS9PK4E7T5/KYqzc1xrF+nOvJawDJuyQnRGt0/Q906p/J8llMbiX4QQCCkAgSskPIzeHkC5iH2/XklGvfXjfrXt3sCgjTrthZqv/V9Zd1/Y0D6r0qnXgxYB7zObF9Tdw9oqpopsZwIX5VNxLUIIBByAQJWyJeACRwqYA4LfX/Zb3etzAPtgfp0ObGmJlzbWDt6NgrUEH736+WAZdDMCfBj/9RU3TunKp5DSv3eR1yIAAKhFSBghdaf0Q8RyCso1QPPbtT7X+0Kiss/JpyouAXjtOeFJ4IyntVBvB6wDjj1OCVVY69txleGVjcO7RBAIKwECFhhtRzenIx5d+APP+fq7nkblLW7KGgI/c+tp4FdopR1efugjWllIALW/5TSU+M1/ebj1bJxEu82PGTz7H31aeX8820VrFmpkl+zfX+JqV1XCa3aK+XMXqpx8XVWthptEEAggAIErADi0nXlAuZ5q+c/2OE71yrYn+rJMfro4Y7aPOD3Kvzpx2APX+F4BKyjaYZd0USXn1PX8yGrKHODdowdqIIfVxxzvya06aB64+YprknzsNnXTAQBrwkQsLy24mFUr/mV4N3zftLH3+wO2aweGnicziz5RtvuvDxkczhyYAJW+UtxTsdaMuvl5Xcabr6+W6Xh6oCeCVmN539kaV8vWbJEc+bM0ZNPPqnU1NRyr9m1a5eeeeYZLV68WNnZv90169Kli6ZOnar69etbGodGCHhJgIDlpdUOk1rNXatNWfka/vh6ZWYVhHRW7Zun6NHbjtf2c537H4j441qr3vj5iq5WU1kP3Ky8Zf+0VSMBq2KujPQETbu5hZqkJ3juV4bma8HsqcNt7aW6I6ZV+nXhjh07dNttt6mkpETz5s0rN2Dl5eXp4YcfVo8ePdSpUyfFxsbamgeNEfCiAAHLi6sewprNrwQ//2Gv7vrLhhDO4vChF93bVnWWzNXOxx+s8pyik6up/sRnlXTKWSr+ZTsBq8qi5XcwY3ALndyymqcOJ9125xXK/fxDW6LJp3dXg4dfqPCa4uJizZ0713dHauXKlRUGrO+//17vvvuuL3w98cQTKiws1CWXXKJbb731YCD77rvvNG3aNH322We+8c444wwNHz5cJ554ou/fX3zxRY0aNeqwuTRq1Ejz589XixYtKv17Zf3bgqExAkEQIGAFAZkhfhMwJ7IvWpKlR14O/vNWx1qDvl3SNPyCmtp2YYsqLZW5c1Vn+FQldewiRUWpOHsbAatKose++PZLG+mqrumeOcph4wVtDj7QbpXVPPje7I2Kny/8+uuv9d577+nMM8/U9OnTKwxYX3zxhUaOHKmePXtqyJAhio6O1mOPPabt27dr3Lhx2rlzp4YOHarbb7/d11dOTo7Gjh2rqKgoPfTQQ0pISPAFqE8//VQTJkxQUlKSzFeOJoCNHj36YMCq6O+JiYmV9m/VhHYIBEuAgBUsaY+PY74WfOSVzVr4YVZYSiyd1VF7xvSzfYfgQDG1+t2iWgOGKCa1ju9/BKOr11TJ7p0ErACv9tXnpvtefeSFl0av75Lml+bxn+4s97p9+/Zp8uTJGjRokLZt26YpU6ZUGLBMOHr22Wd9f69Xr56vvwNfLY4ZM0YdO3Y8aowjA1VVApa5w3Xk58j+/MLhIgQCKEDACiAuXf8mUFYmjfjL+pA+zF7ZWgy/sokuqLdNO/7crbKm5f694SOvKrFTF+V9+bH2L3lddYZOUGnOPgKWX5r2LjIPv0+96Xhz09DVHycDVllZmZ577jmlpaWpd+/eMneojhWwXn31VS1duvTg3ScDbZ7LMuHKPJfVq1cv5efna8WKFVq2bJnM13nLly/3fU144I5VVQNWZf27evEpLiIFCFgRuWyRM+ncghINfXSdlq/dH9aTblY/UX+7p60yz67r1zxrXjZQ5if0uV98pOrnX+H7qpCA5RelXxd1bllNs4e2Unyse1OWk18RrlmzRosWLdKIESN8X9dVFrDM3037A2Hp0IDVt29ftW/fXnfeeafi4uJ0/vnnq0OHDvryyy/11VdfORKwzLNflfXv18bhIgQCKEDACiCu17ves79YN89cqzWZuRFB8djQlmqz/nVlTxhSpfkSsKrE5/fFrZsk6/E7W6pGsjt/4ebkQ+7lPXBu4A996PzQhVi3bp3vWapJkyYd/IrQfK1onrm6//77lZWVJXOXy/w9OTnZd6k50sHc0XLiDlZmZmal/fu9cbgQgQAJELACBOv1bnfuLdKgaWv08478iKEwXzWNvbq+snplVGnOBKwq8VXp4qb1EvXk8FaqXSOuSv2E48WBOqbB1FrZHSzzq8EHHnhAKSkpvofczWfWrFm+h9nvu+8+mYflJ06cqEceeUSNGzf29Wceim/btq3veAdznbkDZu5oHXjo/ciH3I/1d/MQfWX9h+OaMSdvCxCwvL3+Aan+lz1FumHKam35JbRnXPlT3LtT2qv0sRHa+48F/lzuu4aA5TedIxc2rpugp0a0VlpN94WsQB00WlnAMgtjApE5jPSVV17xPW/Vr18/DR482HdMgznuYcGCBXr00Ud9a9inTx/frwnNERDm14kzZ870Hd9g7mZ16/bbc44HAtYdd9yhp556qsK/m18ZNmvWrML+zZwOPHjvyAaiEwQcEiBgOQRJN78JmDtX10+OzHBl5n9dr/q6rnORtl11st9LSsDym86xC03Imn9Xa9fdyeJVOY5tETpCIOACBKyAE3tnAPPM1fVTVkfU14JHro75aumdKe2VeWlHFW/P9GvxCFh+sTl+kfnhwvyRrV35TBYve3Z8u9AhAo4LELAcJ/Vmh+bXggOnromYB9qPtUpTbmyu03I+0/aRf/RrMQlYfrEF5CLz4PvTo9q4+teFAYGjUwQQqLIAAavKhHRQWibdNH112B/FYHWlTm5VXdNvaqYd5zWweslh7QhYfrEF7CJzhMMTw1q7/pysgAHSMQII+CVAwPKLjYsOCJgT2kc/uSGsDxH1Z7Veur+darwxU7uenmb7cgKWbbKAX2B+ITp5UHPFxLj3nKyAIzIAAgjYEiBg2eKi8aEC5t2C0xZn6pV//uI6mEvPqqvbzkvSjova2K6NgGWbLCgXmNfqDL6okWfeXRgUVAZBAIEKBQhYbA6/BAqKSrU4DF/c7Fcx5VxkTgT/eFZHZd92ofJXfO5Ut5b6aTj771qwpbnmvrHNUnsaWRcwL4i+7Ky6Sk6MsX4RLRFAAAE/BAhYfqB5/RLzteDnq/bqjjnrXE0xun+G+tRcry039wlqnQSswHLPGNxCp7etoTgXv1YnsIL0jgACVgQIWFaUaHOYwPqtebpy3CrXq7RqnOQ7S2lL1/Sg1krACjz3C2NPUPOGiYEfiBEQQMCzAgQszy69f4XnFZSq//hV2pQVeae0+1OxCVhNv1mkX6aP9Odyv64hYPnFZuuijPQELbyvnRLiom1dR2MEEEDAqgABy6oU7WSeu7p73k+u+8XgsZa2xympGnN5Xe3o3SxoO4CAFRxq88vCSYOaK5ZfFgYHnFEQ8JgAActjC+5vufmFpVr0UZZmv7rF3y4i9roPp3dQ/tRbtP/9l4NSAwErKMy+QYZd0USXn1OXkBU8ckZCwDMCBCzPLHXVCv167X79edrqqnUSoVcPurCh+rfdp+1/PCMoFRCwgsJ8cJAFY9qqbdPk4A7KaAgg4HoBApbrl7jqBZq7V5fc972ydhVWvbMI7KF+7Xi9Nv5EZfZpodK9uwNeAQEr4MSHDZCeGq9XHzyB57GCy85oCLhegIDl+iWuWoEmXD3w141676tdVesowq+ecevx6pT9sXbce0PAKyFgBZz4qAHMs3b3X9uMQ0iDT8+ICLhWgIDl2qWtemHmvKsPlv2qe+dvrHpnEd7DGSfU0ITrmiirZ6OAV0LACjhxuQM8eH0znXtybc7HCg0/oyLgOgECluuW1LmCsncX6cIx36q4pMy5TiO4p9cfOlEJCx/S7oVzAloFASugvBV2bn5N+MbEk1SnZlxoJsCoCCDgKgEClquW07li8gpLNXruBv3r2z3OdRrhPfXrnq5Bf4hV1mUnBrQSAlZAeY/Z+Znta/qObuB8rNCtASMj4BYBApZbVtLBOgqLy/QhXw0eJZqSGKMlMzpo6/XdVLBmpYPih3dFwAoYraWOzVeFvU5Ls9SWRggggEBFAgQs9sZRAjn5JTr/rpUyp7bzOVzgvmua6rz477R1yKUBoyFgBYzWUsfJCdF6Z0p7XghtSYtGCCBAwGIPWBIwvxqc8PwmvfX5TkvtvdbohGYpemxoC23vXi9gpROwAkZrueNLz67rO4Q0nhdCWzajIQIIHC7AHSx2xGECKzfk6PrJP6JyDIG/3dNW6f+cr52zxwbEiYAVEFbbnT47pq3acQCpbTcuQACB3wQIWOyEgwLm14LXTPxRazJzUTmGQJ/T0zS8by1lXXh8QJwIWAFhtd1pqybJWjCmjWKio2xfywUIIIAAAYs94BMwZ1699q9fNHnhJkQsCHw8s6P2j71GOf96x0Jre00IWPa8Atn6nj821UV/qBPIIegbAQRcKkDAcunC2i2roKhUPYavlHnAnU/lAnde0Vh9G2Zpxw3nVN7YZgsClk2wADY3vxx9b1p7jm0IoDFdI+BWAQKWW1fWRl3mwfbH/75Vz3+ww8ZV3m6akZ6gRWPbKbNbA6m42FEMApajnFXu7Pre9XV9rwZKjI+ucl90gAAC3hEgYHlnrSusdOfeIvUcEbhzndxKPHtIC52w8W1ljb/V0RIJWI5yOtLZu1PbK60GJ7w7gkknCHhEgIDlkYWuqEzz1eDkhZl6/d+/eFzCfvlndailcQMaKOv8JvYvPsYVBCxHOR3prO/v62hkvyZ8VeiIJp0g4A0BApY31rnCKrf/WqgLRn/rcQX/y39n8kkqe3KM9r76tP+dHHElAcsxSkc7enPSSaqXGu9on3SGAALuFSBguXdtK63M3L166DkOFa0U6hgNrulZX9eeUqLsqzpVpZvDriVgOUbpaEfmeI4xAzK4i+WoKp0h4F4BApZ717bSyrJ2Far3KO5eVQp1jAa1qsXqg+kdtOnKU1WUuaEqXR28loDlCGNAOnlvWgfVrh4bkL7pFAEE3CVAwHLXelquxvxycNriTN/ZV3yqJjBpUHN1yf+Pto3oV7WO/ns1AcsRxoB00q97uoZc2lixMRw+GhBgOkXARQIELBctpp1Sdu8v1rnDVti5hLYVCHRqWU0zb2mu7efWd8SIgOUIY8A6MYfMVkuKCVj/dIwAAu4QIGC5Yx1tVWFObZ//9jY9+cY2W9fRuGKBF8a2U613ZmvXvElVZiJgVZkwoB0MurCBrju/geJ4EXRAnekcgUgXIGBF+gr6Mf/S0jJ1vWMFp7b7YVfRJRefWUdDz6+m7X1bVblXAlaVCQPagTndfcmMDormHYUBdaZzBCJdgIAV6Svox/zf/Hynxj690Y8ruaQiAfNC4KWzOmrnsEuVt2xplaAIWFXiC8rF465rJvOrQj4IIIBARQIELI/tDfNw+/VTVmtNZq7HKg98uSOvzlDP1E3KvqlHlQYjYFWJLygXt2qSrKdGtFZSAq/PCQo4gyAQgQIErAhctKpM+cdNuRrw0A9V6YJrKxA4vmGSnh3dWpvPSa+SEQGrSnxBu3jhve3UsnFS0MZjIAQQiCwBAlZkrVeVZmvuXk18fpPMV4R8AiMwb0QrNf/uZWVPGeb3AAQsv+mCeqH5inB0/wxeAh1UdQZDIHIECFiRs1ZVnqk5uf0Pt32tsrIqd0UHFQice3Kqxlyeruw+Tf02ImD5TRfUC6OipE9nd+bXhEFVZzAEIkeAgBU5a1Xlmb79xU7dO5+H26sMWUkH709rr6IZQ7TvncV+DUXA8ostJBeZQ2ZNqOaDAAIIHClAwPLInjB3r26btVbL1+73SMWhK3Ngnwa65qQ8bev/O78mQcDyiy0kF3VuWU1zhrbiLlZI9BkUgfAWIGCF9/o4Nrtd+4t1Hie3O+Z5rI7Sa8XpHxNP0ua+7VT8a5btMQlYtslCesH70zoolfcThnQNGByBcBQgYIXjqgRgTs9/sJXyonkAACAASURBVEMzXtwcgJ7psjyB6Tc31ym7/6XtY661DUTAsk0W0gtG9cvQZefUDekcGBwBBMJPgIAVfmvi+Ixy80t004y1WrUxx/G+6bB8gd+1raHJAzOU1aOhbSIClm2ykF7QrlmK5g1vpfg4zsQK6UIwOAJhJkDACrMFCcR0du4tUs8RKwPRNX0eQ+Dv409U4kuTtXvBLFtOBCxbXGHR+N2p7ZVWIy4s5sIkEEAgPAQIWOGxDgGdxYsfZ2vywk0BHYPOjxa4omu6bjk7XjsubWeLh4BliyssGo/sl6HL+ZowLNaCSSAQLgIErHBZiQDNIye/RCMeX68vf9wXoBHotiIB8xqVJTM6asdNPZX//TLLUAQsy1Rh0/DUNtU17ebjZV4EzQcBBBAwAgQsl++DwqJSdRn8tcurDN/y7r2mqXok/qCtt11keZIELMtUYdXw09mdeA4rrFaEySAQWgECVmj9Az76Fz/s1a0z1wZ8HAYoX6Bt02Q9cWdLbetWzzIRAcsyVVg1fGJYK53cqnpYzYnJIIBA6AQIWKGzD/jIRcVlmro4U68szQ74WAxQscBzY9qowecL9Musuy0xEbAsMYVdo0vOqqsx/TPCbl5MCAEEQiNAwAqNe1BGNS93vvrBVdqUVRCU8RikfIFep9XWyItqa8cFzS0REbAsMYVdo4z0BC0a207xsRzXEHaLw4QQCIEAASsE6MEack9OsbrfuSJYwzHOMQSWzOignPEDlfPxPyp1ImBVShS2DcyPGqon86B72C4QE0MgiAIErCBiB3uof367R3fMXhfsYRmvHIGhlzXWxU13avu1Z1bqQ8CqlChsGzw6pKXOaFcjbOfHxBBAIHgCBKzgWQd1pNyCUs18aTPPXwVVveLBGtVJ0Evj2mlzj6Yqzc895qwIWGGyaH5Mg+ew/EDjEgRcKkDAcunCmtfj3DB1tdZuznNphZFX1iO3tdBJW95T1ribCFiRt3yWZtyycZKeHtlGifE8h2UJjEYIuFiAgOXSxTW/IDzj1uUurS4yy/rDSTU1/k+NtKNnYwJWZC6hpVl/Nqez4mKjLLWlEQIIuFeAgOXStV2dmav+439waXWRW9abE09SzDNjteeluRUWwVeEkbu+ZubP39NWrZskR3YRzB4BBKosQMCqMmF4dvDav37R+AU/h+fkPDyrAefV0w2nS1lXdCBguXQf8F5Cly4sZSFgU4CAZRMsEpqbrwdNuHrz852RMF1PzbFGSqw+nN5Bmwd0UeFPq8utnTtYkb0l+pyepnHXNYvsIpg9AghUWYCAVWXC8Osgr6DU94D7msxj/1ot/GbujRlN/PNx+n3R19o27AoClguXvFWTZD01orXMy775IICAdwUIWC5c+7Iy+R5wLy4pc2F1kV9S++Or6ZHBzbXj3PoErMhfzqMqiI2JknnQPYrn3F24upSEgHUBApZ1q4hpuXNvkXqOWBkx8/XiRBfd11ZpHzyhX58Yf1T5fEUY+Tviw4c7qGZKbOQXQgUIIOC3AAHLb7rwvXDlhhxdP/nH8J0gM1Pf39fRsN7Vtb1vSwKWC/fDs6Pbql0zfknowqWlJAQsCxCwLFNFTsOXPsnWpL9tipwJe3Cm5uujT2Z11J7R/ZT7+YeHCXAHK/I3xKRBzXXuyamRXwgVIICA3wIELL/pwvfCaYszteijrPCdIDPzCYy4qol6192qrEHdCVgu2xNXdk33rS8fBBDwrgABy2Vrn19YqjHzftLSFbtdVpn7yjmuQaKeG9NWm8+pS8By2fKe1aGWptzYXOaBdz4IIOBNAQKWy9bdvOR5IEc0RMyqPjmslY5f/XdlTxxycM58RRgxy1fhRM1RDfNGtFYyRzVE/mJSAQJ+ChCw/IQL18vMIaO9R63Urn3F4TpF5nWIQLdOtXTvVfWV1TuDgOWinZFaPVZvTDhJCbz02UWrSikI2BMgYNnzCvvWpWXS725aFvbzZIL/E3hvanuVzB6mvW887/svuYPljt3x5V9OVjTfELpjMakCAT8ECFh+oIXzJbn5JTpryDfhPEXmdoTA9b3q69pOBdrW71QClot2x9JZHZWcGOOiiigFAQTsCBCw7GhFQNvN2QW66J7vImCmTPGAQJ2acXpr0knKvLSDinds4Q6WS7bGu1PbK61GnEuqoQwEELArQMCyKxbm7Vdn5qr/+B/CfJZM70iBqTc11+/2farto64hYLlke7w07gQ1q5/okmooAwEE7AoQsOyKhXn7b9bt9/2KkE9kCZzSurqm3dhMO85rQMCKrKWrcLbmV4QdW1RzSTWUgQACdgUIWHbFwrz9Z6v26rZZa8N8lkyvPIGXx7VT9ddnKOmUs7RgS3PNfWMbUBEs8OiQljqjXY0IroCpI4BAVQQIWFXRC8NrP1mxW8MeWx+GM2NKlQlcdnZdDe6eqJgtawhYlWFFwN+n33K8zu5QKwJmyhQRQCAQAgSsQKiGsM/X/vWLxi/4OYQzYGh/BeLjovXJzI4q3fCd/ro6jTtY/kKGyXUTBzXXebyPMExWg2kgEHwBAlbwzQM64tNvb9ec17YEdAw6D5zAmAEZuqhTvOYtySFgBY45KD2P6pehy454DVJQBmYQBBAICwECVlgsg3OTmPfmNv3l9a3OdUhPQRUwr1h5dlQbzX97GwErqPLOD3ZT34Ya2KeB8x3TIwIIRIQAASsilsn6JOf+Yyv/w2ydKyxbmjOxvvspR3c9sSEs58ekrAkMuqCBBl3Y0FpjWiGAgOsECFguW1ICVuQvaM9Ta+vd//wa+YV4vAIClsc3AOV7XoCA5bItwFeELltQyolYAb4ijNilY+IIOCJAwHKEMXw6efHjbE1euCl8JsRMEPCowMh+Gbqch9w9uvqUjYBEwHLZLnh/2S6NnsuzOy5bVsqJQAGOaYjARWPKCDgoQMByEDMcuuKg0XBYBeaAgMRBo+wCBLwtQMBy2frzqhyXLSjlRKwAr8qJ2KVj4gg4IkDAcoQxfDrhZc/hsxbMxNsCvOzZ2+tP9QgQsFy2B9ZvydOVD6xyWVWUg0DkCbw07gQ1q58YeRNnxggg4IgAAcsRxvDpZOfeIvUcsTJ8JsRMEPCowLtT2yutRpxHq6dsBBAgYLlsD+Tml+isId+4rCrKQSDyBJbO6qjkxJjImzgzRgABRwQIWI4whk8npWXS725aFj4TYiYIeFTgy7+crOgojxZP2QggwDlYbtsDBYWlumDMt9q1r9htpVEPAhEjkFo9Vm9MOEkJ8dERM2cmigACzgpwB8tZz5D3lltQqoFTV2tNZm7I58IEEPCqQKsmyTK/IkxOIGB5dQ9QNwIELJftgfzCUo2Z95OWrtjtssooB4HIETirQy1NubG5YmP4jjByVo2ZIuCsAAHLWc+w6G3qokwtXpIVFnNhEgh4UeDKrukacVUTL5ZOzQgg8F8BApYLt8IHy3ZpFO8jdOHKUlKkCEwa1FznnpwaKdNlngggEAABAlYAUEPd5aqNubpm4g+hngbjI+BZgWdHt1W7ZsmerZ/CEUBA/IrQjZtgT06xut+5wo2lURMCESHw4cMdVDMlNiLmyiQRQCAwAtzBCoxrSHstK5POuHW5ikvKQjoPBkfAiwLmwfbP5nRWFM+3e3H5qRmBgwIELBduhryCUt3AUQ0uXFlKigQBc0TDUyNaK4kjGiJhuZgjAgETIGAFjDZ0HRcVl2n8gp/15uc7QzcJRkbAowJ9Tk/TuOuaebR6ykYAgQMCBCyX7oUXPs7WlIWbXFodZSEQvgJ39cvQFefUDd8JMjMEEAiKAAErKMzBH2R1Zq76j+eXhMGXZ0SvCzx/T1u1bsIvCL2+D6gfAQKWS/eA+ZrQPOjOBwEEgitgHnCPi+UJ9+CqMxoC4SdAwAq/NXFkRuaVOddN/lFrN+c50h+dIIBA5QItGyfp6ZFtlMhLnivHogUCLhcgYLl4gSc8v0mvLM12cYWUhkB4CVxyVl2N6Z8RXpNiNgggEBIBAlZI2IMz6Ger9uq2WWuDMxijIICAHh3SUme0q4EEAgggwEnubt4D+3JL1PWOb9xcIrUhEFYCS2Z0VPXkmLCaE5NBAIHQCHAHKzTuQRm1sLhUV41bpU1ZBUEZj0EQ8LJARnqCFo1tp/jYaC8zUDsCCPxXgIDl8q3Ac1guX2DKCxsBnr8Km6VgIgiEhQABKyyWIXCTWLZmn26cviZwA9AzAgj4BJ4Y1kont6qOBgIIIOATIGC5fCMUFpWqy+CvXV4l5SEQeoFPZ3dSfBxfD4Z+JZgBAuEhQMAKj3UI2Cxy8ks0/PH1+s+P+wI2Bh0j4HWBU9tU17Sbj1dKIg+4e30vUD8CBwQIWB7YC7yX0AOLTIkhFeD9gyHlZ3AEwlKAgBWWy+LspHbuLVLPESud7ZTeEEDgoMC7U9srrUYcIggggMBBAQKWBzaDeQ5r4LQ1WrUxxwPVUiICwRVo1yxF84a34vmr4LIzGgJhL0DACvslcmaCL36crckLNznTGb0ggMBBgZH9MnT5OXURQQABBA4TIGB5ZEPs2l+s84at8Ei1lIlA8AQ+fLiDaqbEBm9ARkIAgYgQIGBFxDJVfZJFxWW6deYaLV+7v+qd0QMCCPgEOrespjlDWykuNgoRBBBAgDtYXt0DHyzbpVFzN3i1fOpGwHGBSYOa69yTUx3vlw4RQCDyBbiDFflraLkCcxery+DlKiuzfAkNEUCgAoGoKOnT2Z25e8UOQQCBcgUIWB7aGPmFpZr4/Ca9+flOD1VNqQgERqDP6Wm695qmio3h68HACNMrApEtQMCK7PWzPfu1m/PU78FVtq/jAgQQOFxg4b3t1LJxEiwIIIAAd7DYA1JeQalumLpaazJz4UAAAT8FWjVJ1lMjWispgXcP+knIZQi4XoA7WK5f4qMLNF8Rjn16owcrp2QEnBEYd10zma8I+SCAAAIVCRCwPLg3SkvL1PWOFTIvguaDAAL2BMwLnZfM7KhoHr2yB0drBDwmQMDy2IKbcs2vCZ9+e5vmvrHNg9VTMgJVExh0QQNd16sBvx6sGiNXI+B6AQKW65e4/AL355XonKHfeLR6ykbAf4GPZ3ZUtaQY/zvgSgQQ8IQAAcsTy3x0kcUlZZrx4mYtXpLlUQHKRsC+wFXd0jX0ssYczWCfjisQ8JwAActzS/6/gn/dV6wew3k/oYe3AKXbFHhvWgfVrs57B22y0RwBTwoQsDy57L8VXVBUqgnPcfCoh7cApdsQML8avO+aporhYFEbajRFwLsCBCzvrr2v8h27CtVn1LceV6B8BCoXeHPSSaqXGl95Q1oggAACkghYHt8G5i7W5IWZev3fv3hcgvIRqFig7+/raGS/JkqI42BR9gkCCFgTIGBZc3J1q517i9RzxEpX10hxCFRF4N2p7ZVWI64qXXAtAgh4TICA5bEFL69c8xLo+W9t0/y3t6OBAAJHCFzfq76u791AifHcvWJzIICAdQEClnUrV7c0XxX2GL6S091dvcoUZ1fAnNr+3rT2fDVoF472CCDAM1jsgf8JvPavXzR+wc+QIIDAfwXu+WNTXfSHOngggAACtgW4g2WbzL0XlJSW6Y8TftSazFz3FkllCFgUaNUkWQvGtFEMLx20KEYzBBA4VICAxX44TGDVxlxdM/EHVBDwvMCzo9uqXbNkzzsAgAAC/gkQsPxzc+1VhcVlmr44Uy8vzXZtjRSGQGUCl55VV8OubKL42KjKmvJ3BBBAoFwBAhYb4yiB3PwSnX/XSuUWlKKDgOcEkhOi9c6U9kpO5IXOnlt8CkbAQQECloOYburqrS926r75G91UErUgYEnggeubqfdpaZba0ggBBBCoSICAxd4oV8Ac2zBq7gb9c+UehBDwjMCZ7Wtq0qDmHMvgmRWnUAQCJ0DACpxtxPf8y54iXTD6WxWXlEV8LRSAQGUCsTFRemPiSapTkxPbK7Pi7wggULkAAatyI8+2KCou0/vLfuWrQs/uAG8Vbr4aPO/k2orjwXZvLTzVIhAgAQJWgGDd0m1hUanuf2aj3vtql1tKog4EjhLocUqq7r+2meJ5mTO7AwEEHBIgYDkE6eZuzPNYF9/7vbJ2Fbq5TGrzqEB6arxeffAEnrvy6PpTNgKBEiBgBUrWZf1yAKnLFpRyDgosGNNWbZtyoChbAgEEnBUgYDnr6drezIPuL36crekvZLq2RgrznsCwK5ro8nPqyjzgzgcBBBBwUoCA5aSmy/syIcsc3fDxN7tdXinleUHgnI61fEcyEK68sNrUiEDwBQhYwTeP6BHN81j9HlilTVkFEV0Hk/e2QEZ6ghaNPYFX4Xh7G1A9AgEVIGAFlNedna/fmqcrx61yZ3FU5QmBF8aeoOYNEz1RK0UigEBoBAhYoXGP6FHN+Vifr9qrO+asi+g63DD5y86uq8EXN9Kqn3N1y4w1R5U04c/NZY4gKO/z5Y/7yr3GDS7HqmHGrS10ersanHfl9oWmPgRCLEDACvECROrw5oXQL32SrUde2RKpJUT8vLucWFP3DMiQOWagorD03N1t1Saj/F/IeTFg3X5JI5lQyoucI377UwACYS9AwAr7JQrfCZpDSGe/ukV/+zArfCfp0pn1Pq22786VCVfmU15YatcsxfcQd2J8tMY/u1FLPf5eyau7p/vMOEzUpf9PQVkIhJkAASvMFiTSplNSWqaRT/DLwmCtm7nzMvrqDHXvXMv367ede4tVt1ZcuQHr/N/V1qirM2TeKXnNxB9l7jp69WN+MTj5xuaKieY4Bq/uAepGINgCBKxgi7twvLIy6cbpq7V87X4XVhdeJZ3aprrGXXeckhOi9cKSLKXVjNP//b5OuQHrzxc00HW9Guibdfs9+azVgZXr3LKanhjWWlFkq/DazMwGAZcLELBcvsDBKq+wuEzXTvpRazJzgzWkJ8fJqJeorh1r6e0vf/W9uujea5pWGLDMu/X6nJ6mL3/cq4z0RNWvHa+ysjJtzi7QX9/dob//+xfXG7ZukqynR7XhOAbXrzQFIhB+AgSs8FuTiJ3R3txiXTdptX7ekR+xNUTaxI8VsP5yZyud0rp6uSXtyy3xPT/38tLsSCvZ8nyb1U/U/JGtVSM51vI1NEQAAQScEiBgOSVJPz6BnXuLdMOU1b67JHwCL1BRwDJ3umYNbqHGdRO0bM0+TVm4SRu25cs8+D6wd3394aSayswu0B1z1muTCwOxqfupu1orrUZc4BeBERBAAIFyBAhYbAvHBcxD1QOnErIchy2nw2Pdwapo/AO/LkytFqtHX93ie5bLTR8TruaNaK06NQlXblpXakEg0gQIWJG2YhEyX3Mna9C0NXxdGOD18idgmSm9cP8JalI3QX99d7v+8vrWAM8yeN03rZeoucNbcecqeOSMhAACFQgQsNgaARMwz2Td/PBarebB94AZE7D+R2seaH/8zpY8cxWw3UbHCCBgR4CAZUeLtrYFzK8LB89cwxEOtuWsXVBRwDpwBpbxP/KQ0QNHPSTGRWnC85v0wbJd1gYL41bmKIbZQ1vxa8EwXiOmhoDXBAhYXlvxENRrzska8Zf1+vib3SEY3d1DHush9xm3Hu87nmH52n2a9fIWrdqYc9hD7ivW5+jP01ZHPJA5RHTqTcdzzlXEryQFIOAuAQKWu9YzbKsxJ77Pemkzr9VxeIWO9RXhpWf99iLo6skxR41qztAa/9wmffrdHodnFNzuzOtvhl7WWNGc0B5ceEZDAIFKBQhYlRLRwCkB8+7CRR9l8YJop0ClYx40aoYxp7z3656u4xok+l4TY9ZgdWae7wwsc3xDJH/Mi5uv6pbOuwUjeRGZOwIuFiBguXhxw7E08z68ZWv2644568JxeswpQgRm3NpCJ7eqJvNuRj4IIIBAOAoQsMJxVVw+p6LiMmVmFWj44+u0KYsDSV2+3I6Wl5GeoGk3t1CT9ATFxfJyQUdx6QwBBBwVIGA5yklndgQKikp197yfePjdDpqH25qH2Sf8uTm/FPTwHqB0BCJJgIAVSavlwrkWl5TpxY+zNf2FTBdWR0lOCQy7ookuP6euYmO4a+WUKf0ggEBgBQhYgfWldwsCJmSt3ZynYY+vl/l1Gx8EDgikp8Zr+s3Hq2XjJMIV2wIBBCJKgIAVUcvl7smarwzHPbNR730V+QdfunulglNdj1NSNfbaZkqIiw7OgIyCAAIIOChAwHIQk66qLmCOEfhg+S498NefZe5s8fGegPka8L4/NdW5nVM5gsF7y0/FCLhGgIDlmqV0TyHmV4Z7cor10HM/658rI/sgTPesSnAqObN9Td09oKlqpsTyK8HgkDMKAggESICAFSBYuq26gPnK8MPluzTp+U3KLSiteof0ELYCyQnRGtU/Q907p/KVYNiuEhNDAAE7AgQsO1q0DYmAOZzUvEvv5aXZIRmfQQMrYF7pM+TSRhwaGlhmekcAgSALELCCDM5w/gkUFpdp3eY8jX/uZ63JzPWvE64KK4FWTZJ1z4CmatE4ibOtwmplmAwCCDghQMByQpE+giZgXhr9j093asaLm5WTXxK0cRnIOYGUxBjdcXljXdglzfd+RD4IIICAGwUIWG5cVQ/UZJ7PeurNbZr/9nYPVOueEq/vVV839GnAc1buWVIqQQCBCgQIWGyNiBXILyz13cWa89pWvf7vXyK2Di9MvO/v6+jWixrK3L1KjOdcKy+sOTUi4HUBApbXd4AL6jd3s3bvL9Zjr23Vm5/vdEFF7imhz+lpuuWihqpVLZa7Vu5ZVipBAAELAgQsC0g0iQwBE7Ry8n/76nDxkqzImLRLZ3ll13TfV4E1k2MUw/sDXbrKlIUAAscSIGCxP1wnYE6AN18f/u2DHXr+gywehg/SCpuv//qfm66rz63n+xqQFzMHCZ5hEEAgLAUIWGG5LEzKCQFzInxMtPT2l7/6ghbHOzihenQf5rgFE6x6nZamkpIyTmAPDDO9IoBAhAkQsCJswZiufwJ5BaXanF2g597fobe+2KkyXnPoH+R/r4qKknqflqYB59VT47oJSkrgwfUqgXIxAgi4ToCA5bolpaBjCZivDs3ZS5+s2K0XlmRp+dr9gNkQ6Nyymq7omq6zO9SSCVl8DWgDj6YIIOApAQKWp5abYg8VMF8h7s8v0Qdf7dI/PtupVRtzACpHoF2zFF14RprOPSVV1RJj+AqQXYIAAghYECBgWUCiifsFCotKtS+vRB8u360lX+/Sf37c5/6ij1HhqW2qq2unVHXvXEvVk2IUH8dXgJ7eEBSPAAK2BQhYtsm4wO0C5vDSuJgofftTjt79zy599eNebcoqcHXZGekJOqVNDfU8NVUnHZeiopIy36GgfBBAAAEE/BMgYPnnxlUeEigsLlVBYZm+25ijJV/v1rcb9mvt5ryIFmjZOEknNa+mrp1q6cRmKUqIj1J8LHepInpRmTwCCISVAAErrJaDyUSCwIEH5Tdsy9OK9Tn6/qccrd2Spw1b82TO4Aqnj3kIvXnDJLVslKQTjktRh+NT1LxBksxLs3llTTitFHNBAAG3CRCw3Lai1BMSAXMMhAkse3OLtSW7UFt3Fujrtfu17ddCbf+1UNm7C7VrX3FA5pZaPVZ1a8Wrfu14Nagdr04tq6lhWoIa1Y1XjeRY36GrHKMQEHo6RQABBCoUIGCxORAIoIC5o1VoDjyNkuLiopVfUKK8wlLtyy3xvT/R/GfzgL1ps3tfsfbkFKu09Le7YNHRUaqZEqta1WMVHxvle9A8KT7a916/6skxvv+cmBCjoqJSmRtnpg3HJgRwMek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1C5yUQAAARhJREFU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Pw/54r2EKvhW2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AlgAAAFzCAYAAADi5Xe0AAAgAElEQVR4Xu3dB5RV1b3H8d/0RhsGhj4g0lWaGpXEAigIKM+uCDEWgg0FBaRYEEU6AgoaEdGIBrDH2BtKElsEBRWligx1RqROb2/tayCUGeacO+e2c753LdeLmX323v/P3m/lt849d5+osrKyMvFBAAEEEEAAAQQQcEwgioDlmCUdIYAAAggggAACPgECFhsB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ggAACCBCw2AMIIIAAAggggIDDAgQsh0HpDgEEEEAAAQQQIGCxBxBAAAEEEEAAAYcFCFgOg9IdAggggAACCCBAwGIPIIAAAggggAACDgsQsBwGpTsEEEAAAQQQQICAxR5AAAEEEEAAAQQcFiBgOQxKdwgggAACCCCAAAGLPYAAAggggAACCDgsQMByGJTuEEAAAQQQQAABAhZ7AAEEEEAAAQQQcFiAgOUwKN0hgAACCCCAAAIELPYAAggggAACCCDgsAABy2FQukMAAQQQQAABBAhY7AEEEEAAAQQQQMBhAQKWw6B0hwACCCCAAAIIELDYAwgggAACCCCAgMMCBCyHQekOAQQQQAABBBAgYLEHEEAAAQQQQAABhwUIWA6D0h0CCCCAAAIIIEDAYg8ggAACCCCAAAIOCxCwHAalOwQQQAABBBBAgIDFHkAAAQQQQAABBBwWIGA5DEp3CCCAAAIIIIAAAYs9gAACCCCAAAIIOCxAwHIYlO4QQAABBBBAAAECFnsA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EWuDlpdn65Js9+jEzV7/uLfINV7tGnNo0SdbZHWvq0rPqBnoK9I8AApUIELDYIggESKAsP09lRYVSVJSi4uJ9/5Tm7lPpvj0q2bfb939L95t/9qk0b79Kc3OkkmJVO/8Krdybqq/X7VetlFjVqh6ruNgoJcRFKzE+WtWTY1SrWqyS4qOVmBCjoqJSlZb5hvH9nY97BTZlFejueRv0w8+5xyyybdNkPTSwuTLSE9yLQWUIhLkAASvMF4jphb9A6f69ksoUnVJDJb9mqTBzvYrW/6DCTetUvH2TirdvUXH2NpXs/sVSMQ1n/10LtjTX3De2WWqfWj1WdWvFq37teDWoHa/OLaupQZ0ENaoTrxrJscovLFVsTJQvpPGJbIE/Tvih0nB1oEITshaMaVthwd9//72uu+467dy582CbG2+8UXfddVe51+zatUvPPPOMFi9erOzsbF+bLl26aOrUqapfv35kwzJ7BAIgQMAKACpdulegNGefL0xFxSWocONq5X/zmQpWr1ChCVQbflBZ8W9f11TlYzdgHWssE6yaN0xSy0ZJOvG4FHU4PkXHNUhSSWkZd7uqskghuNZ8LTjx+U22Rh7dP6PCrwvffvtt7dmzR1dddVWlfebl5enhhx9Wjx491KlTJ8XGxlZ6DQ0Q8LoAAcvrO4D6jyngC1TR0TJf95kwlfufj5X/3X9UuO77gMk5GbAqmmTLxkk6qXk1detUSyc0S1FCfJTiY/l6MWCL6kDHtz+yTp9+v8dWT11OqKlHbm9R7jWPPvqozjzzTHXs2LHSPs3drnfffVepqal64oknVFhYqEsuuUS33nqr778zn++++07Tpk3TZ5995vv3M844Q8OHD9eJJ57o+/cXX3xRo0aNOmysRo0aaf78+WrRokWlfzd30GbPnq2FCxcqMTFRgwYN0rXXXuv7z+ZvAwcO1DfffOPrPyEhQRdddJFGjBhxcH6VFkkDBBwWIGA5DEp3kS9gno2Kik9Q3jefKueTN5W3bKmKMjcErbBgBKwjizHP6pzSpoZ6nprqC15FxaVKSYwJWs0MVLlAjxErDz7QXnnr31qYB9/fm9r+qOa5ubkaP3689u3bp3//+9++vx8aWI684IsvvtDIkSPVs2dPDRkyRNHR0Xrssce0fft2jRs3zvc149ChQ3X77bf7QltOTo7Gjh2rqKgoPfTQQ77AYwLWp59+qgkTJigpKckXikwAGz169MGAVdHfTRAz/ZmvIm+55Rbl5+frwQcfVLNmzXTzzTf76ji0r/3792vMmDHq2rWrLr74YqtctEPAUQEClqOcdBaRAiUlKs3P9d2l2r/k78pZ+pbyvloaslJCEbCOLPbUNtXVrVOqunWupepJMYqP4+5WyDbEfwc+5cZlfk3hqydOPuq6HTt2+O74mLDUvXt3lZWV6ZNPPtEPP/zgC1pHfgVowtGzzz6refPmqV69er7+TB+33XabL8iUdxfsyEBVlYBlApMJZuau24HxzV21++67TzNnzlS1atXKDVi9evWS+YcPAqEQIGCFQp0xw0LAPJxeVpCvfe8s1v6P/q6CH74Oi3mFQ8A6FKJdsxT1PSNN3U9JVbXEGB6WD9EucTJglVfCTz/9pLvvvluTJ09WkyZNDmvy6quvaunSpQfvPpk/mueyTLgyz2WZEGPuKq1YsULLli3zfV24fPly39eEB+5YVSVgrV27Vu+9995h4x96BywtLe2wrwjN/E477TTNmDHjYCAL0bIxrIcFCFgeXnwvlm5ClTkuYf8Hr2rfm3/zfQ0Ybp9wC1iH+phfKF7RNV1nd6jFg/JB3jhOfkVY3tSP/Mru0DbmK8JFixaVG7D69u2r9u3b684771RcXJzOP/98dejQQV9++aW++uqroAWsQ78iNM+IzZo1S0VFRb5fRfJQfpA3K8P5BAhYbARPCBQWlaps/UrteXGu9r3zglRWFrZ1h3PAOoBmztzqfVqaBpxXT43rJigpga8QA72hnHzI3QSf6dOn6/HHH1etWrV8U1+3bp3vealJkyYdddenvL9t27bN98zV/fffr6ysLJm7XOba5ORkX3/mSAdzR8uJO1h2vyI045vnucxdswPjB3p96B+BIwUIWOwJ1woUFZcpJlp6+8tfdUqr6op7YbJ2PTsz7OuNhIB1KGKrJsnqf266ev2utkpKxVeIAdphTh7TsHv3bt8v7AYMGKCzzjpLJSUleumll3x3fMx/Zx5OP/Rj7gg98MADSklJ8T23ZT7mDpF5mN08B/X1119r4sSJeuSRR9S4cWMdeCi+bdu2vuMdzHXmDpgJdgceej/yjtmx/m73IXfzdaWZn6mLO1gB2pB0W6kAAatSIhpEmoA5WLOwuFQLP8zS3z7IUk5+ia44p65u6ZqgHZe0C/tyIi1gHQA1vzrsf166ru5ez3fGljmDi4+zAk4eNLplyxZNmTJF77//vmrUqCFzyGj//v0VHx9f7qRNIJozZ45eeeUV3/NW/fr10+DBg33HIBQXF2vBggW+h9DNp0+fPr5fE86dO9d3p8w8iG6ObzB3k7p16+ZrcyBg3XHHHXrqqacq/PuBXxkeekyDma85JPVPf/pTucc0mK8EzVeVJvyZ57P4IBAKAQJWKNQZMyACufkl2p9forn/2KbX/nX4qenmNTMfz+qorJt6Kv97/36NFZBJl9NppAasQ0u5qlu6ru/dQCmJ0b5X/PBxRoBX5TjjSC8IBEOAgBUMZcYIqEBBUamydxfpyTe26c3P//fajyMHvXtAhs5PWa2tg/8voPOpauduCFgHDPqcnqZbLmroe3ciQauqO+N/1/OyZ+cs6QmBQAkQsAIlS78BFyguKdOenGLNeW2rXv935e/5a5ORrCeHtdTWbr+d4xOuHzcFrAPGfX9fR4MvaqjkxBhe0ROuG495IYCAowIELEc56SwYAubh9dKyMj311jbNf2u7rSGfGdVaTf7zvH6ZOcbWdcFs7MaAdcDv+t71dUPvBtzNCuaGYiwEEAiJAAErJOwM6q+AuWv16j9/0exXt/geXrf7Of93tTXq4jTtuOA4u5cGrb2bA5ZBNA/D33F5Y13YJU0x0TwIH7SNxUAIIBBUAQJWULkZzF8BE6bWZOZp6uJMrcnM9bcb33Ufzeig3If+rJwlr1epn0Bd7PaAdcDNHO9wzx+bqkWjJMXHErQCtZ/oFwEEQiNAwAqNO6NaFCgsLpM5JHTKoky9dYwH2C1252s25NLGuuS4X7X9T3+wc1nQ2nolYB0AvfTsuhpySSPf81l8EEAAAbcIELDcspIurMP8OvCj5bs08flNyi0odazChnUS9PK4E7T5/KYqzc1xrF+nOvJawDJuyQnRGt0/Q906p/J8llMbiX4QQCCkAgSskPIzeHkC5iH2/XklGvfXjfrXt3sCgjTrthZqv/V9Zd1/Y0D6r0qnXgxYB7zObF9Tdw9oqpopsZwIX5VNxLUIIBByAQJWyJeACRwqYA4LfX/Zb3etzAPtgfp0ObGmJlzbWDt6NgrUEH736+WAZdDMCfBj/9RU3TunKp5DSv3eR1yIAAKhFSBghdaf0Q8RyCso1QPPbtT7X+0Kiss/JpyouAXjtOeFJ4IyntVBvB6wDjj1OCVVY69txleGVjcO7RBAIKwECFhhtRzenIx5d+APP+fq7nkblLW7KGgI/c+tp4FdopR1efugjWllIALW/5TSU+M1/ebj1bJxEu82PGTz7H31aeX8820VrFmpkl+zfX+JqV1XCa3aK+XMXqpx8XVWthptEEAggAIErADi0nXlAuZ5q+c/2OE71yrYn+rJMfro4Y7aPOD3Kvzpx2APX+F4BKyjaYZd0USXn1PX8yGrKHODdowdqIIfVxxzvya06aB64+YprknzsNnXTAQBrwkQsLy24mFUr/mV4N3zftLH3+wO2aweGnicziz5RtvuvDxkczhyYAJW+UtxTsdaMuvl5Xcabr6+W6Xh6oCeCVmN539kaV8vWbJEc+bM0ZNPPqnU1NRyr9m1a5eeeeYZLV68WNnZv90169Kli6ZOnar69etbGodGCHhJgIDlpdUOk1rNXatNWfka/vh6ZWYVhHRW7Zun6NHbjtf2c537H4j441qr3vj5iq5WU1kP3Ky8Zf+0VSMBq2KujPQETbu5hZqkJ3juV4bma8HsqcNt7aW6I6ZV+nXhjh07dNttt6mkpETz5s0rN2Dl5eXp4YcfVo8ePdSpUyfFxsbamgeNEfCiAAHLi6sewprNrwQ//2Gv7vrLhhDO4vChF93bVnWWzNXOxx+s8pyik6up/sRnlXTKWSr+ZTsBq8qi5XcwY3ALndyymqcOJ9125xXK/fxDW6LJp3dXg4dfqPCa4uJizZ0713dHauXKlRUGrO+//17vvvuuL3w98cQTKiws1CWXXKJbb731YCD77rvvNG3aNH322We+8c444wwNHz5cJ554ou/fX3zxRY0aNeqwuTRq1Ejz589XixYtKv17Zf3bgqExAkEQIGAFAZkhfhMwJ7IvWpKlR14O/vNWx1qDvl3SNPyCmtp2YYsqLZW5c1Vn+FQldewiRUWpOHsbAatKose++PZLG+mqrumeOcph4wVtDj7QbpXVPPje7I2Kny/8+uuv9d577+nMM8/U9OnTKwxYX3zxhUaOHKmePXtqyJAhio6O1mOPPabt27dr3Lhx2rlzp4YOHarbb7/d11dOTo7Gjh2rqKgoPfTQQ0pISPAFqE8//VQTJkxQUlKSzFeOJoCNHj36YMCq6O+JiYmV9m/VhHYIBEuAgBUsaY+PY74WfOSVzVr4YVZYSiyd1VF7xvSzfYfgQDG1+t2iWgOGKCa1ju9/BKOr11TJ7p0ErACv9tXnpvtefeSFl0av75Lml+bxn+4s97p9+/Zp8uTJGjRokLZt26YpU6ZUGLBMOHr22Wd9f69Xr56vvwNfLY4ZM0YdO3Y8aowjA1VVApa5w3Xk58j+/MLhIgQCKEDACiAuXf8mUFYmjfjL+pA+zF7ZWgy/sokuqLdNO/7crbKm5f694SOvKrFTF+V9+bH2L3lddYZOUGnOPgKWX5r2LjIPv0+96Xhz09DVHycDVllZmZ577jmlpaWpd+/eMneojhWwXn31VS1duvTg3ScDbZ7LMuHKPJfVq1cv5efna8WKFVq2bJnM13nLly/3fU144I5VVQNWZf27evEpLiIFCFgRuWyRM+ncghINfXSdlq/dH9aTblY/UX+7p60yz67r1zxrXjZQ5if0uV98pOrnX+H7qpCA5RelXxd1bllNs4e2Unyse1OWk18RrlmzRosWLdKIESN8X9dVFrDM3037A2Hp0IDVt29ftW/fXnfeeafi4uJ0/vnnq0OHDvryyy/11VdfORKwzLNflfXv18bhIgQCKEDACiCu17ves79YN89cqzWZuRFB8djQlmqz/nVlTxhSpfkSsKrE5/fFrZsk6/E7W6pGsjt/4ebkQ+7lPXBu4A996PzQhVi3bp3vWapJkyYd/IrQfK1onrm6//77lZWVJXOXy/w9OTnZd6k50sHc0XLiDlZmZmal/fu9cbgQgQAJELACBOv1bnfuLdKgaWv08478iKEwXzWNvbq+snplVGnOBKwq8VXp4qb1EvXk8FaqXSOuSv2E48WBOqbB1FrZHSzzq8EHHnhAKSkpvofczWfWrFm+h9nvu+8+mYflJ06cqEceeUSNGzf29Wceim/btq3veAdznbkDZu5oHXjo/ciH3I/1d/MQfWX9h+OaMSdvCxCwvL3+Aan+lz1FumHKam35JbRnXPlT3LtT2qv0sRHa+48F/lzuu4aA5TedIxc2rpugp0a0VlpN94WsQB00WlnAMgtjApE5jPSVV17xPW/Vr18/DR482HdMgznuYcGCBXr00Ud9a9inTx/frwnNERDm14kzZ870Hd9g7mZ16/bbc44HAtYdd9yhp556qsK/m18ZNmvWrML+zZwOPHjvyAaiEwQcEiBgOQRJN78JmDtX10+OzHBl5n9dr/q6rnORtl11st9LSsDym86xC03Imn9Xa9fdyeJVOY5tETpCIOACBKyAE3tnAPPM1fVTVkfU14JHro75aumdKe2VeWlHFW/P9GvxCFh+sTl+kfnhwvyRrV35TBYve3Z8u9AhAo4LELAcJ/Vmh+bXggOnromYB9qPtUpTbmyu03I+0/aRf/RrMQlYfrEF5CLz4PvTo9q4+teFAYGjUwQQqLIAAavKhHRQWibdNH112B/FYHWlTm5VXdNvaqYd5zWweslh7QhYfrEF7CJzhMMTw1q7/pysgAHSMQII+CVAwPKLjYsOCJgT2kc/uSGsDxH1Z7Veur+darwxU7uenmb7cgKWbbKAX2B+ITp5UHPFxLj3nKyAIzIAAgjYEiBg2eKi8aEC5t2C0xZn6pV//uI6mEvPqqvbzkvSjova2K6NgGWbLCgXmNfqDL6okWfeXRgUVAZBAIEKBQhYbA6/BAqKSrU4DF/c7Fcx5VxkTgT/eFZHZd92ofJXfO5Ut5b6aTj771qwpbnmvrHNUnsaWRcwL4i+7Ky6Sk6MsX4RLRFAAAE/BAhYfqB5/RLzteDnq/bqjjnrXE0xun+G+tRcry039wlqnQSswHLPGNxCp7etoTgXv1YnsIL0jgACVgQIWFaUaHOYwPqtebpy3CrXq7RqnOQ7S2lL1/Sg1krACjz3C2NPUPOGiYEfiBEQQMCzAgQszy69f4XnFZSq//hV2pQVeae0+1OxCVhNv1mkX6aP9Odyv64hYPnFZuuijPQELbyvnRLiom1dR2MEEEDAqgABy6oU7WSeu7p73k+u+8XgsZa2xympGnN5Xe3o3SxoO4CAFRxq88vCSYOaK5ZfFgYHnFEQ8JgAActjC+5vufmFpVr0UZZmv7rF3y4i9roPp3dQ/tRbtP/9l4NSAwErKMy+QYZd0USXn1OXkBU8ckZCwDMCBCzPLHXVCv167X79edrqqnUSoVcPurCh+rfdp+1/PCMoFRCwgsJ8cJAFY9qqbdPk4A7KaAgg4HoBApbrl7jqBZq7V5fc972ydhVWvbMI7KF+7Xi9Nv5EZfZpodK9uwNeAQEr4MSHDZCeGq9XHzyB57GCy85oCLhegIDl+iWuWoEmXD3w141676tdVesowq+ecevx6pT9sXbce0PAKyFgBZz4qAHMs3b3X9uMQ0iDT8+ICLhWgIDl2qWtemHmvKsPlv2qe+dvrHpnEd7DGSfU0ITrmiirZ6OAV0LACjhxuQM8eH0znXtybc7HCg0/oyLgOgECluuW1LmCsncX6cIx36q4pMy5TiO4p9cfOlEJCx/S7oVzAloFASugvBV2bn5N+MbEk1SnZlxoJsCoCCDgKgEClquW07li8gpLNXruBv3r2z3OdRrhPfXrnq5Bf4hV1mUnBrQSAlZAeY/Z+Znta/qObuB8rNCtASMj4BYBApZbVtLBOgqLy/QhXw0eJZqSGKMlMzpo6/XdVLBmpYPih3dFwAoYraWOzVeFvU5Ls9SWRggggEBFAgQs9sZRAjn5JTr/rpUyp7bzOVzgvmua6rz477R1yKUBoyFgBYzWUsfJCdF6Z0p7XghtSYtGCCBAwGIPWBIwvxqc8PwmvfX5TkvtvdbohGYpemxoC23vXi9gpROwAkZrueNLz67rO4Q0nhdCWzajIQIIHC7AHSx2xGECKzfk6PrJP6JyDIG/3dNW6f+cr52zxwbEiYAVEFbbnT47pq3acQCpbTcuQACB3wQIWOyEgwLm14LXTPxRazJzUTmGQJ/T0zS8by1lXXh8QJwIWAFhtd1pqybJWjCmjWKio2xfywUIIIAAAYs94BMwZ1699q9fNHnhJkQsCHw8s6P2j71GOf96x0Jre00IWPa8Atn6nj821UV/qBPIIegbAQRcKkDAcunC2i2roKhUPYavlHnAnU/lAnde0Vh9G2Zpxw3nVN7YZgsClk2wADY3vxx9b1p7jm0IoDFdI+BWAQKWW1fWRl3mwfbH/75Vz3+ww8ZV3m6akZ6gRWPbKbNbA6m42FEMApajnFXu7Pre9XV9rwZKjI+ucl90gAAC3hEgYHlnrSusdOfeIvUcEbhzndxKPHtIC52w8W1ljb/V0RIJWI5yOtLZu1PbK60GJ7w7gkknCHhEgIDlkYWuqEzz1eDkhZl6/d+/eFzCfvlndailcQMaKOv8JvYvPsYVBCxHOR3prO/v62hkvyZ8VeiIJp0g4A0BApY31rnCKrf/WqgLRn/rcQX/y39n8kkqe3KM9r76tP+dHHElAcsxSkc7enPSSaqXGu9on3SGAALuFSBguXdtK63M3L166DkOFa0U6hgNrulZX9eeUqLsqzpVpZvDriVgOUbpaEfmeI4xAzK4i+WoKp0h4F4BApZ717bSyrJ2Far3KO5eVQp1jAa1qsXqg+kdtOnKU1WUuaEqXR28loDlCGNAOnlvWgfVrh4bkL7pFAEE3CVAwHLXelquxvxycNriTN/ZV3yqJjBpUHN1yf+Pto3oV7WO/ns1AcsRxoB00q97uoZc2lixMRw+GhBgOkXARQIELBctpp1Sdu8v1rnDVti5hLYVCHRqWU0zb2mu7efWd8SIgOUIY8A6MYfMVkuKCVj/dIwAAu4QIGC5Yx1tVWFObZ//9jY9+cY2W9fRuGKBF8a2U613ZmvXvElVZiJgVZkwoB0MurCBrju/geJ4EXRAnekcgUgXIGBF+gr6Mf/S0jJ1vWMFp7b7YVfRJRefWUdDz6+m7X1bVblXAlaVCQPagTndfcmMDormHYUBdaZzBCJdgIAV6Svox/zf/Hynxj690Y8ruaQiAfNC4KWzOmrnsEuVt2xplaAIWFXiC8rF465rJvOrQj4IIIBARQIELI/tDfNw+/VTVmtNZq7HKg98uSOvzlDP1E3KvqlHlQYjYFWJLygXt2qSrKdGtFZSAq/PCQo4gyAQgQIErAhctKpM+cdNuRrw0A9V6YJrKxA4vmGSnh3dWpvPSa+SEQGrSnxBu3jhve3UsnFS0MZjIAQQiCwBAlZkrVeVZmvuXk18fpPMV4R8AiMwb0QrNf/uZWVPGeb3AAQsv+mCeqH5inB0/wxeAh1UdQZDIHIECFiRs1ZVnqk5uf0Pt32tsrIqd0UHFQice3Kqxlyeruw+Tf02ImD5TRfUC6OipE9nd+bXhEFVZzAEIkeAgBU5a1Xlmb79xU7dO5+H26sMWUkH709rr6IZQ7TvncV+DUXA8ostJBeZQ2ZNqOaDAAIIHClAwPLInjB3r26btVbL1+73SMWhK3Ngnwa65qQ8bev/O78mQcDyiy0kF3VuWU1zhrbiLlZI9BkUgfAWIGCF9/o4Nrtd+4t1Hie3O+Z5rI7Sa8XpHxNP0ua+7VT8a5btMQlYtslCesH70zoolfcThnQNGByBcBQgYIXjqgRgTs9/sJXyonkAACAASURBVEMzXtwcgJ7psjyB6Tc31ym7/6XtY661DUTAsk0W0gtG9cvQZefUDekcGBwBBMJPgIAVfmvi+Ixy80t004y1WrUxx/G+6bB8gd+1raHJAzOU1aOhbSIClm2ykF7QrlmK5g1vpfg4zsQK6UIwOAJhJkDACrMFCcR0du4tUs8RKwPRNX0eQ+Dv409U4kuTtXvBLFtOBCxbXGHR+N2p7ZVWIy4s5sIkEEAgPAQIWOGxDgGdxYsfZ2vywk0BHYPOjxa4omu6bjk7XjsubWeLh4BliyssGo/sl6HL+ZowLNaCSSAQLgIErHBZiQDNIye/RCMeX68vf9wXoBHotiIB8xqVJTM6asdNPZX//TLLUAQsy1Rh0/DUNtU17ebjZV4EzQcBBBAwAgQsl++DwqJSdRn8tcurDN/y7r2mqXok/qCtt11keZIELMtUYdXw09mdeA4rrFaEySAQWgECVmj9Az76Fz/s1a0z1wZ8HAYoX6Bt02Q9cWdLbetWzzIRAcsyVVg1fGJYK53cqnpYzYnJIIBA6AQIWKGzD/jIRcVlmro4U68szQ74WAxQscBzY9qowecL9Musuy0xEbAsMYVdo0vOqqsx/TPCbl5MCAEEQiNAwAqNe1BGNS93vvrBVdqUVRCU8RikfIFep9XWyItqa8cFzS0REbAsMYVdo4z0BC0a207xsRzXEHaLw4QQCIEAASsE6MEack9OsbrfuSJYwzHOMQSWzOignPEDlfPxPyp1ImBVShS2DcyPGqon86B72C4QE0MgiAIErCBiB3uof367R3fMXhfsYRmvHIGhlzXWxU13avu1Z1bqQ8CqlChsGzw6pKXOaFcjbOfHxBBAIHgCBKzgWQd1pNyCUs18aTPPXwVVveLBGtVJ0Evj2mlzj6Yqzc895qwIWGGyaH5Mg+ew/EDjEgRcKkDAcunCmtfj3DB1tdZuznNphZFX1iO3tdBJW95T1ribCFiRt3yWZtyycZKeHtlGifE8h2UJjEYIuFiAgOXSxTW/IDzj1uUurS4yy/rDSTU1/k+NtKNnYwJWZC6hpVl/Nqez4mKjLLWlEQIIuFeAgOXStV2dmav+439waXWRW9abE09SzDNjteeluRUWwVeEkbu+ZubP39NWrZskR3YRzB4BBKosQMCqMmF4dvDav37R+AU/h+fkPDyrAefV0w2nS1lXdCBguXQf8F5Cly4sZSFgU4CAZRMsEpqbrwdNuHrz852RMF1PzbFGSqw+nN5Bmwd0UeFPq8utnTtYkb0l+pyepnHXNYvsIpg9AghUWYCAVWXC8Osgr6DU94D7msxj/1ot/GbujRlN/PNx+n3R19o27AoClguXvFWTZD01orXMy775IICAdwUIWC5c+7Iy+R5wLy4pc2F1kV9S++Or6ZHBzbXj3PoErMhfzqMqiI2JknnQPYrn3F24upSEgHUBApZ1q4hpuXNvkXqOWBkx8/XiRBfd11ZpHzyhX58Yf1T5fEUY+Tviw4c7qGZKbOQXQgUIIOC3AAHLb7rwvXDlhhxdP/nH8J0gM1Pf39fRsN7Vtb1vSwKWC/fDs6Pbql0zfknowqWlJAQsCxCwLFNFTsOXPsnWpL9tipwJe3Cm5uujT2Z11J7R/ZT7+YeHCXAHK/I3xKRBzXXuyamRXwgVIICA3wIELL/pwvfCaYszteijrPCdIDPzCYy4qol6192qrEHdCVgu2xNXdk33rS8fBBDwrgABy2Vrn19YqjHzftLSFbtdVpn7yjmuQaKeG9NWm8+pS8By2fKe1aGWptzYXOaBdz4IIOBNAQKWy9bdvOR5IEc0RMyqPjmslY5f/XdlTxxycM58RRgxy1fhRM1RDfNGtFYyRzVE/mJSAQJ+ChCw/IQL18vMIaO9R63Urn3F4TpF5nWIQLdOtXTvVfWV1TuDgOWinZFaPVZvTDhJCbz02UWrSikI2BMgYNnzCvvWpWXS725aFvbzZIL/E3hvanuVzB6mvW887/svuYPljt3x5V9OVjTfELpjMakCAT8ECFh+oIXzJbn5JTpryDfhPEXmdoTA9b3q69pOBdrW71QClot2x9JZHZWcGOOiiigFAQTsCBCw7GhFQNvN2QW66J7vImCmTPGAQJ2acXpr0knKvLSDinds4Q6WS7bGu1PbK61GnEuqoQwEELArQMCyKxbm7Vdn5qr/+B/CfJZM70iBqTc11+/2farto64hYLlke7w07gQ1q5/okmooAwEE7AoQsOyKhXn7b9bt9/2KkE9kCZzSurqm3dhMO85rQMCKrKWrcLbmV4QdW1RzSTWUgQACdgUIWHbFwrz9Z6v26rZZa8N8lkyvPIGXx7VT9ddnKOmUs7RgS3PNfWMbUBEs8OiQljqjXY0IroCpI4BAVQQIWFXRC8NrP1mxW8MeWx+GM2NKlQlcdnZdDe6eqJgtawhYlWFFwN+n33K8zu5QKwJmyhQRQCAQAgSsQKiGsM/X/vWLxi/4OYQzYGh/BeLjovXJzI4q3fCd/ro6jTtY/kKGyXUTBzXXebyPMExWg2kgEHwBAlbwzQM64tNvb9ec17YEdAw6D5zAmAEZuqhTvOYtySFgBY45KD2P6pehy454DVJQBmYQBBAICwECVlgsg3OTmPfmNv3l9a3OdUhPQRUwr1h5dlQbzX97GwErqPLOD3ZT34Ya2KeB8x3TIwIIRIQAASsilsn6JOf+Yyv/w2ydKyxbmjOxvvspR3c9sSEs58ekrAkMuqCBBl3Y0FpjWiGAgOsECFguW1ICVuQvaM9Ta+vd//wa+YV4vAIClsc3AOV7XoCA5bItwFeELltQyolYAb4ijNilY+IIOCJAwHKEMXw6efHjbE1euCl8JsRMEPCowMh+Gbqch9w9uvqUjYBEwHLZLnh/2S6NnsuzOy5bVsqJQAGOaYjARWPKCDgoQMByEDMcuuKg0XBYBeaAgMRBo+wCBLwtQMBy2frzqhyXLSjlRKwAr8qJ2KVj4gg4IkDAcoQxfDrhZc/hsxbMxNsCvOzZ2+tP9QgQsFy2B9ZvydOVD6xyWVWUg0DkCbw07gQ1q58YeRNnxggg4IgAAcsRxvDpZOfeIvUcsTJ8JsRMEPCowLtT2yutRpxHq6dsBBAgYLlsD+Tml+isId+4rCrKQSDyBJbO6qjkxJjImzgzRgABRwQIWI4whk8npWXS725aFj4TYiYIeFTgy7+crOgojxZP2QggwDlYbtsDBYWlumDMt9q1r9htpVEPAhEjkFo9Vm9MOEkJ8dERM2cmigACzgpwB8tZz5D3lltQqoFTV2tNZm7I58IEEPCqQKsmyTK/IkxOIGB5dQ9QNwIELJftgfzCUo2Z95OWrtjtssooB4HIETirQy1NubG5YmP4jjByVo2ZIuCsAAHLWc+w6G3qokwtXpIVFnNhEgh4UeDKrukacVUTL5ZOzQgg8F8BApYLt8IHy3ZpFO8jdOHKUlKkCEwa1FznnpwaKdNlngggEAABAlYAUEPd5aqNubpm4g+hngbjI+BZgWdHt1W7ZsmerZ/CEUBA/IrQjZtgT06xut+5wo2lURMCESHw4cMdVDMlNiLmyiQRQCAwAtzBCoxrSHstK5POuHW5ikvKQjoPBkfAiwLmwfbP5nRWFM+3e3H5qRmBgwIELBduhryCUt3AUQ0uXFlKigQBc0TDUyNaK4kjGiJhuZgjAgETIGAFjDZ0HRcVl2n8gp/15uc7QzcJRkbAowJ9Tk/TuOuaebR6ykYAgQMCBCyX7oUXPs7WlIWbXFodZSEQvgJ39cvQFefUDd8JMjMEEAiKAAErKMzBH2R1Zq76j+eXhMGXZ0SvCzx/T1u1bsIvCL2+D6gfAQKWS/eA+ZrQPOjOBwEEgitgHnCPi+UJ9+CqMxoC4SdAwAq/NXFkRuaVOddN/lFrN+c50h+dIIBA5QItGyfp6ZFtlMhLnivHogUCLhcgYLl4gSc8v0mvLM12cYWUhkB4CVxyVl2N6Z8RXpNiNgggEBIBAlZI2IMz6Ger9uq2WWuDMxijIICAHh3SUme0q4EEAgggwEnubt4D+3JL1PWOb9xcIrUhEFYCS2Z0VPXkmLCaE5NBAIHQCHAHKzTuQRm1sLhUV41bpU1ZBUEZj0EQ8LJARnqCFo1tp/jYaC8zUDsCCPxXgIDl8q3Ac1guX2DKCxsBnr8Km6VgIgiEhQABKyyWIXCTWLZmn26cviZwA9AzAgj4BJ4Y1kont6qOBgIIIOATIGC5fCMUFpWqy+CvXV4l5SEQeoFPZ3dSfBxfD4Z+JZgBAuEhQMAKj3UI2Cxy8ks0/PH1+s+P+wI2Bh0j4HWBU9tU17Sbj1dKIg+4e30vUD8CBwQIWB7YC7yX0AOLTIkhFeD9gyHlZ3AEwlKAgBWWy+LspHbuLVLPESud7ZTeEEDgoMC7U9srrUYcIggggMBBAQKWBzaDeQ5r4LQ1WrUxxwPVUiICwRVo1yxF84a34vmr4LIzGgJhL0DACvslcmaCL36crckLNznTGb0ggMBBgZH9MnT5OXURQQABBA4TIGB5ZEPs2l+s84at8Ei1lIlA8AQ+fLiDaqbEBm9ARkIAgYgQIGBFxDJVfZJFxWW6deYaLV+7v+qd0QMCCPgEOrespjlDWykuNgoRBBBAgDtYXt0DHyzbpVFzN3i1fOpGwHGBSYOa69yTUx3vlw4RQCDyBbiDFflraLkCcxery+DlKiuzfAkNEUCgAoGoKOnT2Z25e8UOQQCBcgUIWB7aGPmFpZr4/Ca9+flOD1VNqQgERqDP6Wm695qmio3h68HACNMrApEtQMCK7PWzPfu1m/PU78FVtq/jAgQQOFxg4b3t1LJxEiwIIIAAd7DYA1JeQalumLpaazJz4UAAAT8FWjVJ1lMjWispgXcP+knIZQi4XoA7WK5f4qMLNF8Rjn16owcrp2QEnBEYd10zma8I+SCAAAIVCRCwPLg3SkvL1PWOFTIvguaDAAL2BMwLnZfM7KhoHr2yB0drBDwmQMDy2IKbcs2vCZ9+e5vmvrHNg9VTMgJVExh0QQNd16sBvx6sGiNXI+B6AQKW65e4/AL355XonKHfeLR6ykbAf4GPZ3ZUtaQY/zvgSgQQ8IQAAcsTy3x0kcUlZZrx4mYtXpLlUQHKRsC+wFXd0jX0ssYczWCfjisQ8JwAActzS/6/gn/dV6wew3k/oYe3AKXbFHhvWgfVrs57B22y0RwBTwoQsDy57L8VXVBUqgnPcfCoh7cApdsQML8avO+aporhYFEbajRFwLsCBCzvrr2v8h27CtVn1LceV6B8BCoXeHPSSaqXGl95Q1oggAACkghYHt8G5i7W5IWZev3fv3hcgvIRqFig7+/raGS/JkqI42BR9gkCCFgTIGBZc3J1q517i9RzxEpX10hxCFRF4N2p7ZVWI64qXXAtAgh4TICA5bEFL69c8xLo+W9t0/y3t6OBAAJHCFzfq76u791AifHcvWJzIICAdQEClnUrV7c0XxX2GL6S091dvcoUZ1fAnNr+3rT2fDVoF472CCDAM1jsgf8JvPavXzR+wc+QIIDAfwXu+WNTXfSHOngggAACtgW4g2WbzL0XlJSW6Y8TftSazFz3FkllCFgUaNUkWQvGtFEMLx20KEYzBBA4VICAxX44TGDVxlxdM/EHVBDwvMCzo9uqXbNkzzsAgAAC/gkQsPxzc+1VhcVlmr44Uy8vzXZtjRSGQGUCl55VV8OubKL42KjKmvJ3BBBAoFwBAhYb4yiB3PwSnX/XSuUWlKKDgOcEkhOi9c6U9kpO5IXOnlt8CkbAQQECloOYburqrS926r75G91UErUgYEnggeubqfdpaZba0ggBBBCoSICAxd4oV8Ac2zBq7gb9c+UehBDwjMCZ7Wtq0qDmHMvgmRWnUAQCJ0DACpxtxPf8y54iXTD6WxWXlEV8LRSAQGUCsTFRemPiSapTkxPbK7Pi7wggULkAAatyI8+2KCou0/vLfuWrQs/uAG8Vbr4aPO/k2orjwXZvLTzVIhAgAQJWgGDd0m1hUanuf2aj3vtql1tKog4EjhLocUqq7r+2meJ5mTO7AwEEHBIgYDkE6eZuzPNYF9/7vbJ2Fbq5TGrzqEB6arxeffAEnrvy6PpTNgKBEiBgBUrWZf1yAKnLFpRyDgosGNNWbZtyoChbAgEEnBUgYDnr6drezIPuL36crekvZLq2RgrznsCwK5ro8nPqyjzgzgcBBBBwUoCA5aSmy/syIcsc3fDxN7tdXinleUHgnI61fEcyEK68sNrUiEDwBQhYwTeP6BHN81j9HlilTVkFEV0Hk/e2QEZ6ghaNPYFX4Xh7G1A9AgEVIGAFlNedna/fmqcrx61yZ3FU5QmBF8aeoOYNEz1RK0UigEBoBAhYoXGP6FHN+Vifr9qrO+asi+g63DD5y86uq8EXN9Kqn3N1y4w1R5U04c/NZY4gKO/z5Y/7yr3GDS7HqmHGrS10ersanHfl9oWmPgRCLEDACvECROrw5oXQL32SrUde2RKpJUT8vLucWFP3DMiQOWagorD03N1t1Saj/F/IeTFg3X5JI5lQyoucI377UwACYS9AwAr7JQrfCZpDSGe/ukV/+zArfCfp0pn1Pq22786VCVfmU15YatcsxfcQd2J8tMY/u1FLPf5eyau7p/vMOEzUpf9PQVkIhJkAASvMFiTSplNSWqaRT/DLwmCtm7nzMvrqDHXvXMv367ede4tVt1ZcuQHr/N/V1qirM2TeKXnNxB9l7jp69WN+MTj5xuaKieY4Bq/uAepGINgCBKxgi7twvLIy6cbpq7V87X4XVhdeJZ3aprrGXXeckhOi9cKSLKXVjNP//b5OuQHrzxc00HW9Guibdfs9+azVgZXr3LKanhjWWlFkq/DazMwGAZcLELBcvsDBKq+wuEzXTvpRazJzgzWkJ8fJqJeorh1r6e0vf/W9uujea5pWGLDMu/X6nJ6mL3/cq4z0RNWvHa+ysjJtzi7QX9/dob//+xfXG7ZukqynR7XhOAbXrzQFIhB+AgSs8FuTiJ3R3txiXTdptX7ekR+xNUTaxI8VsP5yZyud0rp6uSXtyy3xPT/38tLsSCvZ8nyb1U/U/JGtVSM51vI1NEQAAQScEiBgOSVJPz6BnXuLdMOU1b67JHwCL1BRwDJ3umYNbqHGdRO0bM0+TVm4SRu25cs8+D6wd3394aSayswu0B1z1muTCwOxqfupu1orrUZc4BeBERBAAIFyBAhYbAvHBcxD1QOnErIchy2nw2Pdwapo/AO/LkytFqtHX93ie5bLTR8TruaNaK06NQlXblpXakEg0gQIWJG2YhEyX3Mna9C0NXxdGOD18idgmSm9cP8JalI3QX99d7v+8vrWAM8yeN03rZeoucNbcecqeOSMhAACFQgQsNgaARMwz2Td/PBarebB94AZE7D+R2seaH/8zpY8cxWw3UbHCCBgR4CAZUeLtrYFzK8LB89cwxEOtuWsXVBRwDpwBpbxP/KQ0QNHPSTGRWnC85v0wbJd1gYL41bmKIbZQ1vxa8EwXiOmhoDXBAhYXlvxENRrzska8Zf1+vib3SEY3d1DHush9xm3Hu87nmH52n2a9fIWrdqYc9hD7ivW5+jP01ZHPJA5RHTqTcdzzlXEryQFIOAuAQKWu9YzbKsxJ77Pemkzr9VxeIWO9RXhpWf99iLo6skxR41qztAa/9wmffrdHodnFNzuzOtvhl7WWNGc0B5ceEZDAIFKBQhYlRLRwCkB8+7CRR9l8YJop0ClYx40aoYxp7z3656u4xok+l4TY9ZgdWae7wwsc3xDJH/Mi5uv6pbOuwUjeRGZOwIuFiBguXhxw7E08z68ZWv2644568JxeswpQgRm3NpCJ7eqJvNuRj4IIIBAOAoQsMJxVVw+p6LiMmVmFWj44+u0KYsDSV2+3I6Wl5GeoGk3t1CT9ATFxfJyQUdx6QwBBBwVIGA5yklndgQKikp197yfePjdDpqH25qH2Sf8uTm/FPTwHqB0BCJJgIAVSavlwrkWl5TpxY+zNf2FTBdWR0lOCQy7ookuP6euYmO4a+WUKf0ggEBgBQhYgfWldwsCJmSt3ZynYY+vl/l1Gx8EDgikp8Zr+s3Hq2XjJMIV2wIBBCJKgIAVUcvl7smarwzHPbNR730V+QdfunulglNdj1NSNfbaZkqIiw7OgIyCAAIIOChAwHIQk66qLmCOEfhg+S498NefZe5s8fGegPka8L4/NdW5nVM5gsF7y0/FCLhGgIDlmqV0TyHmV4Z7cor10HM/658rI/sgTPesSnAqObN9Td09oKlqpsTyK8HgkDMKAggESICAFSBYuq26gPnK8MPluzTp+U3KLSiteof0ELYCyQnRGtU/Q907p/KVYNiuEhNDAAE7AgQsO1q0DYmAOZzUvEvv5aXZIRmfQQMrYF7pM+TSRhwaGlhmekcAgSALELCCDM5w/gkUFpdp3eY8jX/uZ63JzPWvE64KK4FWTZJ1z4CmatE4ibOtwmplmAwCCDghQMByQpE+giZgXhr9j093asaLm5WTXxK0cRnIOYGUxBjdcXljXdglzfd+RD4IIICAGwUIWG5cVQ/UZJ7PeurNbZr/9nYPVOueEq/vVV839GnAc1buWVIqQQCBCgQIWGyNiBXILyz13cWa89pWvf7vXyK2Di9MvO/v6+jWixrK3L1KjOdcKy+sOTUi4HUBApbXd4AL6jd3s3bvL9Zjr23Vm5/vdEFF7imhz+lpuuWihqpVLZa7Vu5ZVipBAAELAgQsC0g0iQwBE7Ry8n/76nDxkqzImLRLZ3ll13TfV4E1k2MUw/sDXbrKlIUAAscSIGCxP1wnYE6AN18f/u2DHXr+gywehg/SCpuv//qfm66rz63n+xqQFzMHCZ5hEEAgLAUIWGG5LEzKCQFzInxMtPT2l7/6ghbHOzihenQf5rgFE6x6nZamkpIyTmAPDDO9IoBAhAkQsCJswZiufwJ5BaXanF2g597fobe+2KkyXnPoH+R/r4qKknqflqYB59VT47oJSkrgwfUqgXIxAgi4ToCA5bolpaBjCZivDs3ZS5+s2K0XlmRp+dr9gNkQ6Nyymq7omq6zO9SSCVl8DWgDj6YIIOApAQKWp5abYg8VMF8h7s8v0Qdf7dI/PtupVRtzACpHoF2zFF14RprOPSVV1RJj+AqQXYIAAghYECBgWUCiifsFCotKtS+vRB8u360lX+/Sf37c5/6ij1HhqW2qq2unVHXvXEvVk2IUH8dXgJ7eEBSPAAK2BQhYtsm4wO0C5vDSuJgofftTjt79zy599eNebcoqcHXZGekJOqVNDfU8NVUnHZeiopIy36GgfBBAAAEE/BMgYPnnxlUeEigsLlVBYZm+25ijJV/v1rcb9mvt5ryIFmjZOEknNa+mrp1q6cRmKUqIj1J8LHepInpRmTwCCISVAAErrJaDyUSCwIEH5Tdsy9OK9Tn6/qccrd2Spw1b82TO4Aqnj3kIvXnDJLVslKQTjktRh+NT1LxBksxLs3llTTitFHNBAAG3CRCw3Lai1BMSAXMMhAkse3OLtSW7UFt3Fujrtfu17ddCbf+1UNm7C7VrX3FA5pZaPVZ1a8Wrfu14Nagdr04tq6lhWoIa1Y1XjeRY36GrHKMQEHo6RQABBCoUIGCxORAIoIC5o1VoDjyNkuLiopVfUKK8wlLtyy3xvT/R/GfzgL1ps3tfsfbkFKu09Le7YNHRUaqZEqta1WMVHxvle9A8KT7a916/6skxvv+cmBCjoqJSmRtnpg3HJgRwMek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1C5yUQAAARhJREFU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Pw/54r2EKvhW2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png;base64,iVBORw0KGgoAAAANSUhEUgAAAlgAAAFzCAYAAADi5Xe0AAAgAElEQVR4Xu3dB5RV1b3H8d/0RhsGhj4g0lWaGpXEAigIKM+uCDEWgg0FBaRYEEU6AgoaEdGIBrDH2BtKElsEBRWligx1RqROb2/tayCUGeacO+e2c753LdeLmX323v/P3m/lt849d5+osrKyMvFBAAEEEEAAAQQQcEwgioDlmCUdIYAAAggggAACPgECFhsB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ggAACCBCw2AMIIIAAAggggIDDAgQsh0HpDgEEEEAAAQQQIGCxBxBAAAEEEEAAAYcFCFgOg9IdAggggAACCCBAwGIPIIAAAggggAACDgsQsBwGpTsEEEAAAQQQQICAxR5AAAEEEEAAAQQcFiBgOQxKdwgggAACCCCAAAGLPYAAAggggAACCDgsQMByGJTuEEAAAQQQQAABAhZ7AAEEEEAAAQQQcFiAgOUwKN0hgAACCCCAAAIELPYAAggggAACCCDgsAABy2FQukMAAQQQQAABBAhY7AEEEEAAAQQQQMBhAQKWw6B0hwACCCCAAAIIELDYAwgggAACCCCAgMMCBCyHQekOAQQQQAABBBAgYLEHEEAAAQQQQAABhwUIWA6D0h0CCCCAAAIIIEDAYg8ggAACCCCAAAIOCxCwHAalOwQQQAABBBBAgIDFHkAAAQQQQAABBBwWIGA5DEp3CCCAAAIIIIAAAYs9gAACCCCAAAIIOCxAwHIYlO4QQAABBBBAAAECFnsA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EWuDlpdn65Js9+jEzV7/uLfINV7tGnNo0SdbZHWvq0rPqBnoK9I8AApUIELDYIggESKAsP09lRYVSVJSi4uJ9/5Tm7lPpvj0q2bfb939L95t/9qk0b79Kc3OkkmJVO/8Krdybqq/X7VetlFjVqh6ruNgoJcRFKzE+WtWTY1SrWqyS4qOVmBCjoqJSlZb5hvH9nY97BTZlFejueRv0w8+5xyyybdNkPTSwuTLSE9yLQWUIhLkAASvMF4jphb9A6f69ksoUnVJDJb9mqTBzvYrW/6DCTetUvH2TirdvUXH2NpXs/sVSMQ1n/10LtjTX3De2WWqfWj1WdWvFq37teDWoHa/OLaupQZ0ENaoTrxrJscovLFVsTJQvpPGJbIE/Tvih0nB1oEITshaMaVthwd9//72uu+467dy582CbG2+8UXfddVe51+zatUvPPPOMFi9erOzsbF+bLl26aOrUqapfv35kwzJ7BAIgQMAKACpdulegNGefL0xFxSWocONq5X/zmQpWr1ChCVQbflBZ8W9f11TlYzdgHWssE6yaN0xSy0ZJOvG4FHU4PkXHNUhSSWkZd7uqskghuNZ8LTjx+U22Rh7dP6PCrwvffvtt7dmzR1dddVWlfebl5enhhx9Wjx491KlTJ8XGxlZ6DQ0Q8LoAAcvrO4D6jyngC1TR0TJf95kwlfufj5X/3X9UuO77gMk5GbAqmmTLxkk6qXk1detUSyc0S1FCfJTiY/l6MWCL6kDHtz+yTp9+v8dWT11OqKlHbm9R7jWPPvqozjzzTHXs2LHSPs3drnfffVepqal64oknVFhYqEsuuUS33nqr778zn++++07Tpk3TZ5995vv3M844Q8OHD9eJJ57o+/cXX3xRo0aNOmysRo0aaf78+WrRokWlfzd30GbPnq2FCxcqMTFRgwYN0rXXXuv7z+ZvAwcO1DfffOPrPyEhQRdddJFGjBhxcH6VFkkDBBwWIGA5DEp3kS9gno2Kik9Q3jefKueTN5W3bKmKMjcErbBgBKwjizHP6pzSpoZ6nprqC15FxaVKSYwJWs0MVLlAjxErDz7QXnnr31qYB9/fm9r+qOa5ubkaP3689u3bp3//+9++vx8aWI684IsvvtDIkSPVs2dPDRkyRNHR0Xrssce0fft2jRs3zvc149ChQ3X77bf7QltOTo7Gjh2rqKgoPfTQQ77AYwLWp59+qgkTJigpKckXikwAGz169MGAVdHfTRAz/ZmvIm+55Rbl5+frwQcfVLNmzXTzzTf76ji0r/3792vMmDHq2rWrLr74YqtctEPAUQEClqOcdBaRAiUlKs3P9d2l2r/k78pZ+pbyvloaslJCEbCOLPbUNtXVrVOqunWupepJMYqP4+5WyDbEfwc+5cZlfk3hqydOPuq6HTt2+O74mLDUvXt3lZWV6ZNPPtEPP/zgC1pHfgVowtGzzz6refPmqV69er7+TB+33XabL8iUdxfsyEBVlYBlApMJZuau24HxzV21++67TzNnzlS1atXKDVi9evWS+YcPAqEQIGCFQp0xw0LAPJxeVpCvfe8s1v6P/q6CH74Oi3mFQ8A6FKJdsxT1PSNN3U9JVbXEGB6WD9EucTJglVfCTz/9pLvvvluTJ09WkyZNDmvy6quvaunSpQfvPpk/mueyTLgyz2WZEGPuKq1YsULLli3zfV24fPly39eEB+5YVSVgrV27Vu+9995h4x96BywtLe2wrwjN/E477TTNmDHjYCAL0bIxrIcFCFgeXnwvlm5ClTkuYf8Hr2rfm3/zfQ0Ybp9wC1iH+phfKF7RNV1nd6jFg/JB3jhOfkVY3tSP/Mru0DbmK8JFixaVG7D69u2r9u3b684771RcXJzOP/98dejQQV9++aW++uqroAWsQ78iNM+IzZo1S0VFRb5fRfJQfpA3K8P5BAhYbARPCBQWlaps/UrteXGu9r3zglRWFrZ1h3PAOoBmztzqfVqaBpxXT43rJigpga8QA72hnHzI3QSf6dOn6/HHH1etWrV8U1+3bp3vealJkyYdddenvL9t27bN98zV/fffr6ysLJm7XOba5ORkX3/mSAdzR8uJO1h2vyI045vnucxdswPjB3p96B+BIwUIWOwJ1woUFZcpJlp6+8tfdUqr6op7YbJ2PTsz7OuNhIB1KGKrJsnqf266ev2utkpKxVeIAdphTh7TsHv3bt8v7AYMGKCzzjpLJSUleumll3x3fMx/Zx5OP/Rj7gg98MADSklJ8T23ZT7mDpF5mN08B/X1119r4sSJeuSRR9S4cWMdeCi+bdu2vuMdzHXmDpgJdgceej/yjtmx/m73IXfzdaWZn6mLO1gB2pB0W6kAAatSIhpEmoA5WLOwuFQLP8zS3z7IUk5+ia44p65u6ZqgHZe0C/tyIi1gHQA1vzrsf166ru5ez3fGljmDi4+zAk4eNLplyxZNmTJF77//vmrUqCFzyGj//v0VHx9f7qRNIJozZ45eeeUV3/NW/fr10+DBg33HIBQXF2vBggW+h9DNp0+fPr5fE86dO9d3p8w8iG6ObzB3k7p16+ZrcyBg3XHHHXrqqacq/PuBXxkeekyDma85JPVPf/pTucc0mK8EzVeVJvyZ57P4IBAKAQJWKNQZMyACufkl2p9forn/2KbX/nX4qenmNTMfz+qorJt6Kv97/36NFZBJl9NppAasQ0u5qlu6ru/dQCmJ0b5X/PBxRoBX5TjjSC8IBEOAgBUMZcYIqEBBUamydxfpyTe26c3P//fajyMHvXtAhs5PWa2tg/8voPOpauduCFgHDPqcnqZbLmroe3ciQauqO+N/1/OyZ+cs6QmBQAkQsAIlS78BFyguKdOenGLNeW2rXv935e/5a5ORrCeHtdTWbr+d4xOuHzcFrAPGfX9fR4MvaqjkxBhe0ROuG495IYCAowIELEc56SwYAubh9dKyMj311jbNf2u7rSGfGdVaTf7zvH6ZOcbWdcFs7MaAdcDv+t71dUPvBtzNCuaGYiwEEAiJAAErJOwM6q+AuWv16j9/0exXt/geXrf7Of93tTXq4jTtuOA4u5cGrb2bA5ZBNA/D33F5Y13YJU0x0TwIH7SNxUAIIBBUAQJWULkZzF8BE6bWZOZp6uJMrcnM9bcb33Ufzeig3If+rJwlr1epn0Bd7PaAdcDNHO9wzx+bqkWjJMXHErQCtZ/oFwEEQiNAwAqNO6NaFCgsLpM5JHTKoky9dYwH2C1252s25NLGuuS4X7X9T3+wc1nQ2nolYB0AvfTsuhpySSPf81l8EEAAAbcIELDcspIurMP8OvCj5bs08flNyi0odazChnUS9PK4E7T5/KYqzc1xrF+nOvJawDJuyQnRGt0/Q906p/J8llMbiX4QQCCkAgSskPIzeHkC5iH2/XklGvfXjfrXt3sCgjTrthZqv/V9Zd1/Y0D6r0qnXgxYB7zObF9Tdw9oqpopsZwIX5VNxLUIIBByAQJWyJeACRwqYA4LfX/Zb3etzAPtgfp0ObGmJlzbWDt6NgrUEH736+WAZdDMCfBj/9RU3TunKp5DSv3eR1yIAAKhFSBghdaf0Q8RyCso1QPPbtT7X+0Kiss/JpyouAXjtOeFJ4IyntVBvB6wDjj1OCVVY69txleGVjcO7RBAIKwECFhhtRzenIx5d+APP+fq7nkblLW7KGgI/c+tp4FdopR1efugjWllIALW/5TSU+M1/ebj1bJxEu82PGTz7H31aeX8820VrFmpkl+zfX+JqV1XCa3aK+XMXqpx8XVWthptEEAggAIErADi0nXlAuZ5q+c/2OE71yrYn+rJMfro4Y7aPOD3Kvzpx2APX+F4BKyjaYZd0USXn1PX8yGrKHODdowdqIIfVxxzvya06aB64+YprknzsNnXTAQBrwkQsLy24mFUr/mV4N3zftLH3+wO2aweGnicziz5RtvuvDxkczhyYAJW+UtxTsdaMuvl5Xcabr6+W6Xh6oCeCVmN539kaV8vWbJEc+bM0ZNPPqnU1NRyr9m1a5eeeeYZLV68WNnZv90169Kli6ZOnar69etbGodGCHhJgIDlpdUOk1rNXatNWfka/vh6ZWYVhHRW7Zun6NHbjtf2c537H4j441qr3vj5iq5WU1kP3Ky8Zf+0VSMBq2KujPQETbu5hZqkJ3juV4bma8HsqcNt7aW6I6ZV+nXhjh07dNttt6mkpETz5s0rN2Dl5eXp4YcfVo8ePdSpUyfFxsbamgeNEfCiAAHLi6sewprNrwQ//2Gv7vrLhhDO4vChF93bVnWWzNXOxx+s8pyik6up/sRnlXTKWSr+ZTsBq8qi5XcwY3ALndyymqcOJ9125xXK/fxDW6LJp3dXg4dfqPCa4uJizZ0713dHauXKlRUGrO+//17vvvuuL3w98cQTKiws1CWXXKJbb731YCD77rvvNG3aNH322We+8c444wwNHz5cJ554ou/fX3zxRY0aNeqwuTRq1Ejz589XixYtKv17Zf3bgqExAkEQIGAFAZkhfhMwJ7IvWpKlR14O/vNWx1qDvl3SNPyCmtp2YYsqLZW5c1Vn+FQldewiRUWpOHsbAatKose++PZLG+mqrumeOcph4wVtDj7QbpXVPPje7I2Kny/8+uuv9d577+nMM8/U9OnTKwxYX3zxhUaOHKmePXtqyJAhio6O1mOPPabt27dr3Lhx2rlzp4YOHarbb7/d11dOTo7Gjh2rqKgoPfTQQ0pISPAFqE8//VQTJkxQUlKSzFeOJoCNHj36YMCq6O+JiYmV9m/VhHYIBEuAgBUsaY+PY74WfOSVzVr4YVZYSiyd1VF7xvSzfYfgQDG1+t2iWgOGKCa1ju9/BKOr11TJ7p0ErACv9tXnpvtefeSFl0av75Lml+bxn+4s97p9+/Zp8uTJGjRokLZt26YpU6ZUGLBMOHr22Wd9f69Xr56vvwNfLY4ZM0YdO3Y8aowjA1VVApa5w3Xk58j+/MLhIgQCKEDACiAuXf8mUFYmjfjL+pA+zF7ZWgy/sokuqLdNO/7crbKm5f694SOvKrFTF+V9+bH2L3lddYZOUGnOPgKWX5r2LjIPv0+96Xhz09DVHycDVllZmZ577jmlpaWpd+/eMneojhWwXn31VS1duvTg3ScDbZ7LMuHKPJfVq1cv5efna8WKFVq2bJnM13nLly/3fU144I5VVQNWZf27evEpLiIFCFgRuWyRM+ncghINfXSdlq/dH9aTblY/UX+7p60yz67r1zxrXjZQ5if0uV98pOrnX+H7qpCA5RelXxd1bllNs4e2Unyse1OWk18RrlmzRosWLdKIESN8X9dVFrDM3037A2Hp0IDVt29ftW/fXnfeeafi4uJ0/vnnq0OHDvryyy/11VdfORKwzLNflfXv18bhIgQCKEDACiCu17ves79YN89cqzWZuRFB8djQlmqz/nVlTxhSpfkSsKrE5/fFrZsk6/E7W6pGsjt/4ebkQ+7lPXBu4A996PzQhVi3bp3vWapJkyYd/IrQfK1onrm6//77lZWVJXOXy/w9OTnZd6k50sHc0XLiDlZmZmal/fu9cbgQgQAJELACBOv1bnfuLdKgaWv08478iKEwXzWNvbq+snplVGnOBKwq8VXp4qb1EvXk8FaqXSOuSv2E48WBOqbB1FrZHSzzq8EHHnhAKSkpvofczWfWrFm+h9nvu+8+mYflJ06cqEceeUSNGzf29Wceim/btq3veAdznbkDZu5oHXjo/ciH3I/1d/MQfWX9h+OaMSdvCxCwvL3+Aan+lz1FumHKam35JbRnXPlT3LtT2qv0sRHa+48F/lzuu4aA5TedIxc2rpugp0a0VlpN94WsQB00WlnAMgtjApE5jPSVV17xPW/Vr18/DR482HdMgznuYcGCBXr00Ud9a9inTx/frwnNERDm14kzZ870Hd9g7mZ16/bbc44HAtYdd9yhp556qsK/m18ZNmvWrML+zZwOPHjvyAaiEwQcEiBgOQRJN78JmDtX10+OzHBl5n9dr/q6rnORtl11st9LSsDym86xC03Imn9Xa9fdyeJVOY5tETpCIOACBKyAE3tnAPPM1fVTVkfU14JHro75aumdKe2VeWlHFW/P9GvxCFh+sTl+kfnhwvyRrV35TBYve3Z8u9AhAo4LELAcJ/Vmh+bXggOnromYB9qPtUpTbmyu03I+0/aRf/RrMQlYfrEF5CLz4PvTo9q4+teFAYGjUwQQqLIAAavKhHRQWibdNH112B/FYHWlTm5VXdNvaqYd5zWweslh7QhYfrEF7CJzhMMTw1q7/pysgAHSMQII+CVAwPKLjYsOCJgT2kc/uSGsDxH1Z7Veur+darwxU7uenmb7cgKWbbKAX2B+ITp5UHPFxLj3nKyAIzIAAgjYEiBg2eKi8aEC5t2C0xZn6pV//uI6mEvPqqvbzkvSjova2K6NgGWbLCgXmNfqDL6okWfeXRgUVAZBAIEKBQhYbA6/BAqKSrU4DF/c7Fcx5VxkTgT/eFZHZd92ofJXfO5Ut5b6aTj771qwpbnmvrHNUnsaWRcwL4i+7Ky6Sk6MsX4RLRFAAAE/BAhYfqB5/RLzteDnq/bqjjnrXE0xun+G+tRcry039wlqnQSswHLPGNxCp7etoTgXv1YnsIL0jgACVgQIWFaUaHOYwPqtebpy3CrXq7RqnOQ7S2lL1/Sg1krACjz3C2NPUPOGiYEfiBEQQMCzAgQszy69f4XnFZSq//hV2pQVeae0+1OxCVhNv1mkX6aP9Odyv64hYPnFZuuijPQELbyvnRLiom1dR2MEEEDAqgABy6oU7WSeu7p73k+u+8XgsZa2xympGnN5Xe3o3SxoO4CAFRxq88vCSYOaK5ZfFgYHnFEQ8JgAActjC+5vufmFpVr0UZZmv7rF3y4i9roPp3dQ/tRbtP/9l4NSAwErKMy+QYZd0USXn1OXkBU8ckZCwDMCBCzPLHXVCv167X79edrqqnUSoVcPurCh+rfdp+1/PCMoFRCwgsJ8cJAFY9qqbdPk4A7KaAgg4HoBApbrl7jqBZq7V5fc972ydhVWvbMI7KF+7Xi9Nv5EZfZpodK9uwNeAQEr4MSHDZCeGq9XHzyB57GCy85oCLhegIDl+iWuWoEmXD3w141676tdVesowq+ecevx6pT9sXbce0PAKyFgBZz4qAHMs3b3X9uMQ0iDT8+ICLhWgIDl2qWtemHmvKsPlv2qe+dvrHpnEd7DGSfU0ITrmiirZ6OAV0LACjhxuQM8eH0znXtybc7HCg0/oyLgOgECluuW1LmCsncX6cIx36q4pMy5TiO4p9cfOlEJCx/S7oVzAloFASugvBV2bn5N+MbEk1SnZlxoJsCoCCDgKgEClquW07li8gpLNXruBv3r2z3OdRrhPfXrnq5Bf4hV1mUnBrQSAlZAeY/Z+Znta/qObuB8rNCtASMj4BYBApZbVtLBOgqLy/QhXw0eJZqSGKMlMzpo6/XdVLBmpYPih3dFwAoYraWOzVeFvU5Ls9SWRggggEBFAgQs9sZRAjn5JTr/rpUyp7bzOVzgvmua6rz477R1yKUBoyFgBYzWUsfJCdF6Z0p7XghtSYtGCCBAwGIPWBIwvxqc8PwmvfX5TkvtvdbohGYpemxoC23vXi9gpROwAkZrueNLz67rO4Q0nhdCWzajIQIIHC7AHSx2xGECKzfk6PrJP6JyDIG/3dNW6f+cr52zxwbEiYAVEFbbnT47pq3acQCpbTcuQACB3wQIWOyEgwLm14LXTPxRazJzUTmGQJ/T0zS8by1lXXh8QJwIWAFhtd1pqybJWjCmjWKio2xfywUIIIAAAYs94BMwZ1699q9fNHnhJkQsCHw8s6P2j71GOf96x0Jre00IWPa8Atn6nj821UV/qBPIIegbAQRcKkDAcunC2i2roKhUPYavlHnAnU/lAnde0Vh9G2Zpxw3nVN7YZgsClk2wADY3vxx9b1p7jm0IoDFdI+BWAQKWW1fWRl3mwfbH/75Vz3+ww8ZV3m6akZ6gRWPbKbNbA6m42FEMApajnFXu7Pre9XV9rwZKjI+ucl90gAAC3hEgYHlnrSusdOfeIvUcEbhzndxKPHtIC52w8W1ljb/V0RIJWI5yOtLZu1PbK60GJ7w7gkknCHhEgIDlkYWuqEzz1eDkhZl6/d+/eFzCfvlndailcQMaKOv8JvYvPsYVBCxHOR3prO/v62hkvyZ8VeiIJp0g4A0BApY31rnCKrf/WqgLRn/rcQX/y39n8kkqe3KM9r76tP+dHHElAcsxSkc7enPSSaqXGu9on3SGAALuFSBguXdtK63M3L166DkOFa0U6hgNrulZX9eeUqLsqzpVpZvDriVgOUbpaEfmeI4xAzK4i+WoKp0h4F4BApZ717bSyrJ2Far3KO5eVQp1jAa1qsXqg+kdtOnKU1WUuaEqXR28loDlCGNAOnlvWgfVrh4bkL7pFAEE3CVAwHLXelquxvxycNriTN/ZV3yqJjBpUHN1yf+Pto3oV7WO/ns1AcsRxoB00q97uoZc2lixMRw+GhBgOkXARQIELBctpp1Sdu8v1rnDVti5hLYVCHRqWU0zb2mu7efWd8SIgOUIY8A6MYfMVkuKCVj/dIwAAu4QIGC5Yx1tVWFObZ//9jY9+cY2W9fRuGKBF8a2U613ZmvXvElVZiJgVZkwoB0MurCBrju/geJ4EXRAnekcgUgXIGBF+gr6Mf/S0jJ1vWMFp7b7YVfRJRefWUdDz6+m7X1bVblXAlaVCQPagTndfcmMDormHYUBdaZzBCJdgIAV6Svox/zf/Hynxj690Y8ruaQiAfNC4KWzOmrnsEuVt2xplaAIWFXiC8rF465rJvOrQj4IIIBARQIELI/tDfNw+/VTVmtNZq7HKg98uSOvzlDP1E3KvqlHlQYjYFWJLygXt2qSrKdGtFZSAq/PCQo4gyAQgQIErAhctKpM+cdNuRrw0A9V6YJrKxA4vmGSnh3dWpvPSa+SEQGrSnxBu3jhve3UsnFS0MZjIAQQiCwBAlZkrVeVZmvuXk18fpPMV4R8AiMwb0QrNf/uZWVPGeb3AAQsv+mCeqH5inB0/wxeAh1UdQZDIHIECFiRs1ZVnqk5uf0Pt32tsrIqd0UHFQice3Kqxlyeruw+Tf02ImD5TRfUC6OipE9nd+bXhEFVZzAEIkeAgBU5a1Xlmb79xU7dO5+H26sMWUkH709rr6IZQ7TvncV+DUXA8ostJBeZQ2ZNqOaDAAIIHClAwPLInjB3r26btVbL1+73SMWhK3Ngnwa65qQ8bev/O78mQcDyiy0kF3VuWU1zhrbiLlZI9BkUgfAWIGCF9/o4Nrtd+4t1Hie3O+Z5rI7Sa8XpHxNP0ua+7VT8a5btMQlYtslCesH70zoolfcThnQNGByBcBQgYIXjqgRgTs9/sJXyonkAACAASURBVEMzXtwcgJ7psjyB6Tc31ym7/6XtY661DUTAsk0W0gtG9cvQZefUDekcGBwBBMJPgIAVfmvi+Ixy80t004y1WrUxx/G+6bB8gd+1raHJAzOU1aOhbSIClm2ykF7QrlmK5g1vpfg4zsQK6UIwOAJhJkDACrMFCcR0du4tUs8RKwPRNX0eQ+Dv409U4kuTtXvBLFtOBCxbXGHR+N2p7ZVWIy4s5sIkEEAgPAQIWOGxDgGdxYsfZ2vywk0BHYPOjxa4omu6bjk7XjsubWeLh4BliyssGo/sl6HL+ZowLNaCSSAQLgIErHBZiQDNIye/RCMeX68vf9wXoBHotiIB8xqVJTM6asdNPZX//TLLUAQsy1Rh0/DUNtU17ebjZV4EzQcBBBAwAgQsl++DwqJSdRn8tcurDN/y7r2mqXok/qCtt11keZIELMtUYdXw09mdeA4rrFaEySAQWgECVmj9Az76Fz/s1a0z1wZ8HAYoX6Bt02Q9cWdLbetWzzIRAcsyVVg1fGJYK53cqnpYzYnJIIBA6AQIWKGzD/jIRcVlmro4U68szQ74WAxQscBzY9qowecL9Musuy0xEbAsMYVdo0vOqqsx/TPCbl5MCAEEQiNAwAqNe1BGNS93vvrBVdqUVRCU8RikfIFep9XWyItqa8cFzS0REbAsMYVdo4z0BC0a207xsRzXEHaLw4QQCIEAASsE6MEack9OsbrfuSJYwzHOMQSWzOignPEDlfPxPyp1ImBVShS2DcyPGqon86B72C4QE0MgiAIErCBiB3uof367R3fMXhfsYRmvHIGhlzXWxU13avu1Z1bqQ8CqlChsGzw6pKXOaFcjbOfHxBBAIHgCBKzgWQd1pNyCUs18aTPPXwVVveLBGtVJ0Evj2mlzj6Yqzc895qwIWGGyaH5Mg+ew/EDjEgRcKkDAcunCmtfj3DB1tdZuznNphZFX1iO3tdBJW95T1ribCFiRt3yWZtyycZKeHtlGifE8h2UJjEYIuFiAgOXSxTW/IDzj1uUurS4yy/rDSTU1/k+NtKNnYwJWZC6hpVl/Nqez4mKjLLWlEQIIuFeAgOXStV2dmav+439waXWRW9abE09SzDNjteeluRUWwVeEkbu+ZubP39NWrZskR3YRzB4BBKosQMCqMmF4dvDav37R+AU/h+fkPDyrAefV0w2nS1lXdCBguXQf8F5Cly4sZSFgU4CAZRMsEpqbrwdNuHrz852RMF1PzbFGSqw+nN5Bmwd0UeFPq8utnTtYkb0l+pyepnHXNYvsIpg9AghUWYCAVWXC8Osgr6DU94D7msxj/1ot/GbujRlN/PNx+n3R19o27AoClguXvFWTZD01orXMy775IICAdwUIWC5c+7Iy+R5wLy4pc2F1kV9S++Or6ZHBzbXj3PoErMhfzqMqiI2JknnQPYrn3F24upSEgHUBApZ1q4hpuXNvkXqOWBkx8/XiRBfd11ZpHzyhX58Yf1T5fEUY+Tviw4c7qGZKbOQXQgUIIOC3AAHLb7rwvXDlhhxdP/nH8J0gM1Pf39fRsN7Vtb1vSwKWC/fDs6Pbql0zfknowqWlJAQsCxCwLFNFTsOXPsnWpL9tipwJe3Cm5uujT2Z11J7R/ZT7+YeHCXAHK/I3xKRBzXXuyamRXwgVIICA3wIELL/pwvfCaYszteijrPCdIDPzCYy4qol6192qrEHdCVgu2xNXdk33rS8fBBDwrgABy2Vrn19YqjHzftLSFbtdVpn7yjmuQaKeG9NWm8+pS8By2fKe1aGWptzYXOaBdz4IIOBNAQKWy9bdvOR5IEc0RMyqPjmslY5f/XdlTxxycM58RRgxy1fhRM1RDfNGtFYyRzVE/mJSAQJ+ChCw/IQL18vMIaO9R63Urn3F4TpF5nWIQLdOtXTvVfWV1TuDgOWinZFaPVZvTDhJCbz02UWrSikI2BMgYNnzCvvWpWXS725aFvbzZIL/E3hvanuVzB6mvW887/svuYPljt3x5V9OVjTfELpjMakCAT8ECFh+oIXzJbn5JTpryDfhPEXmdoTA9b3q69pOBdrW71QClot2x9JZHZWcGOOiiigFAQTsCBCw7GhFQNvN2QW66J7vImCmTPGAQJ2acXpr0knKvLSDinds4Q6WS7bGu1PbK61GnEuqoQwEELArQMCyKxbm7Vdn5qr/+B/CfJZM70iBqTc11+/2farto64hYLlke7w07gQ1q5/okmooAwEE7AoQsOyKhXn7b9bt9/2KkE9kCZzSurqm3dhMO85rQMCKrKWrcLbmV4QdW1RzSTWUgQACdgUIWHbFwrz9Z6v26rZZa8N8lkyvPIGXx7VT9ddnKOmUs7RgS3PNfWMbUBEs8OiQljqjXY0IroCpI4BAVQQIWFXRC8NrP1mxW8MeWx+GM2NKlQlcdnZdDe6eqJgtawhYlWFFwN+n33K8zu5QKwJmyhQRQCAQAgSsQKiGsM/X/vWLxi/4OYQzYGh/BeLjovXJzI4q3fCd/ro6jTtY/kKGyXUTBzXXebyPMExWg2kgEHwBAlbwzQM64tNvb9ec17YEdAw6D5zAmAEZuqhTvOYtySFgBY45KD2P6pehy454DVJQBmYQBBAICwECVlgsg3OTmPfmNv3l9a3OdUhPQRUwr1h5dlQbzX97GwErqPLOD3ZT34Ya2KeB8x3TIwIIRIQAASsilsn6JOf+Yyv/w2ydKyxbmjOxvvspR3c9sSEs58ekrAkMuqCBBl3Y0FpjWiGAgOsECFguW1ICVuQvaM9Ta+vd//wa+YV4vAIClsc3AOV7XoCA5bItwFeELltQyolYAb4ijNilY+IIOCJAwHKEMXw6efHjbE1euCl8JsRMEPCowMh+Gbqch9w9uvqUjYBEwHLZLnh/2S6NnsuzOy5bVsqJQAGOaYjARWPKCDgoQMByEDMcuuKg0XBYBeaAgMRBo+wCBLwtQMBy2frzqhyXLSjlRKwAr8qJ2KVj4gg4IkDAcoQxfDrhZc/hsxbMxNsCvOzZ2+tP9QgQsFy2B9ZvydOVD6xyWVWUg0DkCbw07gQ1q58YeRNnxggg4IgAAcsRxvDpZOfeIvUcsTJ8JsRMEPCowLtT2yutRpxHq6dsBBAgYLlsD+Tml+isId+4rCrKQSDyBJbO6qjkxJjImzgzRgABRwQIWI4whk8npWXS725aFj4TYiYIeFTgy7+crOgojxZP2QggwDlYbtsDBYWlumDMt9q1r9htpVEPAhEjkFo9Vm9MOEkJ8dERM2cmigACzgpwB8tZz5D3lltQqoFTV2tNZm7I58IEEPCqQKsmyTK/IkxOIGB5dQ9QNwIELJftgfzCUo2Z95OWrtjtssooB4HIETirQy1NubG5YmP4jjByVo2ZIuCsAAHLWc+w6G3qokwtXpIVFnNhEgh4UeDKrukacVUTL5ZOzQgg8F8BApYLt8IHy3ZpFO8jdOHKUlKkCEwa1FznnpwaKdNlngggEAABAlYAUEPd5aqNubpm4g+hngbjI+BZgWdHt1W7ZsmerZ/CEUBA/IrQjZtgT06xut+5wo2lURMCESHw4cMdVDMlNiLmyiQRQCAwAtzBCoxrSHstK5POuHW5ikvKQjoPBkfAiwLmwfbP5nRWFM+3e3H5qRmBgwIELBduhryCUt3AUQ0uXFlKigQBc0TDUyNaK4kjGiJhuZgjAgETIGAFjDZ0HRcVl2n8gp/15uc7QzcJRkbAowJ9Tk/TuOuaebR6ykYAgQMCBCyX7oUXPs7WlIWbXFodZSEQvgJ39cvQFefUDd8JMjMEEAiKAAErKMzBH2R1Zq76j+eXhMGXZ0SvCzx/T1u1bsIvCL2+D6gfAQKWS/eA+ZrQPOjOBwEEgitgHnCPi+UJ9+CqMxoC4SdAwAq/NXFkRuaVOddN/lFrN+c50h+dIIBA5QItGyfp6ZFtlMhLnivHogUCLhcgYLl4gSc8v0mvLM12cYWUhkB4CVxyVl2N6Z8RXpNiNgggEBIBAlZI2IMz6Ger9uq2WWuDMxijIICAHh3SUme0q4EEAgggwEnubt4D+3JL1PWOb9xcIrUhEFYCS2Z0VPXkmLCaE5NBAIHQCHAHKzTuQRm1sLhUV41bpU1ZBUEZj0EQ8LJARnqCFo1tp/jYaC8zUDsCCPxXgIDl8q3Ac1guX2DKCxsBnr8Km6VgIgiEhQABKyyWIXCTWLZmn26cviZwA9AzAgj4BJ4Y1kont6qOBgIIIOATIGC5fCMUFpWqy+CvXV4l5SEQeoFPZ3dSfBxfD4Z+JZgBAuEhQMAKj3UI2Cxy8ks0/PH1+s+P+wI2Bh0j4HWBU9tU17Sbj1dKIg+4e30vUD8CBwQIWB7YC7yX0AOLTIkhFeD9gyHlZ3AEwlKAgBWWy+LspHbuLVLPESud7ZTeEEDgoMC7U9srrUYcIggggMBBAQKWBzaDeQ5r4LQ1WrUxxwPVUiICwRVo1yxF84a34vmr4LIzGgJhL0DACvslcmaCL36crckLNznTGb0ggMBBgZH9MnT5OXURQQABBA4TIGB5ZEPs2l+s84at8Ei1lIlA8AQ+fLiDaqbEBm9ARkIAgYgQIGBFxDJVfZJFxWW6deYaLV+7v+qd0QMCCPgEOrespjlDWykuNgoRBBBAgDtYXt0DHyzbpVFzN3i1fOpGwHGBSYOa69yTUx3vlw4RQCDyBbiDFflraLkCcxery+DlKiuzfAkNEUCgAoGoKOnT2Z25e8UOQQCBcgUIWB7aGPmFpZr4/Ca9+flOD1VNqQgERqDP6Wm695qmio3h68HACNMrApEtQMCK7PWzPfu1m/PU78FVtq/jAgQQOFxg4b3t1LJxEiwIIIAAd7DYA1JeQalumLpaazJz4UAAAT8FWjVJ1lMjWispgXcP+knIZQi4XoA7WK5f4qMLNF8Rjn16owcrp2QEnBEYd10zma8I+SCAAAIVCRCwPLg3SkvL1PWOFTIvguaDAAL2BMwLnZfM7KhoHr2yB0drBDwmQMDy2IKbcs2vCZ9+e5vmvrHNg9VTMgJVExh0QQNd16sBvx6sGiNXI+B6AQKW65e4/AL355XonKHfeLR6ykbAf4GPZ3ZUtaQY/zvgSgQQ8IQAAcsTy3x0kcUlZZrx4mYtXpLlUQHKRsC+wFXd0jX0ssYczWCfjisQ8JwAActzS/6/gn/dV6wew3k/oYe3AKXbFHhvWgfVrs57B22y0RwBTwoQsDy57L8VXVBUqgnPcfCoh7cApdsQML8avO+aporhYFEbajRFwLsCBCzvrr2v8h27CtVn1LceV6B8BCoXeHPSSaqXGl95Q1oggAACkghYHt8G5i7W5IWZev3fv3hcgvIRqFig7+/raGS/JkqI42BR9gkCCFgTIGBZc3J1q517i9RzxEpX10hxCFRF4N2p7ZVWI64qXXAtAgh4TICA5bEFL69c8xLo+W9t0/y3t6OBAAJHCFzfq76u791AifHcvWJzIICAdQEClnUrV7c0XxX2GL6S091dvcoUZ1fAnNr+3rT2fDVoF472CCDAM1jsgf8JvPavXzR+wc+QIIDAfwXu+WNTXfSHOngggAACtgW4g2WbzL0XlJSW6Y8TftSazFz3FkllCFgUaNUkWQvGtFEMLx20KEYzBBA4VICAxX44TGDVxlxdM/EHVBDwvMCzo9uqXbNkzzsAgAAC/gkQsPxzc+1VhcVlmr44Uy8vzXZtjRSGQGUCl55VV8OubKL42KjKmvJ3BBBAoFwBAhYb4yiB3PwSnX/XSuUWlKKDgOcEkhOi9c6U9kpO5IXOnlt8CkbAQQECloOYburqrS926r75G91UErUgYEnggeubqfdpaZba0ggBBBCoSICAxd4oV8Ac2zBq7gb9c+UehBDwjMCZ7Wtq0qDmHMvgmRWnUAQCJ0DACpxtxPf8y54iXTD6WxWXlEV8LRSAQGUCsTFRemPiSapTkxPbK7Pi7wggULkAAatyI8+2KCou0/vLfuWrQs/uAG8Vbr4aPO/k2orjwXZvLTzVIhAgAQJWgGDd0m1hUanuf2aj3vtql1tKog4EjhLocUqq7r+2meJ5mTO7AwEEHBIgYDkE6eZuzPNYF9/7vbJ2Fbq5TGrzqEB6arxeffAEnrvy6PpTNgKBEiBgBUrWZf1yAKnLFpRyDgosGNNWbZtyoChbAgEEnBUgYDnr6drezIPuL36crekvZLq2RgrznsCwK5ro8nPqyjzgzgcBBBBwUoCA5aSmy/syIcsc3fDxN7tdXinleUHgnI61fEcyEK68sNrUiEDwBQhYwTeP6BHN81j9HlilTVkFEV0Hk/e2QEZ6ghaNPYFX4Xh7G1A9AgEVIGAFlNedna/fmqcrx61yZ3FU5QmBF8aeoOYNEz1RK0UigEBoBAhYoXGP6FHN+Vifr9qrO+asi+g63DD5y86uq8EXN9Kqn3N1y4w1R5U04c/NZY4gKO/z5Y/7yr3GDS7HqmHGrS10ersanHfl9oWmPgRCLEDACvECROrw5oXQL32SrUde2RKpJUT8vLucWFP3DMiQOWagorD03N1t1Saj/F/IeTFg3X5JI5lQyoucI377UwACYS9AwAr7JQrfCZpDSGe/ukV/+zArfCfp0pn1Pq22786VCVfmU15YatcsxfcQd2J8tMY/u1FLPf5eyau7p/vMOEzUpf9PQVkIhJkAASvMFiTSplNSWqaRT/DLwmCtm7nzMvrqDHXvXMv367ede4tVt1ZcuQHr/N/V1qirM2TeKXnNxB9l7jp69WN+MTj5xuaKieY4Bq/uAepGINgCBKxgi7twvLIy6cbpq7V87X4XVhdeJZ3aprrGXXeckhOi9cKSLKXVjNP//b5OuQHrzxc00HW9Guibdfs9+azVgZXr3LKanhjWWlFkq/DazMwGAZcLELBcvsDBKq+wuEzXTvpRazJzgzWkJ8fJqJeorh1r6e0vf/W9uujea5pWGLDMu/X6nJ6mL3/cq4z0RNWvHa+ysjJtzi7QX9/dob//+xfXG7ZukqynR7XhOAbXrzQFIhB+AgSs8FuTiJ3R3txiXTdptX7ekR+xNUTaxI8VsP5yZyud0rp6uSXtyy3xPT/38tLsSCvZ8nyb1U/U/JGtVSM51vI1NEQAAQScEiBgOSVJPz6BnXuLdMOU1b67JHwCL1BRwDJ3umYNbqHGdRO0bM0+TVm4SRu25cs8+D6wd3394aSayswu0B1z1muTCwOxqfupu1orrUZc4BeBERBAAIFyBAhYbAvHBcxD1QOnErIchy2nw2Pdwapo/AO/LkytFqtHX93ie5bLTR8TruaNaK06NQlXblpXakEg0gQIWJG2YhEyX3Mna9C0NXxdGOD18idgmSm9cP8JalI3QX99d7v+8vrWAM8yeN03rZeoucNbcecqeOSMhAACFQgQsNgaARMwz2Td/PBarebB94AZE7D+R2seaH/8zpY8cxWw3UbHCCBgR4CAZUeLtrYFzK8LB89cwxEOtuWsXVBRwDpwBpbxP/KQ0QNHPSTGRWnC85v0wbJd1gYL41bmKIbZQ1vxa8EwXiOmhoDXBAhYXlvxENRrzska8Zf1+vib3SEY3d1DHush9xm3Hu87nmH52n2a9fIWrdqYc9hD7ivW5+jP01ZHPJA5RHTqTcdzzlXEryQFIOAuAQKWu9YzbKsxJ77Pemkzr9VxeIWO9RXhpWf99iLo6skxR41qztAa/9wmffrdHodnFNzuzOtvhl7WWNGc0B5ceEZDAIFKBQhYlRLRwCkB8+7CRR9l8YJop0ClYx40aoYxp7z3656u4xok+l4TY9ZgdWae7wwsc3xDJH/Mi5uv6pbOuwUjeRGZOwIuFiBguXhxw7E08z68ZWv2644568JxeswpQgRm3NpCJ7eqJvNuRj4IIIBAOAoQsMJxVVw+p6LiMmVmFWj44+u0KYsDSV2+3I6Wl5GeoGk3t1CT9ATFxfJyQUdx6QwBBBwVIGA5yklndgQKikp197yfePjdDpqH25qH2Sf8uTm/FPTwHqB0BCJJgIAVSavlwrkWl5TpxY+zNf2FTBdWR0lOCQy7ookuP6euYmO4a+WUKf0ggEBgBQhYgfWldwsCJmSt3ZynYY+vl/l1Gx8EDgikp8Zr+s3Hq2XjJMIV2wIBBCJKgIAVUcvl7smarwzHPbNR730V+QdfunulglNdj1NSNfbaZkqIiw7OgIyCAAIIOChAwHIQk66qLmCOEfhg+S498NefZe5s8fGegPka8L4/NdW5nVM5gsF7y0/FCLhGgIDlmqV0TyHmV4Z7cor10HM/658rI/sgTPesSnAqObN9Td09oKlqpsTyK8HgkDMKAggESICAFSBYuq26gPnK8MPluzTp+U3KLSiteof0ELYCyQnRGtU/Q907p/KVYNiuEhNDAAE7AgQsO1q0DYmAOZzUvEvv5aXZIRmfQQMrYF7pM+TSRhwaGlhmekcAgSALELCCDM5w/gkUFpdp3eY8jX/uZ63JzPWvE64KK4FWTZJ1z4CmatE4ibOtwmplmAwCCDghQMByQpE+giZgXhr9j093asaLm5WTXxK0cRnIOYGUxBjdcXljXdglzfd+RD4IIICAGwUIWG5cVQ/UZJ7PeurNbZr/9nYPVOueEq/vVV839GnAc1buWVIqQQCBCgQIWGyNiBXILyz13cWa89pWvf7vXyK2Di9MvO/v6+jWixrK3L1KjOdcKy+sOTUi4HUBApbXd4AL6jd3s3bvL9Zjr23Vm5/vdEFF7imhz+lpuuWihqpVLZa7Vu5ZVipBAAELAgQsC0g0iQwBE7Ry8n/76nDxkqzImLRLZ3ll13TfV4E1k2MUw/sDXbrKlIUAAscSIGCxP1wnYE6AN18f/u2DHXr+gywehg/SCpuv//qfm66rz63n+xqQFzMHCZ5hEEAgLAUIWGG5LEzKCQFzInxMtPT2l7/6ghbHOzihenQf5rgFE6x6nZamkpIyTmAPDDO9IoBAhAkQsCJswZiufwJ5BaXanF2g597fobe+2KkyXnPoH+R/r4qKknqflqYB59VT47oJSkrgwfUqgXIxAgi4ToCA5bolpaBjCZivDs3ZS5+s2K0XlmRp+dr9gNkQ6Nyymq7omq6zO9SSCVl8DWgDj6YIIOApAQKWp5abYg8VMF8h7s8v0Qdf7dI/PtupVRtzACpHoF2zFF14RprOPSVV1RJj+AqQXYIAAghYECBgWUCiifsFCotKtS+vRB8u360lX+/Sf37c5/6ij1HhqW2qq2unVHXvXEvVk2IUH8dXgJ7eEBSPAAK2BQhYtsm4wO0C5vDSuJgofftTjt79zy599eNebcoqcHXZGekJOqVNDfU8NVUnHZeiopIy36GgfBBAAAEE/BMgYPnnxlUeEigsLlVBYZm+25ijJV/v1rcb9mvt5ryIFmjZOEknNa+mrp1q6cRmKUqIj1J8LHepInpRmTwCCISVAAErrJaDyUSCwIEH5Tdsy9OK9Tn6/qccrd2Spw1b82TO4Aqnj3kIvXnDJLVslKQTjktRh+NT1LxBksxLs3llTTitFHNBAAG3CRCw3Lai1BMSAXMMhAkse3OLtSW7UFt3Fujrtfu17ddCbf+1UNm7C7VrX3FA5pZaPVZ1a8Wrfu14Nagdr04tq6lhWoIa1Y1XjeRY36GrHKMQEHo6RQABBCoUIGCxORAIoIC5o1VoDjyNkuLiopVfUKK8wlLtyy3xvT/R/GfzgL1ps3tfsfbkFKu09Le7YNHRUaqZEqta1WMVHxvle9A8KT7a916/6skxvv+cmBCjoqJSmRtnpg3HJgRwMek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1C5yUQAAARhJREFU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Pw/54r2EKvhW2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data:image/png;base64,iVBORw0KGgoAAAANSUhEUgAAAlgAAAFzCAYAAADi5Xe0AAAgAElEQVR4Xu3dB5RV1b3H8d/0RhsGhj4g0lWaGpXEAigIKM+uCDEWgg0FBaRYEEU6AgoaEdGIBrDH2BtKElsEBRWligx1RqROb2/tayCUGeacO+e2c753LdeLmX323v/P3m/lt849d5+osrKyMvFBAAEEEEAAAQQQcEwgioDlmCUdIYAAAggggAACPgECFhsB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ggAACCBCw2AMIIIAAAggggIDDAgQsh0HpDgEEEEAAAQQQIGCxBxBAAAEEEEAAAYcFCFgOg9IdAggggAACCCBAwGIPIIAAAggggAACDgsQsBwGpTsEEEAAAQQQQICAxR5AAAEEEEAAAQQcFiBgOQxKdwgggAACCCCAAAGLPYAAAggggAACCDgsQMByGJTuEEAAAQQQQAABAhZ7AAEEEEAAAQQQcFiAgOUwKN0hgAACCCCAAAIELPYAAggggAACCCDgsAABy2FQukMAAQQQQAABBAhY7AEEEEAAAQQQQMBhAQKWw6B0hwACCCCAAAIIELDYAwgggAACCCCAgMMCBCyHQekOAQQQQAABBBAgYLEHEEAAAQQQQAABhwUIWA6D0h0CCCCAAAIIIEDAYg8ggAACCCCAAAIOCxCwHAalOwQQQAABBBBAgIDFHkAAAQQQQAABBBwWIGA5DEp3CCCAAAIIIIAAAYs9gAACCCCAAAIIOCxAwHIYlO4QQAABBBBAAAECFnsA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EWuDlpdn65Js9+jEzV7/uLfINV7tGnNo0SdbZHWvq0rPqBnoK9I8AApUIELDYIggESKAsP09lRYVSVJSi4uJ9/5Tm7lPpvj0q2bfb939L95t/9qk0b79Kc3OkkmJVO/8Krdybqq/X7VetlFjVqh6ruNgoJcRFKzE+WtWTY1SrWqyS4qOVmBCjoqJSlZb5hvH9nY97BTZlFejueRv0w8+5xyyybdNkPTSwuTLSE9yLQWUIhLkAASvMF4jphb9A6f69ksoUnVJDJb9mqTBzvYrW/6DCTetUvH2TirdvUXH2NpXs/sVSMQ1n/10LtjTX3De2WWqfWj1WdWvFq37teDWoHa/OLaupQZ0ENaoTrxrJscovLFVsTJQvpPGJbIE/Tvih0nB1oEITshaMaVthwd9//72uu+467dy582CbG2+8UXfddVe51+zatUvPPPOMFi9erOzsbF+bLl26aOrUqapfv35kwzJ7BAIgQMAKACpdulegNGefL0xFxSWocONq5X/zmQpWr1ChCVQbflBZ8W9f11TlYzdgHWssE6yaN0xSy0ZJOvG4FHU4PkXHNUhSSWkZd7uqskghuNZ8LTjx+U22Rh7dP6PCrwvffvtt7dmzR1dddVWlfebl5enhhx9Wjx491KlTJ8XGxlZ6DQ0Q8LoAAcvrO4D6jyngC1TR0TJf95kwlfufj5X/3X9UuO77gMk5GbAqmmTLxkk6qXk1detUSyc0S1FCfJTiY/l6MWCL6kDHtz+yTp9+v8dWT11OqKlHbm9R7jWPPvqozjzzTHXs2LHSPs3drnfffVepqal64oknVFhYqEsuuUS33nqr778zn++++07Tpk3TZ5995vv3M844Q8OHD9eJJ57o+/cXX3xRo0aNOmysRo0aaf78+WrRokWlfzd30GbPnq2FCxcqMTFRgwYN0rXXXuv7z+ZvAwcO1DfffOPrPyEhQRdddJFGjBhxcH6VFkkDBBwWIGA5DEp3kS9gno2Kik9Q3jefKueTN5W3bKmKMjcErbBgBKwjizHP6pzSpoZ6nprqC15FxaVKSYwJWs0MVLlAjxErDz7QXnnr31qYB9/fm9r+qOa5ubkaP3689u3bp3//+9++vx8aWI684IsvvtDIkSPVs2dPDRkyRNHR0Xrssce0fft2jRs3zvc149ChQ3X77bf7QltOTo7Gjh2rqKgoPfTQQ77AYwLWp59+qgkTJigpKckXikwAGz169MGAVdHfTRAz/ZmvIm+55Rbl5+frwQcfVLNmzXTzzTf76ji0r/3792vMmDHq2rWrLr74YqtctEPAUQEClqOcdBaRAiUlKs3P9d2l2r/k78pZ+pbyvloaslJCEbCOLPbUNtXVrVOqunWupepJMYqP4+5WyDbEfwc+5cZlfk3hqydOPuq6HTt2+O74mLDUvXt3lZWV6ZNPPtEPP/zgC1pHfgVowtGzzz6refPmqV69er7+TB+33XabL8iUdxfsyEBVlYBlApMJZuau24HxzV21++67TzNnzlS1atXKDVi9evWS+YcPAqEQIGCFQp0xw0LAPJxeVpCvfe8s1v6P/q6CH74Oi3mFQ8A6FKJdsxT1PSNN3U9JVbXEGB6WD9EucTJglVfCTz/9pLvvvluTJ09WkyZNDmvy6quvaunSpQfvPpk/mueyTLgyz2WZEGPuKq1YsULLli3zfV24fPly39eEB+5YVSVgrV27Vu+9995h4x96BywtLe2wrwjN/E477TTNmDHjYCAL0bIxrIcFCFgeXnwvlm5ClTkuYf8Hr2rfm3/zfQ0Ybp9wC1iH+phfKF7RNV1nd6jFg/JB3jhOfkVY3tSP/Mru0DbmK8JFixaVG7D69u2r9u3b684771RcXJzOP/98dejQQV9++aW++uqroAWsQ78iNM+IzZo1S0VFRb5fRfJQfpA3K8P5BAhYbARPCBQWlaps/UrteXGu9r3zglRWFrZ1h3PAOoBmztzqfVqaBpxXT43rJigpga8QA72hnHzI3QSf6dOn6/HHH1etWrV8U1+3bp3vealJkyYdddenvL9t27bN98zV/fffr6ysLJm7XOba5ORkX3/mSAdzR8uJO1h2vyI045vnucxdswPjB3p96B+BIwUIWOwJ1woUFZcpJlp6+8tfdUqr6op7YbJ2PTsz7OuNhIB1KGKrJsnqf266ev2utkpKxVeIAdphTh7TsHv3bt8v7AYMGKCzzjpLJSUleumll3x3fMx/Zx5OP/Rj7gg98MADSklJ8T23ZT7mDpF5mN08B/X1119r4sSJeuSRR9S4cWMdeCi+bdu2vuMdzHXmDpgJdgceej/yjtmx/m73IXfzdaWZn6mLO1gB2pB0W6kAAatSIhpEmoA5WLOwuFQLP8zS3z7IUk5+ia44p65u6ZqgHZe0C/tyIi1gHQA1vzrsf166ru5ez3fGljmDi4+zAk4eNLplyxZNmTJF77//vmrUqCFzyGj//v0VHx9f7qRNIJozZ45eeeUV3/NW/fr10+DBg33HIBQXF2vBggW+h9DNp0+fPr5fE86dO9d3p8w8iG6ObzB3k7p16+ZrcyBg3XHHHXrqqacq/PuBXxkeekyDma85JPVPf/pTucc0mK8EzVeVJvyZ57P4IBAKAQJWKNQZMyACufkl2p9forn/2KbX/nX4qenmNTMfz+qorJt6Kv97/36NFZBJl9NppAasQ0u5qlu6ru/dQCmJ0b5X/PBxRoBX5TjjSC8IBEOAgBUMZcYIqEBBUamydxfpyTe26c3P//fajyMHvXtAhs5PWa2tg/8voPOpauduCFgHDPqcnqZbLmroe3ciQauqO+N/1/OyZ+cs6QmBQAkQsAIlS78BFyguKdOenGLNeW2rXv935e/5a5ORrCeHtdTWbr+d4xOuHzcFrAPGfX9fR4MvaqjkxBhe0ROuG495IYCAowIELEc56SwYAubh9dKyMj311jbNf2u7rSGfGdVaTf7zvH6ZOcbWdcFs7MaAdcDv+t71dUPvBtzNCuaGYiwEEAiJAAErJOwM6q+AuWv16j9/0exXt/geXrf7Of93tTXq4jTtuOA4u5cGrb2bA5ZBNA/D33F5Y13YJU0x0TwIH7SNxUAIIBBUAQJWULkZzF8BE6bWZOZp6uJMrcnM9bcb33Ufzeig3If+rJwlr1epn0Bd7PaAdcDNHO9wzx+bqkWjJMXHErQCtZ/oFwEEQiNAwAqNO6NaFCgsLpM5JHTKoky9dYwH2C1252s25NLGuuS4X7X9T3+wc1nQ2nolYB0AvfTsuhpySSPf81l8EEAAAbcIELDcspIurMP8OvCj5bs08flNyi0odazChnUS9PK4E7T5/KYqzc1xrF+nOvJawDJuyQnRGt0/Q906p/J8llMbiX4QQCCkAgSskPIzeHkC5iH2/XklGvfXjfrXt3sCgjTrthZqv/V9Zd1/Y0D6r0qnXgxYB7zObF9Tdw9oqpopsZwIX5VNxLUIIBByAQJWyJeACRwqYA4LfX/Zb3etzAPtgfp0ObGmJlzbWDt6NgrUEH736+WAZdDMCfBj/9RU3TunKp5DSv3eR1yIAAKhFSBghdaf0Q8RyCso1QPPbtT7X+0Kiss/JpyouAXjtOeFJ4IyntVBvB6wDjj1OCVVY69txleGVjcO7RBAIKwECFhhtRzenIx5d+APP+fq7nkblLW7KGgI/c+tp4FdopR1efugjWllIALW/5TSU+M1/ebj1bJxEu82PGTz7H31aeX8820VrFmpkl+zfX+JqV1XCa3aK+XMXqpx8XVWthptEEAggAIErADi0nXlAuZ5q+c/2OE71yrYn+rJMfro4Y7aPOD3Kvzpx2APX+F4BKyjaYZd0USXn1PX8yGrKHODdowdqIIfVxxzvya06aB64+YprknzsNnXTAQBrwkQsLy24mFUr/mV4N3zftLH3+wO2aweGnicziz5RtvuvDxkczhyYAJW+UtxTsdaMuvl5Xcabr6+W6Xh6oCeCVmN539kaV8vWbJEc+bM0ZNPPqnU1NRyr9m1a5eeeeYZLV68WNnZv90169Kli6ZOnar69etbGodGCHhJgIDlpdUOk1rNXatNWfka/vh6ZWYVhHRW7Zun6NHbjtf2c537H4j441qr3vj5iq5WU1kP3Ky8Zf+0VSMBq2KujPQETbu5hZqkJ3juV4bma8HsqcNt7aW6I6ZV+nXhjh07dNttt6mkpETz5s0rN2Dl5eXp4YcfVo8ePdSpUyfFxsbamgeNEfCiAAHLi6sewprNrwQ//2Gv7vrLhhDO4vChF93bVnWWzNXOxx+s8pyik6up/sRnlXTKWSr+ZTsBq8qi5XcwY3ALndyymqcOJ9125xXK/fxDW6LJp3dXg4dfqPCa4uJizZ0713dHauXKlRUGrO+//17vvvuuL3w98cQTKiws1CWXXKJbb731YCD77rvvNG3aNH322We+8c444wwNHz5cJ554ou/fX3zxRY0aNeqwuTRq1Ejz589XixYtKv17Zf3bgqExAkEQIGAFAZkhfhMwJ7IvWpKlR14O/vNWx1qDvl3SNPyCmtp2YYsqLZW5c1Vn+FQldewiRUWpOHsbAatKose++PZLG+mqrumeOcph4wVtDj7QbpXVPPje7I2Kny/8+uuv9d577+nMM8/U9OnTKwxYX3zxhUaOHKmePXtqyJAhio6O1mOPPabt27dr3Lhx2rlzp4YOHarbb7/d11dOTo7Gjh2rqKgoPfTQQ0pISPAFqE8//VQTJkxQUlKSzFeOJoCNHj36YMCq6O+JiYmV9m/VhHYIBEuAgBUsaY+PY74WfOSVzVr4YVZYSiyd1VF7xvSzfYfgQDG1+t2iWgOGKCa1ju9/BKOr11TJ7p0ErACv9tXnpvtefeSFl0av75Lml+bxn+4s97p9+/Zp8uTJGjRokLZt26YpU6ZUGLBMOHr22Wd9f69Xr56vvwNfLY4ZM0YdO3Y8aowjA1VVApa5w3Xk58j+/MLhIgQCKEDACiAuXf8mUFYmjfjL+pA+zF7ZWgy/sokuqLdNO/7crbKm5f694SOvKrFTF+V9+bH2L3lddYZOUGnOPgKWX5r2LjIPv0+96Xhz09DVHycDVllZmZ577jmlpaWpd+/eMneojhWwXn31VS1duvTg3ScDbZ7LMuHKPJfVq1cv5efna8WKFVq2bJnM13nLly/3fU144I5VVQNWZf27evEpLiIFCFgRuWyRM+ncghINfXSdlq/dH9aTblY/UX+7p60yz67r1zxrXjZQ5if0uV98pOrnX+H7qpCA5RelXxd1bllNs4e2Unyse1OWk18RrlmzRosWLdKIESN8X9dVFrDM3037A2Hp0IDVt29ftW/fXnfeeafi4uJ0/vnnq0OHDvryyy/11VdfORKwzLNflfXv18bhIgQCKEDACiCu17ves79YN89cqzWZuRFB8djQlmqz/nVlTxhSpfkSsKrE5/fFrZsk6/E7W6pGsjt/4ebkQ+7lPXBu4A996PzQhVi3bp3vWapJkyYd/IrQfK1onrm6//77lZWVJXOXy/w9OTnZd6k50sHc0XLiDlZmZmal/fu9cbgQgQAJELACBOv1bnfuLdKgaWv08478iKEwXzWNvbq+snplVGnOBKwq8VXp4qb1EvXk8FaqXSOuSv2E48WBOqbB1FrZHSzzq8EHHnhAKSkpvofczWfWrFm+h9nvu+8+mYflJ06cqEceeUSNGzf29Wceim/btq3veAdznbkDZu5oHXjo/ciH3I/1d/MQfWX9h+OaMSdvCxCwvL3+Aan+lz1FumHKam35JbRnXPlT3LtT2qv0sRHa+48F/lzuu4aA5TedIxc2rpugp0a0VlpN94WsQB00WlnAMgtjApE5jPSVV17xPW/Vr18/DR482HdMgznuYcGCBXr00Ud9a9inTx/frwnNERDm14kzZ870Hd9g7mZ16/bbc44HAtYdd9yhp556qsK/m18ZNmvWrML+zZwOPHjvyAaiEwQcEiBgOQRJN78JmDtX10+OzHBl5n9dr/q6rnORtl11st9LSsDym86xC03Imn9Xa9fdyeJVOY5tETpCIOACBKyAE3tnAPPM1fVTVkfU14JHro75aumdKe2VeWlHFW/P9GvxCFh+sTl+kfnhwvyRrV35TBYve3Z8u9AhAo4LELAcJ/Vmh+bXggOnromYB9qPtUpTbmyu03I+0/aRf/RrMQlYfrEF5CLz4PvTo9q4+teFAYGjUwQQqLIAAavKhHRQWibdNH112B/FYHWlTm5VXdNvaqYd5zWweslh7QhYfrEF7CJzhMMTw1q7/pysgAHSMQII+CVAwPKLjYsOCJgT2kc/uSGsDxH1Z7Veur+darwxU7uenmb7cgKWbbKAX2B+ITp5UHPFxLj3nKyAIzIAAgjYEiBg2eKi8aEC5t2C0xZn6pV//uI6mEvPqqvbzkvSjova2K6NgGWbLCgXmNfqDL6okWfeXRgUVAZBAIEKBQhYbA6/BAqKSrU4DF/c7Fcx5VxkTgT/eFZHZd92ofJXfO5Ut5b6aTj771qwpbnmvrHNUnsaWRcwL4i+7Ky6Sk6MsX4RLRFAAAE/BAhYfqB5/RLzteDnq/bqjjnrXE0xun+G+tRcry039wlqnQSswHLPGNxCp7etoTgXv1YnsIL0jgACVgQIWFaUaHOYwPqtebpy3CrXq7RqnOQ7S2lL1/Sg1krACjz3C2NPUPOGiYEfiBEQQMCzAgQszy69f4XnFZSq//hV2pQVeae0+1OxCVhNv1mkX6aP9Odyv64hYPnFZuuijPQELbyvnRLiom1dR2MEEEDAqgABy6oU7WSeu7p73k+u+8XgsZa2xympGnN5Xe3o3SxoO4CAFRxq88vCSYOaK5ZfFgYHnFEQ8JgAActjC+5vufmFpVr0UZZmv7rF3y4i9roPp3dQ/tRbtP/9l4NSAwErKMy+QYZd0USXn1OXkBU8ckZCwDMCBCzPLHXVCv167X79edrqqnUSoVcPurCh+rfdp+1/PCMoFRCwgsJ8cJAFY9qqbdPk4A7KaAgg4HoBApbrl7jqBZq7V5fc972ydhVWvbMI7KF+7Xi9Nv5EZfZpodK9uwNeAQEr4MSHDZCeGq9XHzyB57GCy85oCLhegIDl+iWuWoEmXD3w141676tdVesowq+ecevx6pT9sXbce0PAKyFgBZz4qAHMs3b3X9uMQ0iDT8+ICLhWgIDl2qWtemHmvKsPlv2qe+dvrHpnEd7DGSfU0ITrmiirZ6OAV0LACjhxuQM8eH0znXtybc7HCg0/oyLgOgECluuW1LmCsncX6cIx36q4pMy5TiO4p9cfOlEJCx/S7oVzAloFASugvBV2bn5N+MbEk1SnZlxoJsCoCCDgKgEClquW07li8gpLNXruBv3r2z3OdRrhPfXrnq5Bf4hV1mUnBrQSAlZAeY/Z+Znta/qObuB8rNCtASMj4BYBApZbVtLBOgqLy/QhXw0eJZqSGKMlMzpo6/XdVLBmpYPih3dFwAoYraWOzVeFvU5Ls9SWRggggEBFAgQs9sZRAjn5JTr/rpUyp7bzOVzgvmua6rz477R1yKUBoyFgBYzWUsfJCdF6Z0p7XghtSYtGCCBAwGIPWBIwvxqc8PwmvfX5TkvtvdbohGYpemxoC23vXi9gpROwAkZrueNLz67rO4Q0nhdCWzajIQIIHC7AHSx2xGECKzfk6PrJP6JyDIG/3dNW6f+cr52zxwbEiYAVEFbbnT47pq3acQCpbTcuQACB3wQIWOyEgwLm14LXTPxRazJzUTmGQJ/T0zS8by1lXXh8QJwIWAFhtd1pqybJWjCmjWKio2xfywUIIIAAAYs94BMwZ1699q9fNHnhJkQsCHw8s6P2j71GOf96x0Jre00IWPa8Atn6nj821UV/qBPIIegbAQRcKkDAcunC2i2roKhUPYavlHnAnU/lAnde0Vh9G2Zpxw3nVN7YZgsClk2wADY3vxx9b1p7jm0IoDFdI+BWAQKWW1fWRl3mwfbH/75Vz3+ww8ZV3m6akZ6gRWPbKbNbA6m42FEMApajnFXu7Pre9XV9rwZKjI+ucl90gAAC3hEgYHlnrSusdOfeIvUcEbhzndxKPHtIC52w8W1ljb/V0RIJWI5yOtLZu1PbK60GJ7w7gkknCHhEgIDlkYWuqEzz1eDkhZl6/d+/eFzCfvlndailcQMaKOv8JvYvPsYVBCxHOR3prO/v62hkvyZ8VeiIJp0g4A0BApY31rnCKrf/WqgLRn/rcQX/y39n8kkqe3KM9r76tP+dHHElAcsxSkc7enPSSaqXGu9on3SGAALuFSBguXdtK63M3L166DkOFa0U6hgNrulZX9eeUqLsqzpVpZvDriVgOUbpaEfmeI4xAzK4i+WoKp0h4F4BApZ717bSyrJ2Far3KO5eVQp1jAa1qsXqg+kdtOnKU1WUuaEqXR28loDlCGNAOnlvWgfVrh4bkL7pFAEE3CVAwHLXelquxvxycNriTN/ZV3yqJjBpUHN1yf+Pto3oV7WO/ns1AcsRxoB00q97uoZc2lixMRw+GhBgOkXARQIELBctpp1Sdu8v1rnDVti5hLYVCHRqWU0zb2mu7efWd8SIgOUIY8A6MYfMVkuKCVj/dIwAAu4QIGC5Yx1tVWFObZ//9jY9+cY2W9fRuGKBF8a2U613ZmvXvElVZiJgVZkwoB0MurCBrju/geJ4EXRAnekcgUgXIGBF+gr6Mf/S0jJ1vWMFp7b7YVfRJRefWUdDz6+m7X1bVblXAlaVCQPagTndfcmMDormHYUBdaZzBCJdgIAV6Svox/zf/Hynxj690Y8ruaQiAfNC4KWzOmrnsEuVt2xplaAIWFXiC8rF465rJvOrQj4IIIBARQIELI/tDfNw+/VTVmtNZq7HKg98uSOvzlDP1E3KvqlHlQYjYFWJLygXt2qSrKdGtFZSAq/PCQo4gyAQgQIErAhctKpM+cdNuRrw0A9V6YJrKxA4vmGSnh3dWpvPSa+SEQGrSnxBu3jhve3UsnFS0MZjIAQQiCwBAlZkrVeVZmvuXk18fpPMV4R8AiMwb0QrNf/uZWVPGeb3AAQsv+mCeqH5inB0/wxeAh1UdQZDIHIECFiRs1ZVnqk5uf0Pt32tsrIqd0UHFQice3Kqxlyeruw+Tf02ImD5TRfUC6OipE9nd+bXhEFVZzAEIkeAgBU5a1Xlmb79xU7dO5+H26sMWUkH709rr6IZQ7TvncV+DUXA8ostJBeZQ2ZNqOaDAAIIHClAwPLInjB3r26btVbL1+73SMWhK3Ngnwa65qQ8bev/O78mQcDyiy0kF3VuWU1zhrbiLlZI9BkUgfAWIGCF9/o4Nrtd+4t1Hie3O+Z5rI7Sa8XpHxNP0ua+7VT8a5btMQlYtslCesH70zoolfcThnQNGByBcBQgYIXjqgRgTs9/sJXyonkAACAASURBVEMzXtwcgJ7psjyB6Tc31ym7/6XtY661DUTAsk0W0gtG9cvQZefUDekcGBwBBMJPgIAVfmvi+Ixy80t004y1WrUxx/G+6bB8gd+1raHJAzOU1aOhbSIClm2ykF7QrlmK5g1vpfg4zsQK6UIwOAJhJkDACrMFCcR0du4tUs8RKwPRNX0eQ+Dv409U4kuTtXvBLFtOBCxbXGHR+N2p7ZVWIy4s5sIkEEAgPAQIWOGxDgGdxYsfZ2vywk0BHYPOjxa4omu6bjk7XjsubWeLh4BliyssGo/sl6HL+ZowLNaCSSAQLgIErHBZiQDNIye/RCMeX68vf9wXoBHotiIB8xqVJTM6asdNPZX//TLLUAQsy1Rh0/DUNtU17ebjZV4EzQcBBBAwAgQsl++DwqJSdRn8tcurDN/y7r2mqXok/qCtt11keZIELMtUYdXw09mdeA4rrFaEySAQWgECVmj9Az76Fz/s1a0z1wZ8HAYoX6Bt02Q9cWdLbetWzzIRAcsyVVg1fGJYK53cqnpYzYnJIIBA6AQIWKGzD/jIRcVlmro4U68szQ74WAxQscBzY9qowecL9Musuy0xEbAsMYVdo0vOqqsx/TPCbl5MCAEEQiNAwAqNe1BGNS93vvrBVdqUVRCU8RikfIFep9XWyItqa8cFzS0REbAsMYVdo4z0BC0a207xsRzXEHaLw4QQCIEAASsE6MEack9OsbrfuSJYwzHOMQSWzOignPEDlfPxPyp1ImBVShS2DcyPGqon86B72C4QE0MgiAIErCBiB3uof367R3fMXhfsYRmvHIGhlzXWxU13avu1Z1bqQ8CqlChsGzw6pKXOaFcjbOfHxBBAIHgCBKzgWQd1pNyCUs18aTPPXwVVveLBGtVJ0Evj2mlzj6Yqzc895qwIWGGyaH5Mg+ew/EDjEgRcKkDAcunCmtfj3DB1tdZuznNphZFX1iO3tdBJW95T1ribCFiRt3yWZtyycZKeHtlGifE8h2UJjEYIuFiAgOXSxTW/IDzj1uUurS4yy/rDSTU1/k+NtKNnYwJWZC6hpVl/Nqez4mKjLLWlEQIIuFeAgOXStV2dmav+439waXWRW9abE09SzDNjteeluRUWwVeEkbu+ZubP39NWrZskR3YRzB4BBKosQMCqMmF4dvDav37R+AU/h+fkPDyrAefV0w2nS1lXdCBguXQf8F5Cly4sZSFgU4CAZRMsEpqbrwdNuHrz852RMF1PzbFGSqw+nN5Bmwd0UeFPq8utnTtYkb0l+pyepnHXNYvsIpg9AghUWYCAVWXC8Osgr6DU94D7msxj/1ot/GbujRlN/PNx+n3R19o27AoClguXvFWTZD01orXMy775IICAdwUIWC5c+7Iy+R5wLy4pc2F1kV9S++Or6ZHBzbXj3PoErMhfzqMqiI2JknnQPYrn3F24upSEgHUBApZ1q4hpuXNvkXqOWBkx8/XiRBfd11ZpHzyhX58Yf1T5fEUY+Tviw4c7qGZKbOQXQgUIIOC3AAHLb7rwvXDlhhxdP/nH8J0gM1Pf39fRsN7Vtb1vSwKWC/fDs6Pbql0zfknowqWlJAQsCxCwLFNFTsOXPsnWpL9tipwJe3Cm5uujT2Z11J7R/ZT7+YeHCXAHK/I3xKRBzXXuyamRXwgVIICA3wIELL/pwvfCaYszteijrPCdIDPzCYy4qol6192qrEHdCVgu2xNXdk33rS8fBBDwrgABy2Vrn19YqjHzftLSFbtdVpn7yjmuQaKeG9NWm8+pS8By2fKe1aGWptzYXOaBdz4IIOBNAQKWy9bdvOR5IEc0RMyqPjmslY5f/XdlTxxycM58RRgxy1fhRM1RDfNGtFYyRzVE/mJSAQJ+ChCw/IQL18vMIaO9R63Urn3F4TpF5nWIQLdOtXTvVfWV1TuDgOWinZFaPVZvTDhJCbz02UWrSikI2BMgYNnzCvvWpWXS725aFvbzZIL/E3hvanuVzB6mvW887/svuYPljt3x5V9OVjTfELpjMakCAT8ECFh+oIXzJbn5JTpryDfhPEXmdoTA9b3q69pOBdrW71QClot2x9JZHZWcGOOiiigFAQTsCBCw7GhFQNvN2QW66J7vImCmTPGAQJ2acXpr0knKvLSDinds4Q6WS7bGu1PbK61GnEuqoQwEELArQMCyKxbm7Vdn5qr/+B/CfJZM70iBqTc11+/2farto64hYLlke7w07gQ1q5/okmooAwEE7AoQsOyKhXn7b9bt9/2KkE9kCZzSurqm3dhMO85rQMCKrKWrcLbmV4QdW1RzSTWUgQACdgUIWHbFwrz9Z6v26rZZa8N8lkyvPIGXx7VT9ddnKOmUs7RgS3PNfWMbUBEs8OiQljqjXY0IroCpI4BAVQQIWFXRC8NrP1mxW8MeWx+GM2NKlQlcdnZdDe6eqJgtawhYlWFFwN+n33K8zu5QKwJmyhQRQCAQAgSsQKiGsM/X/vWLxi/4OYQzYGh/BeLjovXJzI4q3fCd/ro6jTtY/kKGyXUTBzXXebyPMExWg2kgEHwBAlbwzQM64tNvb9ec17YEdAw6D5zAmAEZuqhTvOYtySFgBY45KD2P6pehy454DVJQBmYQBBAICwECVlgsg3OTmPfmNv3l9a3OdUhPQRUwr1h5dlQbzX97GwErqPLOD3ZT34Ya2KeB8x3TIwIIRIQAASsilsn6JOf+Yyv/w2ydKyxbmjOxvvspR3c9sSEs58ekrAkMuqCBBl3Y0FpjWiGAgOsECFguW1ICVuQvaM9Ta+vd//wa+YV4vAIClsc3AOV7XoCA5bItwFeELltQyolYAb4ijNilY+IIOCJAwHKEMXw6efHjbE1euCl8JsRMEPCowMh+Gbqch9w9uvqUjYBEwHLZLnh/2S6NnsuzOy5bVsqJQAGOaYjARWPKCDgoQMByEDMcuuKg0XBYBeaAgMRBo+wCBLwtQMBy2frzqhyXLSjlRKwAr8qJ2KVj4gg4IkDAcoQxfDrhZc/hsxbMxNsCvOzZ2+tP9QgQsFy2B9ZvydOVD6xyWVWUg0DkCbw07gQ1q58YeRNnxggg4IgAAcsRxvDpZOfeIvUcsTJ8JsRMEPCowLtT2yutRpxHq6dsBBAgYLlsD+Tml+isId+4rCrKQSDyBJbO6qjkxJjImzgzRgABRwQIWI4whk8npWXS725aFj4TYiYIeFTgy7+crOgojxZP2QggwDlYbtsDBYWlumDMt9q1r9htpVEPAhEjkFo9Vm9MOEkJ8dERM2cmigACzgpwB8tZz5D3lltQqoFTV2tNZm7I58IEEPCqQKsmyTK/IkxOIGB5dQ9QNwIELJftgfzCUo2Z95OWrtjtssooB4HIETirQy1NubG5YmP4jjByVo2ZIuCsAAHLWc+w6G3qokwtXpIVFnNhEgh4UeDKrukacVUTL5ZOzQgg8F8BApYLt8IHy3ZpFO8jdOHKUlKkCEwa1FznnpwaKdNlngggEAABAlYAUEPd5aqNubpm4g+hngbjI+BZgWdHt1W7ZsmerZ/CEUBA/IrQjZtgT06xut+5wo2lURMCESHw4cMdVDMlNiLmyiQRQCAwAtzBCoxrSHstK5POuHW5ikvKQjoPBkfAiwLmwfbP5nRWFM+3e3H5qRmBgwIELBduhryCUt3AUQ0uXFlKigQBc0TDUyNaK4kjGiJhuZgjAgETIGAFjDZ0HRcVl2n8gp/15uc7QzcJRkbAowJ9Tk/TuOuaebR6ykYAgQMCBCyX7oUXPs7WlIWbXFodZSEQvgJ39cvQFefUDd8JMjMEEAiKAAErKMzBH2R1Zq76j+eXhMGXZ0SvCzx/T1u1bsIvCL2+D6gfAQKWS/eA+ZrQPOjOBwEEgitgHnCPi+UJ9+CqMxoC4SdAwAq/NXFkRuaVOddN/lFrN+c50h+dIIBA5QItGyfp6ZFtlMhLnivHogUCLhcgYLl4gSc8v0mvLM12cYWUhkB4CVxyVl2N6Z8RXpNiNgggEBIBAlZI2IMz6Ger9uq2WWuDMxijIICAHh3SUme0q4EEAgggwEnubt4D+3JL1PWOb9xcIrUhEFYCS2Z0VPXkmLCaE5NBAIHQCHAHKzTuQRm1sLhUV41bpU1ZBUEZj0EQ8LJARnqCFo1tp/jYaC8zUDsCCPxXgIDl8q3Ac1guX2DKCxsBnr8Km6VgIgiEhQABKyyWIXCTWLZmn26cviZwA9AzAgj4BJ4Y1kont6qOBgIIIOATIGC5fCMUFpWqy+CvXV4l5SEQeoFPZ3dSfBxfD4Z+JZgBAuEhQMAKj3UI2Cxy8ks0/PH1+s+P+wI2Bh0j4HWBU9tU17Sbj1dKIg+4e30vUD8CBwQIWB7YC7yX0AOLTIkhFeD9gyHlZ3AEwlKAgBWWy+LspHbuLVLPESud7ZTeEEDgoMC7U9srrUYcIggggMBBAQKWBzaDeQ5r4LQ1WrUxxwPVUiICwRVo1yxF84a34vmr4LIzGgJhL0DACvslcmaCL36crckLNznTGb0ggMBBgZH9MnT5OXURQQABBA4TIGB5ZEPs2l+s84at8Ei1lIlA8AQ+fLiDaqbEBm9ARkIAgYgQIGBFxDJVfZJFxWW6deYaLV+7v+qd0QMCCPgEOrespjlDWykuNgoRBBBAgDtYXt0DHyzbpVFzN3i1fOpGwHGBSYOa69yTUx3vlw4RQCDyBbiDFflraLkCcxery+DlKiuzfAkNEUCgAoGoKOnT2Z25e8UOQQCBcgUIWB7aGPmFpZr4/Ca9+flOD1VNqQgERqDP6Wm695qmio3h68HACNMrApEtQMCK7PWzPfu1m/PU78FVtq/jAgQQOFxg4b3t1LJxEiwIIIAAd7DYA1JeQalumLpaazJz4UAAAT8FWjVJ1lMjWispgXcP+knIZQi4XoA7WK5f4qMLNF8Rjn16owcrp2QEnBEYd10zma8I+SCAAAIVCRCwPLg3SkvL1PWOFTIvguaDAAL2BMwLnZfM7KhoHr2yB0drBDwmQMDy2IKbcs2vCZ9+e5vmvrHNg9VTMgJVExh0QQNd16sBvx6sGiNXI+B6AQKW65e4/AL355XonKHfeLR6ykbAf4GPZ3ZUtaQY/zvgSgQQ8IQAAcsTy3x0kcUlZZrx4mYtXpLlUQHKRsC+wFXd0jX0ssYczWCfjisQ8JwAActzS/6/gn/dV6wew3k/oYe3AKXbFHhvWgfVrs57B22y0RwBTwoQsDy57L8VXVBUqgnPcfCoh7cApdsQML8avO+aporhYFEbajRFwLsCBCzvrr2v8h27CtVn1LceV6B8BCoXeHPSSaqXGl95Q1oggAACkghYHt8G5i7W5IWZev3fv3hcgvIRqFig7+/raGS/JkqI42BR9gkCCFgTIGBZc3J1q517i9RzxEpX10hxCFRF4N2p7ZVWI64qXXAtAgh4TICA5bEFL69c8xLo+W9t0/y3t6OBAAJHCFzfq76u791AifHcvWJzIICAdQEClnUrV7c0XxX2GL6S091dvcoUZ1fAnNr+3rT2fDVoF472CCDAM1jsgf8JvPavXzR+wc+QIIDAfwXu+WNTXfSHOngggAACtgW4g2WbzL0XlJSW6Y8TftSazFz3FkllCFgUaNUkWQvGtFEMLx20KEYzBBA4VICAxX44TGDVxlxdM/EHVBDwvMCzo9uqXbNkzzsAgAAC/gkQsPxzc+1VhcVlmr44Uy8vzXZtjRSGQGUCl55VV8OubKL42KjKmvJ3BBBAoFwBAhYb4yiB3PwSnX/XSuUWlKKDgOcEkhOi9c6U9kpO5IXOnlt8CkbAQQECloOYburqrS926r75G91UErUgYEnggeubqfdpaZba0ggBBBCoSICAxd4oV8Ac2zBq7gb9c+UehBDwjMCZ7Wtq0qDmHMvgmRWnUAQCJ0DACpxtxPf8y54iXTD6WxWXlEV8LRSAQGUCsTFRemPiSapTkxPbK7Pi7wggULkAAatyI8+2KCou0/vLfuWrQs/uAG8Vbr4aPO/k2orjwXZvLTzVIhAgAQJWgGDd0m1hUanuf2aj3vtql1tKog4EjhLocUqq7r+2meJ5mTO7AwEEHBIgYDkE6eZuzPNYF9/7vbJ2Fbq5TGrzqEB6arxeffAEnrvy6PpTNgKBEiBgBUrWZf1yAKnLFpRyDgosGNNWbZtyoChbAgEEnBUgYDnr6drezIPuL36crekvZLq2RgrznsCwK5ro8nPqyjzgzgcBBBBwUoCA5aSmy/syIcsc3fDxN7tdXinleUHgnI61fEcyEK68sNrUiEDwBQhYwTeP6BHN81j9HlilTVkFEV0Hk/e2QEZ6ghaNPYFX4Xh7G1A9AgEVIGAFlNedna/fmqcrx61yZ3FU5QmBF8aeoOYNEz1RK0UigEBoBAhYoXGP6FHN+Vifr9qrO+asi+g63DD5y86uq8EXN9Kqn3N1y4w1R5U04c/NZY4gKO/z5Y/7yr3GDS7HqmHGrS10ersanHfl9oWmPgRCLEDACvECROrw5oXQL32SrUde2RKpJUT8vLucWFP3DMiQOWagorD03N1t1Saj/F/IeTFg3X5JI5lQyoucI377UwACYS9AwAr7JQrfCZpDSGe/ukV/+zArfCfp0pn1Pq22786VCVfmU15YatcsxfcQd2J8tMY/u1FLPf5eyau7p/vMOEzUpf9PQVkIhJkAASvMFiTSplNSWqaRT/DLwmCtm7nzMvrqDHXvXMv367ede4tVt1ZcuQHr/N/V1qirM2TeKXnNxB9l7jp69WN+MTj5xuaKieY4Bq/uAepGINgCBKxgi7twvLIy6cbpq7V87X4XVhdeJZ3aprrGXXeckhOi9cKSLKXVjNP//b5OuQHrzxc00HW9Guibdfs9+azVgZXr3LKanhjWWlFkq/DazMwGAZcLELBcvsDBKq+wuEzXTvpRazJzgzWkJ8fJqJeorh1r6e0vf/W9uujea5pWGLDMu/X6nJ6mL3/cq4z0RNWvHa+ysjJtzi7QX9/dob//+xfXG7ZukqynR7XhOAbXrzQFIhB+AgSs8FuTiJ3R3txiXTdptX7ekR+xNUTaxI8VsP5yZyud0rp6uSXtyy3xPT/38tLsSCvZ8nyb1U/U/JGtVSM51vI1NEQAAQScEiBgOSVJPz6BnXuLdMOU1b67JHwCL1BRwDJ3umYNbqHGdRO0bM0+TVm4SRu25cs8+D6wd3394aSayswu0B1z1muTCwOxqfupu1orrUZc4BeBERBAAIFyBAhYbAvHBcxD1QOnErIchy2nw2Pdwapo/AO/LkytFqtHX93ie5bLTR8TruaNaK06NQlXblpXakEg0gQIWJG2YhEyX3Mna9C0NXxdGOD18idgmSm9cP8JalI3QX99d7v+8vrWAM8yeN03rZeoucNbcecqeOSMhAACFQgQsNgaARMwz2Td/PBarebB94AZE7D+R2seaH/8zpY8cxWw3UbHCCBgR4CAZUeLtrYFzK8LB89cwxEOtuWsXVBRwDpwBpbxP/KQ0QNHPSTGRWnC85v0wbJd1gYL41bmKIbZQ1vxa8EwXiOmhoDXBAhYXlvxENRrzska8Zf1+vib3SEY3d1DHush9xm3Hu87nmH52n2a9fIWrdqYc9hD7ivW5+jP01ZHPJA5RHTqTcdzzlXEryQFIOAuAQKWu9YzbKsxJ77Pemkzr9VxeIWO9RXhpWf99iLo6skxR41qztAa/9wmffrdHodnFNzuzOtvhl7WWNGc0B5ceEZDAIFKBQhYlRLRwCkB8+7CRR9l8YJop0ClYx40aoYxp7z3656u4xok+l4TY9ZgdWae7wwsc3xDJH/Mi5uv6pbOuwUjeRGZOwIuFiBguXhxw7E08z68ZWv2644568JxeswpQgRm3NpCJ7eqJvNuRj4IIIBAOAoQsMJxVVw+p6LiMmVmFWj44+u0KYsDSV2+3I6Wl5GeoGk3t1CT9ATFxfJyQUdx6QwBBBwVIGA5yklndgQKikp197yfePjdDpqH25qH2Sf8uTm/FPTwHqB0BCJJgIAVSavlwrkWl5TpxY+zNf2FTBdWR0lOCQy7ookuP6euYmO4a+WUKf0ggEBgBQhYgfWldwsCJmSt3ZynYY+vl/l1Gx8EDgikp8Zr+s3Hq2XjJMIV2wIBBCJKgIAVUcvl7smarwzHPbNR730V+QdfunulglNdj1NSNfbaZkqIiw7OgIyCAAIIOChAwHIQk66qLmCOEfhg+S498NefZe5s8fGegPka8L4/NdW5nVM5gsF7y0/FCLhGgIDlmqV0TyHmV4Z7cor10HM/658rI/sgTPesSnAqObN9Td09oKlqpsTyK8HgkDMKAggESICAFSBYuq26gPnK8MPluzTp+U3KLSiteof0ELYCyQnRGtU/Q907p/KVYNiuEhNDAAE7AgQsO1q0DYmAOZzUvEvv5aXZIRmfQQMrYF7pM+TSRhwaGlhmekcAgSALELCCDM5w/gkUFpdp3eY8jX/uZ63JzPWvE64KK4FWTZJ1z4CmatE4ibOtwmplmAwCCDghQMByQpE+giZgXhr9j093asaLm5WTXxK0cRnIOYGUxBjdcXljXdglzfd+RD4IIICAGwUIWG5cVQ/UZJ7PeurNbZr/9nYPVOueEq/vVV839GnAc1buWVIqQQCBCgQIWGyNiBXILyz13cWa89pWvf7vXyK2Di9MvO/v6+jWixrK3L1KjOdcKy+sOTUi4HUBApbXd4AL6jd3s3bvL9Zjr23Vm5/vdEFF7imhz+lpuuWihqpVLZa7Vu5ZVipBAAELAgQsC0g0iQwBE7Ry8n/76nDxkqzImLRLZ3ll13TfV4E1k2MUw/sDXbrKlIUAAscSIGCxP1wnYE6AN18f/u2DHXr+gywehg/SCpuv//qfm66rz63n+xqQFzMHCZ5hEEAgLAUIWGG5LEzKCQFzInxMtPT2l7/6ghbHOzihenQf5rgFE6x6nZamkpIyTmAPDDO9IoBAhAkQsCJswZiufwJ5BaXanF2g597fobe+2KkyXnPoH+R/r4qKknqflqYB59VT47oJSkrgwfUqgXIxAgi4ToCA5bolpaBjCZivDs3ZS5+s2K0XlmRp+dr9gNkQ6Nyymq7omq6zO9SSCVl8DWgDj6YIIOApAQKWp5abYg8VMF8h7s8v0Qdf7dI/PtupVRtzACpHoF2zFF14RprOPSVV1RJj+AqQXYIAAghYECBgWUCiifsFCotKtS+vRB8u360lX+/Sf37c5/6ij1HhqW2qq2unVHXvXEvVk2IUH8dXgJ7eEBSPAAK2BQhYtsm4wO0C5vDSuJgofftTjt79zy599eNebcoqcHXZGekJOqVNDfU8NVUnHZeiopIy36GgfBBAAAEE/BMgYPnnxlUeEigsLlVBYZm+25ijJV/v1rcb9mvt5ryIFmjZOEknNa+mrp1q6cRmKUqIj1J8LHepInpRmTwCCISVAAErrJaDyUSCwIEH5Tdsy9OK9Tn6/qccrd2Spw1b82TO4Aqnj3kIvXnDJLVslKQTjktRh+NT1LxBksxLs3llTTitFHNBAAG3CRCw3Lai1BMSAXMMhAkse3OLtSW7UFt3Fujrtfu17ddCbf+1UNm7C7VrX3FA5pZaPVZ1a8Wrfu14Nagdr04tq6lhWoIa1Y1XjeRY36GrHKMQEHo6RQABBCoUIGCxORAIoIC5o1VoDjyNkuLiopVfUKK8wlLtyy3xvT/R/GfzgL1ps3tfsfbkFKu09Le7YNHRUaqZEqta1WMVHxvle9A8KT7a916/6skxvv+cmBCjoqJSmRtnpg3HJgRwMek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1C5yUQAAARhJREFU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Pw/54r2EKvhW2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data:image/png;base64,iVBORw0KGgoAAAANSUhEUgAAAlgAAAFzCAYAAADi5Xe0AAAgAElEQVR4Xu3dB5RV1b3H8d/0RhsGhj4g0lWaGpXEAigIKM+uCDEWgg0FBaRYEEU6AgoaEdGIBrDH2BtKElsEBRWligx1RqROb2/tayCUGeacO+e2c753LdeLmX323v/P3m/lt849d5+osrKyMvFBAAEEEEAAAQQQcEwgioDlmCUdIYAAAggggAACPgECFhsB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ggAACCBCw2AMIIIAAAggggIDDAgQsh0HpDgEEEEAAAQQQIGCxBxBAAAEEEEAAAYcFCFgOg9IdAggggAACCCBAwGIPIIAAAggggAACDgsQsBwGpTsEEEAAAQQQQICAxR5AAAEEEEAAAQQcFiBgOQxKdwgggAACCCCAAAGLPYAAAggggAACCDgsQMByGJTuEEAAAQQQQAABAhZ7AAEEEEAAAQQQcFiAgOUwKN0hgAACCCCAAAIELPYAAggggAACCCDgsAABy2FQukMAAQQQQAABBAhY7AEEEEAAAQQQQMBhAQKWw6B0hwACCCCAAAIIELDYAwgggAACCCCAgMMCBCyHQekOAQQQQAABBBAgYLEHEEAAAQQQQAABhwUIWA6D0h0CCCCAAAIIIEDAYg8ggAACCCCAAAIOCxCwHAalOwQQQAABBBBAgIDFHkAAAQQQQAABBBwWIGA5DEp3CCCAAAIIIIAAAYs9gAACCCCAAAIIOCxAwHIYlO4QQAABBBBAAAECFnsA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EWuDlpdn65Js9+jEzV7/uLfINV7tGnNo0SdbZHWvq0rPqBnoK9I8AApUIELDYIggESKAsP09lRYVSVJSi4uJ9/5Tm7lPpvj0q2bfb939L95t/9qk0b79Kc3OkkmJVO/8Krdybqq/X7VetlFjVqh6ruNgoJcRFKzE+WtWTY1SrWqyS4qOVmBCjoqJSlZb5hvH9nY97BTZlFejueRv0w8+5xyyybdNkPTSwuTLSE9yLQWUIhLkAASvMF4jphb9A6f69ksoUnVJDJb9mqTBzvYrW/6DCTetUvH2TirdvUXH2NpXs/sVSMQ1n/10LtjTX3De2WWqfWj1WdWvFq37teDWoHa/OLaupQZ0ENaoTrxrJscovLFVsTJQvpPGJbIE/Tvih0nB1oEITshaMaVthwd9//72uu+467dy582CbG2+8UXfddVe51+zatUvPPPOMFi9erOzsbF+bLl26aOrUqapfv35kwzJ7BAIgQMAKACpdulegNGefL0xFxSWocONq5X/zmQpWr1ChCVQbflBZ8W9f11TlYzdgHWssE6yaN0xSy0ZJOvG4FHU4PkXHNUhSSWkZd7uqskghuNZ8LTjx+U22Rh7dP6PCrwvffvtt7dmzR1dddVWlfebl5enhhx9Wjx491KlTJ8XGxlZ6DQ0Q8LoAAcvrO4D6jyngC1TR0TJf95kwlfufj5X/3X9UuO77gMk5GbAqmmTLxkk6qXk1detUSyc0S1FCfJTiY/l6MWCL6kDHtz+yTp9+v8dWT11OqKlHbm9R7jWPPvqozjzzTHXs2LHSPs3drnfffVepqal64oknVFhYqEsuuUS33nqr778zn++++07Tpk3TZ5995vv3M844Q8OHD9eJJ57o+/cXX3xRo0aNOmysRo0aaf78+WrRokWlfzd30GbPnq2FCxcqMTFRgwYN0rXXXuv7z+ZvAwcO1DfffOPrPyEhQRdddJFGjBhxcH6VFkkDBBwWIGA5DEp3kS9gno2Kik9Q3jefKueTN5W3bKmKMjcErbBgBKwjizHP6pzSpoZ6nprqC15FxaVKSYwJWs0MVLlAjxErDz7QXnnr31qYB9/fm9r+qOa5ubkaP3689u3bp3//+9++vx8aWI684IsvvtDIkSPVs2dPDRkyRNHR0Xrssce0fft2jRs3zvc149ChQ3X77bf7QltOTo7Gjh2rqKgoPfTQQ77AYwLWp59+qgkTJigpKckXikwAGz169MGAVdHfTRAz/ZmvIm+55Rbl5+frwQcfVLNmzXTzzTf76ji0r/3792vMmDHq2rWrLr74YqtctEPAUQEClqOcdBaRAiUlKs3P9d2l2r/k78pZ+pbyvloaslJCEbCOLPbUNtXVrVOqunWupepJMYqP4+5WyDbEfwc+5cZlfk3hqydOPuq6HTt2+O74mLDUvXt3lZWV6ZNPPtEPP/zgC1pHfgVowtGzzz6refPmqV69er7+TB+33XabL8iUdxfsyEBVlYBlApMJZuau24HxzV21++67TzNnzlS1atXKDVi9evWS+YcPAqEQIGCFQp0xw0LAPJxeVpCvfe8s1v6P/q6CH74Oi3mFQ8A6FKJdsxT1PSNN3U9JVbXEGB6WD9EucTJglVfCTz/9pLvvvluTJ09WkyZNDmvy6quvaunSpQfvPpk/mueyTLgyz2WZEGPuKq1YsULLli3zfV24fPly39eEB+5YVSVgrV27Vu+9995h4x96BywtLe2wrwjN/E477TTNmDHjYCAL0bIxrIcFCFgeXnwvlm5ClTkuYf8Hr2rfm3/zfQ0Ybp9wC1iH+phfKF7RNV1nd6jFg/JB3jhOfkVY3tSP/Mru0DbmK8JFixaVG7D69u2r9u3b684771RcXJzOP/98dejQQV9++aW++uqroAWsQ78iNM+IzZo1S0VFRb5fRfJQfpA3K8P5BAhYbARPCBQWlaps/UrteXGu9r3zglRWFrZ1h3PAOoBmztzqfVqaBpxXT43rJigpga8QA72hnHzI3QSf6dOn6/HHH1etWrV8U1+3bp3vealJkyYdddenvL9t27bN98zV/fffr6ysLJm7XOba5ORkX3/mSAdzR8uJO1h2vyI045vnucxdswPjB3p96B+BIwUIWOwJ1woUFZcpJlp6+8tfdUqr6op7YbJ2PTsz7OuNhIB1KGKrJsnqf266ev2utkpKxVeIAdphTh7TsHv3bt8v7AYMGKCzzjpLJSUleumll3x3fMx/Zx5OP/Rj7gg98MADSklJ8T23ZT7mDpF5mN08B/X1119r4sSJeuSRR9S4cWMdeCi+bdu2vuMdzHXmDpgJdgceej/yjtmx/m73IXfzdaWZn6mLO1gB2pB0W6kAAatSIhpEmoA5WLOwuFQLP8zS3z7IUk5+ia44p65u6ZqgHZe0C/tyIi1gHQA1vzrsf166ru5ez3fGljmDi4+zAk4eNLplyxZNmTJF77//vmrUqCFzyGj//v0VHx9f7qRNIJozZ45eeeUV3/NW/fr10+DBg33HIBQXF2vBggW+h9DNp0+fPr5fE86dO9d3p8w8iG6ObzB3k7p16+ZrcyBg3XHHHXrqqacq/PuBXxkeekyDma85JPVPf/pTucc0mK8EzVeVJvyZ57P4IBAKAQJWKNQZMyACufkl2p9forn/2KbX/nX4qenmNTMfz+qorJt6Kv97/36NFZBJl9NppAasQ0u5qlu6ru/dQCmJ0b5X/PBxRoBX5TjjSC8IBEOAgBUMZcYIqEBBUamydxfpyTe26c3P//fajyMHvXtAhs5PWa2tg/8voPOpauduCFgHDPqcnqZbLmroe3ciQauqO+N/1/OyZ+cs6QmBQAkQsAIlS78BFyguKdOenGLNeW2rXv935e/5a5ORrCeHtdTWbr+d4xOuHzcFrAPGfX9fR4MvaqjkxBhe0ROuG495IYCAowIELEc56SwYAubh9dKyMj311jbNf2u7rSGfGdVaTf7zvH6ZOcbWdcFs7MaAdcDv+t71dUPvBtzNCuaGYiwEEAiJAAErJOwM6q+AuWv16j9/0exXt/geXrf7Of93tTXq4jTtuOA4u5cGrb2bA5ZBNA/D33F5Y13YJU0x0TwIH7SNxUAIIBBUAQJWULkZzF8BE6bWZOZp6uJMrcnM9bcb33Ufzeig3If+rJwlr1epn0Bd7PaAdcDNHO9wzx+bqkWjJMXHErQCtZ/oFwEEQiNAwAqNO6NaFCgsLpM5JHTKoky9dYwH2C1252s25NLGuuS4X7X9T3+wc1nQ2nolYB0AvfTsuhpySSPf81l8EEAAAbcIELDcspIurMP8OvCj5bs08flNyi0odazChnUS9PK4E7T5/KYqzc1xrF+nOvJawDJuyQnRGt0/Q906p/J8llMbiX4QQCCkAgSskPIzeHkC5iH2/XklGvfXjfrXt3sCgjTrthZqv/V9Zd1/Y0D6r0qnXgxYB7zObF9Tdw9oqpopsZwIX5VNxLUIIBByAQJWyJeACRwqYA4LfX/Zb3etzAPtgfp0ObGmJlzbWDt6NgrUEH736+WAZdDMCfBj/9RU3TunKp5DSv3eR1yIAAKhFSBghdaf0Q8RyCso1QPPbtT7X+0Kiss/JpyouAXjtOeFJ4IyntVBvB6wDjj1OCVVY69txleGVjcO7RBAIKwECFhhtRzenIx5d+APP+fq7nkblLW7KGgI/c+tp4FdopR1efugjWllIALW/5TSU+M1/ebj1bJxEu82PGTz7H31aeX8820VrFmpkl+zfX+JqV1XCa3aK+XMXqpx8XVWthptEEAggAIErADi0nXlAuZ5q+c/2OE71yrYn+rJMfro4Y7aPOD3Kvzpx2APX+F4BKyjaYZd0USXn1PX8yGrKHODdowdqIIfVxxzvya06aB64+YprknzsNnXTAQBrwkQsLy24mFUr/mV4N3zftLH3+wO2aweGnicziz5RtvuvDxkczhyYAJW+UtxTsdaMuvl5Xcabr6+W6Xh6oCeCVmN539kaV8vWbJEc+bM0ZNPPqnU1NRyr9m1a5eeeeYZLV68WNnZv90169Kli6ZOnar69etbGodGCHhJgIDlpdUOk1rNXatNWfka/vh6ZWYVhHRW7Zun6NHbjtf2c537H4j441qr3vj5iq5WU1kP3Ky8Zf+0VSMBq2KujPQETbu5hZqkJ3juV4bma8HsqcNt7aW6I6ZV+nXhjh07dNttt6mkpETz5s0rN2Dl5eXp4YcfVo8ePdSpUyfFxsbamgeNEfCiAAHLi6sewprNrwQ//2Gv7vrLhhDO4vChF93bVnWWzNXOxx+s8pyik6up/sRnlXTKWSr+ZTsBq8qi5XcwY3ALndyymqcOJ9125xXK/fxDW6LJp3dXg4dfqPCa4uJizZ0713dHauXKlRUGrO+//17vvvuuL3w98cQTKiws1CWXXKJbb731YCD77rvvNG3aNH322We+8c444wwNHz5cJ554ou/fX3zxRY0aNeqwuTRq1Ejz589XixYtKv17Zf3bgqExAkEQIGAFAZkhfhMwJ7IvWpKlR14O/vNWx1qDvl3SNPyCmtp2YYsqLZW5c1Vn+FQldewiRUWpOHsbAatKose++PZLG+mqrumeOcph4wVtDj7QbpXVPPje7I2Kny/8+uuv9d577+nMM8/U9OnTKwxYX3zxhUaOHKmePXtqyJAhio6O1mOPPabt27dr3Lhx2rlzp4YOHarbb7/d11dOTo7Gjh2rqKgoPfTQQ0pISPAFqE8//VQTJkxQUlKSzFeOJoCNHj36YMCq6O+JiYmV9m/VhHYIBEuAgBUsaY+PY74WfOSVzVr4YVZYSiyd1VF7xvSzfYfgQDG1+t2iWgOGKCa1ju9/BKOr11TJ7p0ErACv9tXnpvtefeSFl0av75Lml+bxn+4s97p9+/Zp8uTJGjRokLZt26YpU6ZUGLBMOHr22Wd9f69Xr56vvwNfLY4ZM0YdO3Y8aowjA1VVApa5w3Xk58j+/MLhIgQCKEDACiAuXf8mUFYmjfjL+pA+zF7ZWgy/sokuqLdNO/7crbKm5f694SOvKrFTF+V9+bH2L3lddYZOUGnOPgKWX5r2LjIPv0+96Xhz09DVHycDVllZmZ577jmlpaWpd+/eMneojhWwXn31VS1duvTg3ScDbZ7LMuHKPJfVq1cv5efna8WKFVq2bJnM13nLly/3fU144I5VVQNWZf27evEpLiIFCFgRuWyRM+ncghINfXSdlq/dH9aTblY/UX+7p60yz67r1zxrXjZQ5if0uV98pOrnX+H7qpCA5RelXxd1bllNs4e2Unyse1OWk18RrlmzRosWLdKIESN8X9dVFrDM3037A2Hp0IDVt29ftW/fXnfeeafi4uJ0/vnnq0OHDvryyy/11VdfORKwzLNflfXv18bhIgQCKEDACiCu17ves79YN89cqzWZuRFB8djQlmqz/nVlTxhSpfkSsKrE5/fFrZsk6/E7W6pGsjt/4ebkQ+7lPXBu4A996PzQhVi3bp3vWapJkyYd/IrQfK1onrm6//77lZWVJXOXy/w9OTnZd6k50sHc0XLiDlZmZmal/fu9cbgQgQAJELACBOv1bnfuLdKgaWv08478iKEwXzWNvbq+snplVGnOBKwq8VXp4qb1EvXk8FaqXSOuSv2E48WBOqbB1FrZHSzzq8EHHnhAKSkpvofczWfWrFm+h9nvu+8+mYflJ06cqEceeUSNGzf29Wceim/btq3veAdznbkDZu5oHXjo/ciH3I/1d/MQfWX9h+OaMSdvCxCwvL3+Aan+lz1FumHKam35JbRnXPlT3LtT2qv0sRHa+48F/lzuu4aA5TedIxc2rpugp0a0VlpN94WsQB00WlnAMgtjApE5jPSVV17xPW/Vr18/DR482HdMgznuYcGCBXr00Ud9a9inTx/frwnNERDm14kzZ870Hd9g7mZ16/bbc44HAtYdd9yhp556qsK/m18ZNmvWrML+zZwOPHjvyAaiEwQcEiBgOQRJN78JmDtX10+OzHBl5n9dr/q6rnORtl11st9LSsDym86xC03Imn9Xa9fdyeJVOY5tETpCIOACBKyAE3tnAPPM1fVTVkfU14JHro75aumdKe2VeWlHFW/P9GvxCFh+sTl+kfnhwvyRrV35TBYve3Z8u9AhAo4LELAcJ/Vmh+bXggOnromYB9qPtUpTbmyu03I+0/aRf/RrMQlYfrEF5CLz4PvTo9q4+teFAYGjUwQQqLIAAavKhHRQWibdNH112B/FYHWlTm5VXdNvaqYd5zWweslh7QhYfrEF7CJzhMMTw1q7/pysgAHSMQII+CVAwPKLjYsOCJgT2kc/uSGsDxH1Z7Veur+darwxU7uenmb7cgKWbbKAX2B+ITp5UHPFxLj3nKyAIzIAAgjYEiBg2eKi8aEC5t2C0xZn6pV//uI6mEvPqqvbzkvSjova2K6NgGWbLCgXmNfqDL6okWfeXRgUVAZBAIEKBQhYbA6/BAqKSrU4DF/c7Fcx5VxkTgT/eFZHZd92ofJXfO5Ut5b6aTj771qwpbnmvrHNUnsaWRcwL4i+7Ky6Sk6MsX4RLRFAAAE/BAhYfqB5/RLzteDnq/bqjjnrXE0xun+G+tRcry039wlqnQSswHLPGNxCp7etoTgXv1YnsIL0jgACVgQIWFaUaHOYwPqtebpy3CrXq7RqnOQ7S2lL1/Sg1krACjz3C2NPUPOGiYEfiBEQQMCzAgQszy69f4XnFZSq//hV2pQVeae0+1OxCVhNv1mkX6aP9Odyv64hYPnFZuuijPQELbyvnRLiom1dR2MEEEDAqgABy6oU7WSeu7p73k+u+8XgsZa2xympGnN5Xe3o3SxoO4CAFRxq88vCSYOaK5ZfFgYHnFEQ8JgAActjC+5vufmFpVr0UZZmv7rF3y4i9roPp3dQ/tRbtP/9l4NSAwErKMy+QYZd0USXn1OXkBU8ckZCwDMCBCzPLHXVCv167X79edrqqnUSoVcPurCh+rfdp+1/PCMoFRCwgsJ8cJAFY9qqbdPk4A7KaAgg4HoBApbrl7jqBZq7V5fc972ydhVWvbMI7KF+7Xi9Nv5EZfZpodK9uwNeAQEr4MSHDZCeGq9XHzyB57GCy85oCLhegIDl+iWuWoEmXD3w141676tdVesowq+ecevx6pT9sXbce0PAKyFgBZz4qAHMs3b3X9uMQ0iDT8+ICLhWgIDl2qWtemHmvKsPlv2qe+dvrHpnEd7DGSfU0ITrmiirZ6OAV0LACjhxuQM8eH0znXtybc7HCg0/oyLgOgECluuW1LmCsncX6cIx36q4pMy5TiO4p9cfOlEJCx/S7oVzAloFASugvBV2bn5N+MbEk1SnZlxoJsCoCCDgKgEClquW07li8gpLNXruBv3r2z3OdRrhPfXrnq5Bf4hV1mUnBrQSAlZAeY/Z+Znta/qObuB8rNCtASMj4BYBApZbVtLBOgqLy/QhXw0eJZqSGKMlMzpo6/XdVLBmpYPih3dFwAoYraWOzVeFvU5Ls9SWRggggEBFAgQs9sZRAjn5JTr/rpUyp7bzOVzgvmua6rz477R1yKUBoyFgBYzWUsfJCdF6Z0p7XghtSYtGCCBAwGIPWBIwvxqc8PwmvfX5TkvtvdbohGYpemxoC23vXi9gpROwAkZrueNLz67rO4Q0nhdCWzajIQIIHC7AHSx2xGECKzfk6PrJP6JyDIG/3dNW6f+cr52zxwbEiYAVEFbbnT47pq3acQCpbTcuQACB3wQIWOyEgwLm14LXTPxRazJzUTmGQJ/T0zS8by1lXXh8QJwIWAFhtd1pqybJWjCmjWKio2xfywUIIIAAAYs94BMwZ1699q9fNHnhJkQsCHw8s6P2j71GOf96x0Jre00IWPa8Atn6nj821UV/qBPIIegbAQRcKkDAcunC2i2roKhUPYavlHnAnU/lAnde0Vh9G2Zpxw3nVN7YZgsClk2wADY3vxx9b1p7jm0IoDFdI+BWAQKWW1fWRl3mwfbH/75Vz3+ww8ZV3m6akZ6gRWPbKbNbA6m42FEMApajnFXu7Pre9XV9rwZKjI+ucl90gAAC3hEgYHlnrSusdOfeIvUcEbhzndxKPHtIC52w8W1ljb/V0RIJWI5yOtLZu1PbK60GJ7w7gkknCHhEgIDlkYWuqEzz1eDkhZl6/d+/eFzCfvlndailcQMaKOv8JvYvPsYVBCxHOR3prO/v62hkvyZ8VeiIJp0g4A0BApY31rnCKrf/WqgLRn/rcQX/y39n8kkqe3KM9r76tP+dHHElAcsxSkc7enPSSaqXGu9on3SGAALuFSBguXdtK63M3L166DkOFa0U6hgNrulZX9eeUqLsqzpVpZvDriVgOUbpaEfmeI4xAzK4i+WoKp0h4F4BApZ717bSyrJ2Far3KO5eVQp1jAa1qsXqg+kdtOnKU1WUuaEqXR28loDlCGNAOnlvWgfVrh4bkL7pFAEE3CVAwHLXelquxvxycNriTN/ZV3yqJjBpUHN1yf+Pto3oV7WO/ns1AcsRxoB00q97uoZc2lixMRw+GhBgOkXARQIELBctpp1Sdu8v1rnDVti5hLYVCHRqWU0zb2mu7efWd8SIgOUIY8A6MYfMVkuKCVj/dIwAAu4QIGC5Yx1tVWFObZ//9jY9+cY2W9fRuGKBF8a2U613ZmvXvElVZiJgVZkwoB0MurCBrju/geJ4EXRAnekcgUgXIGBF+gr6Mf/S0jJ1vWMFp7b7YVfRJRefWUdDz6+m7X1bVblXAlaVCQPagTndfcmMDormHYUBdaZzBCJdgIAV6Svox/zf/Hynxj690Y8ruaQiAfNC4KWzOmrnsEuVt2xplaAIWFXiC8rF465rJvOrQj4IIIBARQIELI/tDfNw+/VTVmtNZq7HKg98uSOvzlDP1E3KvqlHlQYjYFWJLygXt2qSrKdGtFZSAq/PCQo4gyAQgQIErAhctKpM+cdNuRrw0A9V6YJrKxA4vmGSnh3dWpvPSa+SEQGrSnxBu3jhve3UsnFS0MZjIAQQiCwBAlZkrVeVZmvuXk18fpPMV4R8AiMwb0QrNf/uZWVPGeb3AAQsv+mCeqH5inB0/wxeAh1UdQZDIHIECFiRs1ZVnqk5uf0Pt32tsrIqd0UHFQice3Kqxlyeruw+Tf02ImD5TRfUC6OipE9nd+bXhEFVZzAEIkeAgBU5a1Xlmb79xU7dO5+H26sMWUkH709rr6IZQ7TvncV+DUXA8ostJBeZQ2ZNqOaDAAIIHClAwPLInjB3r26btVbL1+73SMWhK3Ngnwa65qQ8bev/O78mQcDyiy0kF3VuWU1zhrbiLlZI9BkUgfAWIGCF9/o4Nrtd+4t1Hie3O+Z5rI7Sa8XpHxNP0ua+7VT8a5btMQlYtslCesH70zoolfcThnQNGByBcBQgYIXjqgRgTs9/sJXyonkAACAASURBVEMzXtwcgJ7psjyB6Tc31ym7/6XtY661DUTAsk0W0gtG9cvQZefUDekcGBwBBMJPgIAVfmvi+Ixy80t004y1WrUxx/G+6bB8gd+1raHJAzOU1aOhbSIClm2ykF7QrlmK5g1vpfg4zsQK6UIwOAJhJkDACrMFCcR0du4tUs8RKwPRNX0eQ+Dv409U4kuTtXvBLFtOBCxbXGHR+N2p7ZVWIy4s5sIkEEAgPAQIWOGxDgGdxYsfZ2vywk0BHYPOjxa4omu6bjk7XjsubWeLh4BliyssGo/sl6HL+ZowLNaCSSAQLgIErHBZiQDNIye/RCMeX68vf9wXoBHotiIB8xqVJTM6asdNPZX//TLLUAQsy1Rh0/DUNtU17ebjZV4EzQcBBBAwAgQsl++DwqJSdRn8tcurDN/y7r2mqXok/qCtt11keZIELMtUYdXw09mdeA4rrFaEySAQWgECVmj9Az76Fz/s1a0z1wZ8HAYoX6Bt02Q9cWdLbetWzzIRAcsyVVg1fGJYK53cqnpYzYnJIIBA6AQIWKGzD/jIRcVlmro4U68szQ74WAxQscBzY9qowecL9Musuy0xEbAsMYVdo0vOqqsx/TPCbl5MCAEEQiNAwAqNe1BGNS93vvrBVdqUVRCU8RikfIFep9XWyItqa8cFzS0REbAsMYVdo4z0BC0a207xsRzXEHaLw4QQCIEAASsE6MEack9OsbrfuSJYwzHOMQSWzOignPEDlfPxPyp1ImBVShS2DcyPGqon86B72C4QE0MgiAIErCBiB3uof367R3fMXhfsYRmvHIGhlzXWxU13avu1Z1bqQ8CqlChsGzw6pKXOaFcjbOfHxBBAIHgCBKzgWQd1pNyCUs18aTPPXwVVveLBGtVJ0Evj2mlzj6Yqzc895qwIWGGyaH5Mg+ew/EDjEgRcKkDAcunCmtfj3DB1tdZuznNphZFX1iO3tdBJW95T1ribCFiRt3yWZtyycZKeHtlGifE8h2UJjEYIuFiAgOXSxTW/IDzj1uUurS4yy/rDSTU1/k+NtKNnYwJWZC6hpVl/Nqez4mKjLLWlEQIIuFeAgOXStV2dmav+439waXWRW9abE09SzDNjteeluRUWwVeEkbu+ZubP39NWrZskR3YRzB4BBKosQMCqMmF4dvDav37R+AU/h+fkPDyrAefV0w2nS1lXdCBguXQf8F5Cly4sZSFgU4CAZRMsEpqbrwdNuHrz852RMF1PzbFGSqw+nN5Bmwd0UeFPq8utnTtYkb0l+pyepnHXNYvsIpg9AghUWYCAVWXC8Osgr6DU94D7msxj/1ot/GbujRlN/PNx+n3R19o27AoClguXvFWTZD01orXMy775IICAdwUIWC5c+7Iy+R5wLy4pc2F1kV9S++Or6ZHBzbXj3PoErMhfzqMqiI2JknnQPYrn3F24upSEgHUBApZ1q4hpuXNvkXqOWBkx8/XiRBfd11ZpHzyhX58Yf1T5fEUY+Tviw4c7qGZKbOQXQgUIIOC3AAHLb7rwvXDlhhxdP/nH8J0gM1Pf39fRsN7Vtb1vSwKWC/fDs6Pbql0zfknowqWlJAQsCxCwLFNFTsOXPsnWpL9tipwJe3Cm5uujT2Z11J7R/ZT7+YeHCXAHK/I3xKRBzXXuyamRXwgVIICA3wIELL/pwvfCaYszteijrPCdIDPzCYy4qol6192qrEHdCVgu2xNXdk33rS8fBBDwrgABy2Vrn19YqjHzftLSFbtdVpn7yjmuQaKeG9NWm8+pS8By2fKe1aGWptzYXOaBdz4IIOBNAQKWy9bdvOR5IEc0RMyqPjmslY5f/XdlTxxycM58RRgxy1fhRM1RDfNGtFYyRzVE/mJSAQJ+ChCw/IQL18vMIaO9R63Urn3F4TpF5nWIQLdOtXTvVfWV1TuDgOWinZFaPVZvTDhJCbz02UWrSikI2BMgYNnzCvvWpWXS725aFvbzZIL/E3hvanuVzB6mvW887/svuYPljt3x5V9OVjTfELpjMakCAT8ECFh+oIXzJbn5JTpryDfhPEXmdoTA9b3q69pOBdrW71QClot2x9JZHZWcGOOiiigFAQTsCBCw7GhFQNvN2QW66J7vImCmTPGAQJ2acXpr0knKvLSDinds4Q6WS7bGu1PbK61GnEuqoQwEELArQMCyKxbm7Vdn5qr/+B/CfJZM70iBqTc11+/2farto64hYLlke7w07gQ1q5/okmooAwEE7AoQsOyKhXn7b9bt9/2KkE9kCZzSurqm3dhMO85rQMCKrKWrcLbmV4QdW1RzSTWUgQACdgUIWHbFwrz9Z6v26rZZa8N8lkyvPIGXx7VT9ddnKOmUs7RgS3PNfWMbUBEs8OiQljqjXY0IroCpI4BAVQQIWFXRC8NrP1mxW8MeWx+GM2NKlQlcdnZdDe6eqJgtawhYlWFFwN+n33K8zu5QKwJmyhQRQCAQAgSsQKiGsM/X/vWLxi/4OYQzYGh/BeLjovXJzI4q3fCd/ro6jTtY/kKGyXUTBzXXebyPMExWg2kgEHwBAlbwzQM64tNvb9ec17YEdAw6D5zAmAEZuqhTvOYtySFgBY45KD2P6pehy454DVJQBmYQBBAICwECVlgsg3OTmPfmNv3l9a3OdUhPQRUwr1h5dlQbzX97GwErqPLOD3ZT34Ya2KeB8x3TIwIIRIQAASsilsn6JOf+Yyv/w2ydKyxbmjOxvvspR3c9sSEs58ekrAkMuqCBBl3Y0FpjWiGAgOsECFguW1ICVuQvaM9Ta+vd//wa+YV4vAIClsc3AOV7XoCA5bItwFeELltQyolYAb4ijNilY+IIOCJAwHKEMXw6efHjbE1euCl8JsRMEPCowMh+Gbqch9w9uvqUjYBEwHLZLnh/2S6NnsuzOy5bVsqJQAGOaYjARWPKCDgoQMByEDMcuuKg0XBYBeaAgMRBo+wCBLwtQMBy2frzqhyXLSjlRKwAr8qJ2KVj4gg4IkDAcoQxfDrhZc/hsxbMxNsCvOzZ2+tP9QgQsFy2B9ZvydOVD6xyWVWUg0DkCbw07gQ1q58YeRNnxggg4IgAAcsRxvDpZOfeIvUcsTJ8JsRMEPCowLtT2yutRpxHq6dsBBAgYLlsD+Tml+isId+4rCrKQSDyBJbO6qjkxJjImzgzRgABRwQIWI4whk8npWXS725aFj4TYiYIeFTgy7+crOgojxZP2QggwDlYbtsDBYWlumDMt9q1r9htpVEPAhEjkFo9Vm9MOEkJ8dERM2cmigACzgpwB8tZz5D3lltQqoFTV2tNZm7I58IEEPCqQKsmyTK/IkxOIGB5dQ9QNwIELJftgfzCUo2Z95OWrtjtssooB4HIETirQy1NubG5YmP4jjByVo2ZIuCsAAHLWc+w6G3qokwtXpIVFnNhEgh4UeDKrukacVUTL5ZOzQgg8F8BApYLt8IHy3ZpFO8jdOHKUlKkCEwa1FznnpwaKdNlngggEAABAlYAUEPd5aqNubpm4g+hngbjI+BZgWdHt1W7ZsmerZ/CEUBA/IrQjZtgT06xut+5wo2lURMCESHw4cMdVDMlNiLmyiQRQCAwAtzBCoxrSHstK5POuHW5ikvKQjoPBkfAiwLmwfbP5nRWFM+3e3H5qRmBgwIELBduhryCUt3AUQ0uXFlKigQBc0TDUyNaK4kjGiJhuZgjAgETIGAFjDZ0HRcVl2n8gp/15uc7QzcJRkbAowJ9Tk/TuOuaebR6ykYAgQMCBCyX7oUXPs7WlIWbXFodZSEQvgJ39cvQFefUDd8JMjMEEAiKAAErKMzBH2R1Zq76j+eXhMGXZ0SvCzx/T1u1bsIvCL2+D6gfAQKWS/eA+ZrQPOjOBwEEgitgHnCPi+UJ9+CqMxoC4SdAwAq/NXFkRuaVOddN/lFrN+c50h+dIIBA5QItGyfp6ZFtlMhLnivHogUCLhcgYLl4gSc8v0mvLM12cYWUhkB4CVxyVl2N6Z8RXpNiNgggEBIBAlZI2IMz6Ger9uq2WWuDMxijIICAHh3SUme0q4EEAgggwEnubt4D+3JL1PWOb9xcIrUhEFYCS2Z0VPXkmLCaE5NBAIHQCHAHKzTuQRm1sLhUV41bpU1ZBUEZj0EQ8LJARnqCFo1tp/jYaC8zUDsCCPxXgIDl8q3Ac1guX2DKCxsBnr8Km6VgIgiEhQABKyyWIXCTWLZmn26cviZwA9AzAgj4BJ4Y1kont6qOBgIIIOATIGC5fCMUFpWqy+CvXV4l5SEQeoFPZ3dSfBxfD4Z+JZgBAuEhQMAKj3UI2Cxy8ks0/PH1+s+P+wI2Bh0j4HWBU9tU17Sbj1dKIg+4e30vUD8CBwQIWB7YC7yX0AOLTIkhFeD9gyHlZ3AEwlKAgBWWy+LspHbuLVLPESud7ZTeEEDgoMC7U9srrUYcIggggMBBAQKWBzaDeQ5r4LQ1WrUxxwPVUiICwRVo1yxF84a34vmr4LIzGgJhL0DACvslcmaCL36crckLNznTGb0ggMBBgZH9MnT5OXURQQABBA4TIGB5ZEPs2l+s84at8Ei1lIlA8AQ+fLiDaqbEBm9ARkIAgYgQIGBFxDJVfZJFxWW6deYaLV+7v+qd0QMCCPgEOrespjlDWykuNgoRBBBAgDtYXt0DHyzbpVFzN3i1fOpGwHGBSYOa69yTUx3vlw4RQCDyBbiDFflraLkCcxery+DlKiuzfAkNEUCgAoGoKOnT2Z25e8UOQQCBcgUIWB7aGPmFpZr4/Ca9+flOD1VNqQgERqDP6Wm695qmio3h68HACNMrApEtQMCK7PWzPfu1m/PU78FVtq/jAgQQOFxg4b3t1LJxEiwIIIAAd7DYA1JeQalumLpaazJz4UAAAT8FWjVJ1lMjWispgXcP+knIZQi4XoA7WK5f4qMLNF8Rjn16owcrp2QEnBEYd10zma8I+SCAAAIVCRCwPLg3SkvL1PWOFTIvguaDAAL2BMwLnZfM7KhoHr2yB0drBDwmQMDy2IKbcs2vCZ9+e5vmvrHNg9VTMgJVExh0QQNd16sBvx6sGiNXI+B6AQKW65e4/AL355XonKHfeLR6ykbAf4GPZ3ZUtaQY/zvgSgQQ8IQAAcsTy3x0kcUlZZrx4mYtXpLlUQHKRsC+wFXd0jX0ssYczWCfjisQ8JwAActzS/6/gn/dV6wew3k/oYe3AKXbFHhvWgfVrs57B22y0RwBTwoQsDy57L8VXVBUqgnPcfCoh7cApdsQML8avO+aporhYFEbajRFwLsCBCzvrr2v8h27CtVn1LceV6B8BCoXeHPSSaqXGl95Q1oggAACkghYHt8G5i7W5IWZev3fv3hcgvIRqFig7+/raGS/JkqI42BR9gkCCFgTIGBZc3J1q517i9RzxEpX10hxCFRF4N2p7ZVWI64qXXAtAgh4TICA5bEFL69c8xLo+W9t0/y3t6OBAAJHCFzfq76u791AifHcvWJzIICAdQEClnUrV7c0XxX2GL6S091dvcoUZ1fAnNr+3rT2fDVoF472CCDAM1jsgf8JvPavXzR+wc+QIIDAfwXu+WNTXfSHOngggAACtgW4g2WbzL0XlJSW6Y8TftSazFz3FkllCFgUaNUkWQvGtFEMLx20KEYzBBA4VICAxX44TGDVxlxdM/EHVBDwvMCzo9uqXbNkzzsAgAAC/gkQsPxzc+1VhcVlmr44Uy8vzXZtjRSGQGUCl55VV8OubKL42KjKmvJ3BBBAoFwBAhYb4yiB3PwSnX/XSuUWlKKDgOcEkhOi9c6U9kpO5IXOnlt8CkbAQQECloOYburqrS926r75G91UErUgYEnggeubqfdpaZba0ggBBBCoSICAxd4oV8Ac2zBq7gb9c+UehBDwjMCZ7Wtq0qDmHMvgmRWnUAQCJ0DACpxtxPf8y54iXTD6WxWXlEV8LRSAQGUCsTFRemPiSapTkxPbK7Pi7wggULkAAatyI8+2KCou0/vLfuWrQs/uAG8Vbr4aPO/k2orjwXZvLTzVIhAgAQJWgGDd0m1hUanuf2aj3vtql1tKog4EjhLocUqq7r+2meJ5mTO7AwEEHBIgYDkE6eZuzPNYF9/7vbJ2Fbq5TGrzqEB6arxeffAEnrvy6PpTNgKBEiBgBUrWZf1yAKnLFpRyDgosGNNWbZtyoChbAgEEnBUgYDnr6drezIPuL36crekvZLq2RgrznsCwK5ro8nPqyjzgzgcBBBBwUoCA5aSmy/syIcsc3fDxN7tdXinleUHgnI61fEcyEK68sNrUiEDwBQhYwTeP6BHN81j9HlilTVkFEV0Hk/e2QEZ6ghaNPYFX4Xh7G1A9AgEVIGAFlNedna/fmqcrx61yZ3FU5QmBF8aeoOYNEz1RK0UigEBoBAhYoXGP6FHN+Vifr9qrO+asi+g63DD5y86uq8EXN9Kqn3N1y4w1R5U04c/NZY4gKO/z5Y/7yr3GDS7HqmHGrS10ersanHfl9oWmPgRCLEDACvECROrw5oXQL32SrUde2RKpJUT8vLucWFP3DMiQOWagorD03N1t1Saj/F/IeTFg3X5JI5lQyoucI377UwACYS9AwAr7JQrfCZpDSGe/ukV/+zArfCfp0pn1Pq22786VCVfmU15YatcsxfcQd2J8tMY/u1FLPf5eyau7p/vMOEzUpf9PQVkIhJkAASvMFiTSplNSWqaRT/DLwmCtm7nzMvrqDHXvXMv367ede4tVt1ZcuQHr/N/V1qirM2TeKXnNxB9l7jp69WN+MTj5xuaKieY4Bq/uAepGINgCBKxgi7twvLIy6cbpq7V87X4XVhdeJZ3aprrGXXeckhOi9cKSLKXVjNP//b5OuQHrzxc00HW9Guibdfs9+azVgZXr3LKanhjWWlFkq/DazMwGAZcLELBcvsDBKq+wuEzXTvpRazJzgzWkJ8fJqJeorh1r6e0vf/W9uujea5pWGLDMu/X6nJ6mL3/cq4z0RNWvHa+ysjJtzi7QX9/dob//+xfXG7ZukqynR7XhOAbXrzQFIhB+AgSs8FuTiJ3R3txiXTdptX7ekR+xNUTaxI8VsP5yZyud0rp6uSXtyy3xPT/38tLsSCvZ8nyb1U/U/JGtVSM51vI1NEQAAQScEiBgOSVJPz6BnXuLdMOU1b67JHwCL1BRwDJ3umYNbqHGdRO0bM0+TVm4SRu25cs8+D6wd3394aSayswu0B1z1muTCwOxqfupu1orrUZc4BeBERBAAIFyBAhYbAvHBcxD1QOnErIchy2nw2Pdwapo/AO/LkytFqtHX93ie5bLTR8TruaNaK06NQlXblpXakEg0gQIWJG2YhEyX3Mna9C0NXxdGOD18idgmSm9cP8JalI3QX99d7v+8vrWAM8yeN03rZeoucNbcecqeOSMhAACFQgQsNgaARMwz2Td/PBarebB94AZE7D+R2seaH/8zpY8cxWw3UbHCCBgR4CAZUeLtrYFzK8LB89cwxEOtuWsXVBRwDpwBpbxP/KQ0QNHPSTGRWnC85v0wbJd1gYL41bmKIbZQ1vxa8EwXiOmhoDXBAhYXlvxENRrzska8Zf1+vib3SEY3d1DHush9xm3Hu87nmH52n2a9fIWrdqYc9hD7ivW5+jP01ZHPJA5RHTqTcdzzlXEryQFIOAuAQKWu9YzbKsxJ77Pemkzr9VxeIWO9RXhpWf99iLo6skxR41qztAa/9wmffrdHodnFNzuzOtvhl7WWNGc0B5ceEZDAIFKBQhYlRLRwCkB8+7CRR9l8YJop0ClYx40aoYxp7z3656u4xok+l4TY9ZgdWae7wwsc3xDJH/Mi5uv6pbOuwUjeRGZOwIuFiBguXhxw7E08z68ZWv2644568JxeswpQgRm3NpCJ7eqJvNuRj4IIIBAOAoQsMJxVVw+p6LiMmVmFWj44+u0KYsDSV2+3I6Wl5GeoGk3t1CT9ATFxfJyQUdx6QwBBBwVIGA5yklndgQKikp197yfePjdDpqH25qH2Sf8uTm/FPTwHqB0BCJJgIAVSavlwrkWl5TpxY+zNf2FTBdWR0lOCQy7ookuP6euYmO4a+WUKf0ggEBgBQhYgfWldwsCJmSt3ZynYY+vl/l1Gx8EDgikp8Zr+s3Hq2XjJMIV2wIBBCJKgIAVUcvl7smarwzHPbNR730V+QdfunulglNdj1NSNfbaZkqIiw7OgIyCAAIIOChAwHIQk66qLmCOEfhg+S498NefZe5s8fGegPka8L4/NdW5nVM5gsF7y0/FCLhGgIDlmqV0TyHmV4Z7cor10HM/658rI/sgTPesSnAqObN9Td09oKlqpsTyK8HgkDMKAggESICAFSBYuq26gPnK8MPluzTp+U3KLSiteof0ELYCyQnRGtU/Q907p/KVYNiuEhNDAAE7AgQsO1q0DYmAOZzUvEvv5aXZIRmfQQMrYF7pM+TSRhwaGlhmekcAgSALELCCDM5w/gkUFpdp3eY8jX/uZ63JzPWvE64KK4FWTZJ1z4CmatE4ibOtwmplmAwCCDghQMByQpE+giZgXhr9j093asaLm5WTXxK0cRnIOYGUxBjdcXljXdglzfd+RD4IIICAGwUIWG5cVQ/UZJ7PeurNbZr/9nYPVOueEq/vVV839GnAc1buWVIqQQCBCgQIWGyNiBXILyz13cWa89pWvf7vXyK2Di9MvO/v6+jWixrK3L1KjOdcKy+sOTUi4HUBApbXd4AL6jd3s3bvL9Zjr23Vm5/vdEFF7imhz+lpuuWihqpVLZa7Vu5ZVipBAAELAgQsC0g0iQwBE7Ry8n/76nDxkqzImLRLZ3ll13TfV4E1k2MUw/sDXbrKlIUAAscSIGCxP1wnYE6AN18f/u2DHXr+gywehg/SCpuv//qfm66rz63n+xqQFzMHCZ5hEEAgLAUIWGG5LEzKCQFzInxMtPT2l7/6ghbHOzihenQf5rgFE6x6nZamkpIyTmAPDDO9IoBAhAkQsCJswZiufwJ5BaXanF2g597fobe+2KkyXnPoH+R/r4qKknqflqYB59VT47oJSkrgwfUqgXIxAgi4ToCA5bolpaBjCZivDs3ZS5+s2K0XlmRp+dr9gNkQ6Nyymq7omq6zO9SSCVl8DWgDj6YIIOApAQKWp5abYg8VMF8h7s8v0Qdf7dI/PtupVRtzACpHoF2zFF14RprOPSVV1RJj+AqQXYIAAghYECBgWUCiifsFCotKtS+vRB8u360lX+/Sf37c5/6ij1HhqW2qq2unVHXvXEvVk2IUH8dXgJ7eEBSPAAK2BQhYtsm4wO0C5vDSuJgofftTjt79zy599eNebcoqcHXZGekJOqVNDfU8NVUnHZeiopIy36GgfBBAAAEE/BMgYPnnxlUeEigsLlVBYZm+25ijJV/v1rcb9mvt5ryIFmjZOEknNa+mrp1q6cRmKUqIj1J8LHepInpRmTwCCISVAAErrJaDyUSCwIEH5Tdsy9OK9Tn6/qccrd2Spw1b82TO4Aqnj3kIvXnDJLVslKQTjktRh+NT1LxBksxLs3llTTitFHNBAAG3CRCw3Lai1BMSAXMMhAkse3OLtSW7UFt3Fujrtfu17ddCbf+1UNm7C7VrX3FA5pZaPVZ1a8Wrfu14Nagdr04tq6lhWoIa1Y1XjeRY36GrHKMQEHo6RQABBCoUIGCxORAIoIC5o1VoDjyNkuLiopVfUKK8wlLtyy3xvT/R/GfzgL1ps3tfsfbkFKu09Le7YNHRUaqZEqta1WMVHxvle9A8KT7a916/6skxvv+cmBCjoqJSmRtnpg3HJgRwMek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1C5yUQAAARhJREFU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Pw/54r2EKvhW2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data:image/png;base64,iVBORw0KGgoAAAANSUhEUgAAAlgAAAFzCAYAAADi5Xe0AAAgAElEQVR4Xu3dB5RV1b3H8d/0RhsGhj4g0lWaGpXEAigIKM+uCDEWgg0FBaRYEEU6AgoaEdGIBrDH2BtKElsEBRWligx1RqROb2/tayCUGeacO+e2c753LdeLmX323v/P3m/lt849d5+osrKyMvFBAAEEEEAAAQQQcEwgioDlmCUdIYAAAggggAACPgECFhsB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ggAACCBCw2AMIIIAAAggggIDDAgQsh0HpDgEEEEAAAQQQIGCxBxBAAAEEEEAAAYcFCFgOg9IdAggggAACCCBAwGIPIIAAAggggAACDgsQsBwGpTsEEEAAAQQQQICAxR5AAAEEEEAAAQQcFiBgOQxKdwgggAACCCCAAAGLPYAAAggggAACCDgsQMByGJTuEEAAAQQQQAABAhZ7AAEEEEAAAQQQcFiAgOUwKN0hgAACCCCAAAIELPYAAggggAACCCDgsAABy2FQukMAAQQQQAABBAhY7AEEEEAAAQQQQMBhAQKWw6B0hwACCCCAAAIIELDYAwgggAACCCCAgMMCBCyHQekOAQQQQAABBBAgYLEHEEAAAQQQQAABhwUIWA6D0h0CCCCAAAIIIEDAYg8ggAACCCCAAAIOCxCwHAalOwQQQAABBBBAgIDFHkAAAQQQQAABBBwWIGA5DEp3CCCAAAIIIIAAAYs9gAACCCCAAAIIOCxAwHIYlO4QQAABBBBAAAECFnsA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EWuDlpdn65Js9+jEzV7/uLfINV7tGnNo0SdbZHWvq0rPqBnoK9I8AApUIELDYIggESKAsP09lRYVSVJSi4uJ9/5Tm7lPpvj0q2bfb939L95t/9qk0b79Kc3OkkmJVO/8Krdybqq/X7VetlFjVqh6ruNgoJcRFKzE+WtWTY1SrWqyS4qOVmBCjoqJSlZb5hvH9nY97BTZlFejueRv0w8+5xyyybdNkPTSwuTLSE9yLQWUIhLkAASvMF4jphb9A6f69ksoUnVJDJb9mqTBzvYrW/6DCTetUvH2TirdvUXH2NpXs/sVSMQ1n/10LtjTX3De2WWqfWj1WdWvFq37teDWoHa/OLaupQZ0ENaoTrxrJscovLFVsTJQvpPGJbIE/Tvih0nB1oEITshaMaVthwd9//72uu+467dy582CbG2+8UXfddVe51+zatUvPPPOMFi9erOzsbF+bLl26aOrUqapfv35kwzJ7BAIgQMAKACpdulegNGefL0xFxSWocONq5X/zmQpWr1ChCVQbflBZ8W9f11TlYzdgHWssE6yaN0xSy0ZJOvG4FHU4PkXHNUhSSWkZd7uqskghuNZ8LTjx+U22Rh7dP6PCrwvffvtt7dmzR1dddVWlfebl5enhhx9Wjx491KlTJ8XGxlZ6DQ0Q8LoAAcvrO4D6jyngC1TR0TJf95kwlfufj5X/3X9UuO77gMk5GbAqmmTLxkk6qXk1detUSyc0S1FCfJTiY/l6MWCL6kDHtz+yTp9+v8dWT11OqKlHbm9R7jWPPvqozjzzTHXs2LHSPs3drnfffVepqal64oknVFhYqEsuuUS33nqr778zn++++07Tpk3TZ5995vv3M844Q8OHD9eJJ57o+/cXX3xRo0aNOmysRo0aaf78+WrRokWlfzd30GbPnq2FCxcqMTFRgwYN0rXXXuv7z+ZvAwcO1DfffOPrPyEhQRdddJFGjBhxcH6VFkkDBBwWIGA5DEp3kS9gno2Kik9Q3jefKueTN5W3bKmKMjcErbBgBKwjizHP6pzSpoZ6nprqC15FxaVKSYwJWs0MVLlAjxErDz7QXnnr31qYB9/fm9r+qOa5ubkaP3689u3bp3//+9++vx8aWI684IsvvtDIkSPVs2dPDRkyRNHR0Xrssce0fft2jRs3zvc149ChQ3X77bf7QltOTo7Gjh2rqKgoPfTQQ77AYwLWp59+qgkTJigpKckXikwAGz169MGAVdHfTRAz/ZmvIm+55Rbl5+frwQcfVLNmzXTzzTf76ji0r/3792vMmDHq2rWrLr74YqtctEPAUQEClqOcdBaRAiUlKs3P9d2l2r/k78pZ+pbyvloaslJCEbCOLPbUNtXVrVOqunWupepJMYqP4+5WyDbEfwc+5cZlfk3hqydOPuq6HTt2+O74mLDUvXt3lZWV6ZNPPtEPP/zgC1pHfgVowtGzzz6refPmqV69er7+TB+33XabL8iUdxfsyEBVlYBlApMJZuau24HxzV21++67TzNnzlS1atXKDVi9evWS+YcPAqEQIGCFQp0xw0LAPJxeVpCvfe8s1v6P/q6CH74Oi3mFQ8A6FKJdsxT1PSNN3U9JVbXEGB6WD9EucTJglVfCTz/9pLvvvluTJ09WkyZNDmvy6quvaunSpQfvPpk/mueyTLgyz2WZEGPuKq1YsULLli3zfV24fPly39eEB+5YVSVgrV27Vu+9995h4x96BywtLe2wrwjN/E477TTNmDHjYCAL0bIxrIcFCFgeXnwvlm5ClTkuYf8Hr2rfm3/zfQ0Ybp9wC1iH+phfKF7RNV1nd6jFg/JB3jhOfkVY3tSP/Mru0DbmK8JFixaVG7D69u2r9u3b684771RcXJzOP/98dejQQV9++aW++uqroAWsQ78iNM+IzZo1S0VFRb5fRfJQfpA3K8P5BAhYbARPCBQWlaps/UrteXGu9r3zglRWFrZ1h3PAOoBmztzqfVqaBpxXT43rJigpga8QA72hnHzI3QSf6dOn6/HHH1etWrV8U1+3bp3vealJkyYdddenvL9t27bN98zV/fffr6ysLJm7XOba5ORkX3/mSAdzR8uJO1h2vyI045vnucxdswPjB3p96B+BIwUIWOwJ1woUFZcpJlp6+8tfdUqr6op7YbJ2PTsz7OuNhIB1KGKrJsnqf266ev2utkpKxVeIAdphTh7TsHv3bt8v7AYMGKCzzjpLJSUleumll3x3fMx/Zx5OP/Rj7gg98MADSklJ8T23ZT7mDpF5mN08B/X1119r4sSJeuSRR9S4cWMdeCi+bdu2vuMdzHXmDpgJdgceej/yjtmx/m73IXfzdaWZn6mLO1gB2pB0W6kAAatSIhpEmoA5WLOwuFQLP8zS3z7IUk5+ia44p65u6ZqgHZe0C/tyIi1gHQA1vzrsf166ru5ez3fGljmDi4+zAk4eNLplyxZNmTJF77//vmrUqCFzyGj//v0VHx9f7qRNIJozZ45eeeUV3/NW/fr10+DBg33HIBQXF2vBggW+h9DNp0+fPr5fE86dO9d3p8w8iG6ObzB3k7p16+ZrcyBg3XHHHXrqqacq/PuBXxkeekyDma85JPVPf/pTucc0mK8EzVeVJvyZ57P4IBAKAQJWKNQZMyACufkl2p9forn/2KbX/nX4qenmNTMfz+qorJt6Kv97/36NFZBJl9NppAasQ0u5qlu6ru/dQCmJ0b5X/PBxRoBX5TjjSC8IBEOAgBUMZcYIqEBBUamydxfpyTe26c3P//fajyMHvXtAhs5PWa2tg/8voPOpauduCFgHDPqcnqZbLmroe3ciQauqO+N/1/OyZ+cs6QmBQAkQsAIlS78BFyguKdOenGLNeW2rXv935e/5a5ORrCeHtdTWbr+d4xOuHzcFrAPGfX9fR4MvaqjkxBhe0ROuG495IYCAowIELEc56SwYAubh9dKyMj311jbNf2u7rSGfGdVaTf7zvH6ZOcbWdcFs7MaAdcDv+t71dUPvBtzNCuaGYiwEEAiJAAErJOwM6q+AuWv16j9/0exXt/geXrf7Of93tTXq4jTtuOA4u5cGrb2bA5ZBNA/D33F5Y13YJU0x0TwIH7SNxUAIIBBUAQJWULkZzF8BE6bWZOZp6uJMrcnM9bcb33Ufzeig3If+rJwlr1epn0Bd7PaAdcDNHO9wzx+bqkWjJMXHErQCtZ/oFwEEQiNAwAqNO6NaFCgsLpM5JHTKoky9dYwH2C1252s25NLGuuS4X7X9T3+wc1nQ2nolYB0AvfTsuhpySSPf81l8EEAAAbcIELDcspIurMP8OvCj5bs08flNyi0odazChnUS9PK4E7T5/KYqzc1xrF+nOvJawDJuyQnRGt0/Q906p/J8llMbiX4QQCCkAgSskPIzeHkC5iH2/XklGvfXjfrXt3sCgjTrthZqv/V9Zd1/Y0D6r0qnXgxYB7zObF9Tdw9oqpopsZwIX5VNxLUIIBByAQJWyJeACRwqYA4LfX/Zb3etzAPtgfp0ObGmJlzbWDt6NgrUEH736+WAZdDMCfBj/9RU3TunKp5DSv3eR1yIAAKhFSBghdaf0Q8RyCso1QPPbtT7X+0Kiss/JpyouAXjtOeFJ4IyntVBvB6wDjj1OCVVY69txleGVjcO7RBAIKwECFhhtRzenIx5d+APP+fq7nkblLW7KGgI/c+tp4FdopR1efugjWllIALW/5TSU+M1/ebj1bJxEu82PGTz7H31aeX8820VrFmpkl+zfX+JqV1XCa3aK+XMXqpx8XVWthptEEAggAIErADi0nXlAuZ5q+c/2OE71yrYn+rJMfro4Y7aPOD3Kvzpx2APX+F4BKyjaYZd0USXn1PX8yGrKHODdowdqIIfVxxzvya06aB64+YprknzsNnXTAQBrwkQsLy24mFUr/mV4N3zftLH3+wO2aweGnicziz5RtvuvDxkczhyYAJW+UtxTsdaMuvl5Xcabr6+W6Xh6oCeCVmN539kaV8vWbJEc+bM0ZNPPqnU1NRyr9m1a5eeeeYZLV68WNnZv90169Kli6ZOnar69etbGodGCHhJgIDlpdUOk1rNXatNWfka/vh6ZWYVhHRW7Zun6NHbjtf2c537H4j441qr3vj5iq5WU1kP3Ky8Zf+0VSMBq2KujPQETbu5hZqkJ3juV4bma8HsqcNt7aW6I6ZV+nXhjh07dNttt6mkpETz5s0rN2Dl5eXp4YcfVo8ePdSpUyfFxsbamgeNEfCiAAHLi6sewprNrwQ//2Gv7vrLhhDO4vChF93bVnWWzNXOxx+s8pyik6up/sRnlXTKWSr+ZTsBq8qi5XcwY3ALndyymqcOJ9125xXK/fxDW6LJp3dXg4dfqPCa4uJizZ0713dHauXKlRUGrO+//17vvvuuL3w98cQTKiws1CWXXKJbb731YCD77rvvNG3aNH322We+8c444wwNHz5cJ554ou/fX3zxRY0aNeqwuTRq1Ejz589XixYtKv17Zf3bgqExAkEQIGAFAZkhfhMwJ7IvWpKlR14O/vNWx1qDvl3SNPyCmtp2YYsqLZW5c1Vn+FQldewiRUWpOHsbAatKose++PZLG+mqrumeOcph4wVtDj7QbpXVPPje7I2Kny/8+uuv9d577+nMM8/U9OnTKwxYX3zxhUaOHKmePXtqyJAhio6O1mOPPabt27dr3Lhx2rlzp4YOHarbb7/d11dOTo7Gjh2rqKgoPfTQQ0pISPAFqE8//VQTJkxQUlKSzFeOJoCNHj36YMCq6O+JiYmV9m/VhHYIBEuAgBUsaY+PY74WfOSVzVr4YVZYSiyd1VF7xvSzfYfgQDG1+t2iWgOGKCa1ju9/BKOr11TJ7p0ErACv9tXnpvtefeSFl0av75Lml+bxn+4s97p9+/Zp8uTJGjRokLZt26YpU6ZUGLBMOHr22Wd9f69Xr56vvwNfLY4ZM0YdO3Y8aowjA1VVApa5w3Xk58j+/MLhIgQCKEDACiAuXf8mUFYmjfjL+pA+zF7ZWgy/sokuqLdNO/7crbKm5f694SOvKrFTF+V9+bH2L3lddYZOUGnOPgKWX5r2LjIPv0+96Xhz09DVHycDVllZmZ577jmlpaWpd+/eMneojhWwXn31VS1duvTg3ScDbZ7LMuHKPJfVq1cv5efna8WKFVq2bJnM13nLly/3fU144I5VVQNWZf27evEpLiIFCFgRuWyRM+ncghINfXSdlq/dH9aTblY/UX+7p60yz67r1zxrXjZQ5if0uV98pOrnX+H7qpCA5RelXxd1bllNs4e2Unyse1OWk18RrlmzRosWLdKIESN8X9dVFrDM3037A2Hp0IDVt29ftW/fXnfeeafi4uJ0/vnnq0OHDvryyy/11VdfORKwzLNflfXv18bhIgQCKEDACiCu17ves79YN89cqzWZuRFB8djQlmqz/nVlTxhSpfkSsKrE5/fFrZsk6/E7W6pGsjt/4ebkQ+7lPXBu4A996PzQhVi3bp3vWapJkyYd/IrQfK1onrm6//77lZWVJXOXy/w9OTnZd6k50sHc0XLiDlZmZmal/fu9cbgQgQAJELACBOv1bnfuLdKgaWv08478iKEwXzWNvbq+snplVGnOBKwq8VXp4qb1EvXk8FaqXSOuSv2E48WBOqbB1FrZHSzzq8EHHnhAKSkpvofczWfWrFm+h9nvu+8+mYflJ06cqEceeUSNGzf29Wceim/btq3veAdznbkDZu5oHXjo/ciH3I/1d/MQfWX9h+OaMSdvCxCwvL3+Aan+lz1FumHKam35JbRnXPlT3LtT2qv0sRHa+48F/lzuu4aA5TedIxc2rpugp0a0VlpN94WsQB00WlnAMgtjApE5jPSVV17xPW/Vr18/DR482HdMgznuYcGCBXr00Ud9a9inTx/frwnNERDm14kzZ870Hd9g7mZ16/bbc44HAtYdd9yhp556qsK/m18ZNmvWrML+zZwOPHjvyAaiEwQcEiBgOQRJN78JmDtX10+OzHBl5n9dr/q6rnORtl11st9LSsDym86xC03Imn9Xa9fdyeJVOY5tETpCIOACBKyAE3tnAPPM1fVTVkfU14JHro75aumdKe2VeWlHFW/P9GvxCFh+sTl+kfnhwvyRrV35TBYve3Z8u9AhAo4LELAcJ/Vmh+bXggOnromYB9qPtUpTbmyu03I+0/aRf/RrMQlYfrEF5CLz4PvTo9q4+teFAYGjUwQQqLIAAavKhHRQWibdNH112B/FYHWlTm5VXdNvaqYd5zWweslh7QhYfrEF7CJzhMMTw1q7/pysgAHSMQII+CVAwPKLjYsOCJgT2kc/uSGsDxH1Z7Veur+darwxU7uenmb7cgKWbbKAX2B+ITp5UHPFxLj3nKyAIzIAAgjYEiBg2eKi8aEC5t2C0xZn6pV//uI6mEvPqqvbzkvSjova2K6NgGWbLCgXmNfqDL6okWfeXRgUVAZBAIEKBQhYbA6/BAqKSrU4DF/c7Fcx5VxkTgT/eFZHZd92ofJXfO5Ut5b6aTj771qwpbnmvrHNUnsaWRcwL4i+7Ky6Sk6MsX4RLRFAAAE/BAhYfqB5/RLzteDnq/bqjjnrXE0xun+G+tRcry039wlqnQSswHLPGNxCp7etoTgXv1YnsIL0jgACVgQIWFaUaHOYwPqtebpy3CrXq7RqnOQ7S2lL1/Sg1krACjz3C2NPUPOGiYEfiBEQQMCzAgQszy69f4XnFZSq//hV2pQVeae0+1OxCVhNv1mkX6aP9Odyv64hYPnFZuuijPQELbyvnRLiom1dR2MEEEDAqgABy6oU7WSeu7p73k+u+8XgsZa2xympGnN5Xe3o3SxoO4CAFRxq88vCSYOaK5ZfFgYHnFEQ8JgAActjC+5vufmFpVr0UZZmv7rF3y4i9roPp3dQ/tRbtP/9l4NSAwErKMy+QYZd0USXn1OXkBU8ckZCwDMCBCzPLHXVCv167X79edrqqnUSoVcPurCh+rfdp+1/PCMoFRCwgsJ8cJAFY9qqbdPk4A7KaAgg4HoBApbrl7jqBZq7V5fc972ydhVWvbMI7KF+7Xi9Nv5EZfZpodK9uwNeAQEr4MSHDZCeGq9XHzyB57GCy85oCLhegIDl+iWuWoEmXD3w141676tdVesowq+ecevx6pT9sXbce0PAKyFgBZz4qAHMs3b3X9uMQ0iDT8+ICLhWgIDl2qWtemHmvKsPlv2qe+dvrHpnEd7DGSfU0ITrmiirZ6OAV0LACjhxuQM8eH0znXtybc7HCg0/oyLgOgECluuW1LmCsncX6cIx36q4pMy5TiO4p9cfOlEJCx/S7oVzAloFASugvBV2bn5N+MbEk1SnZlxoJsCoCCDgKgEClquW07li8gpLNXruBv3r2z3OdRrhPfXrnq5Bf4hV1mUnBrQSAlZAeY/Z+Znta/qObuB8rNCtASMj4BYBApZbVtLBOgqLy/QhXw0eJZqSGKMlMzpo6/XdVLBmpYPih3dFwAoYraWOzVeFvU5Ls9SWRggggEBFAgQs9sZRAjn5JTr/rpUyp7bzOVzgvmua6rz477R1yKUBoyFgBYzWUsfJCdF6Z0p7XghtSYtGCCBAwGIPWBIwvxqc8PwmvfX5TkvtvdbohGYpemxoC23vXi9gpROwAkZrueNLz67rO4Q0nhdCWzajIQIIHC7AHSx2xGECKzfk6PrJP6JyDIG/3dNW6f+cr52zxwbEiYAVEFbbnT47pq3acQCpbTcuQACB3wQIWOyEgwLm14LXTPxRazJzUTmGQJ/T0zS8by1lXXh8QJwIWAFhtd1pqybJWjCmjWKio2xfywUIIIAAAYs94BMwZ1699q9fNHnhJkQsCHw8s6P2j71GOf96x0Jre00IWPa8Atn6nj821UV/qBPIIegbAQRcKkDAcunC2i2roKhUPYavlHnAnU/lAnde0Vh9G2Zpxw3nVN7YZgsClk2wADY3vxx9b1p7jm0IoDFdI+BWAQKWW1fWRl3mwfbH/75Vz3+ww8ZV3m6akZ6gRWPbKbNbA6m42FEMApajnFXu7Pre9XV9rwZKjI+ucl90gAAC3hEgYHlnrSusdOfeIvUcEbhzndxKPHtIC52w8W1ljb/V0RIJWI5yOtLZu1PbK60GJ7w7gkknCHhEgIDlkYWuqEzz1eDkhZl6/d+/eFzCfvlndailcQMaKOv8JvYvPsYVBCxHOR3prO/v62hkvyZ8VeiIJp0g4A0BApY31rnCKrf/WqgLRn/rcQX/y39n8kkqe3KM9r76tP+dHHElAcsxSkc7enPSSaqXGu9on3SGAALuFSBguXdtK63M3L166DkOFa0U6hgNrulZX9eeUqLsqzpVpZvDriVgOUbpaEfmeI4xAzK4i+WoKp0h4F4BApZ717bSyrJ2Far3KO5eVQp1jAa1qsXqg+kdtOnKU1WUuaEqXR28loDlCGNAOnlvWgfVrh4bkL7pFAEE3CVAwHLXelquxvxycNriTN/ZV3yqJjBpUHN1yf+Pto3oV7WO/ns1AcsRxoB00q97uoZc2lixMRw+GhBgOkXARQIELBctpp1Sdu8v1rnDVti5hLYVCHRqWU0zb2mu7efWd8SIgOUIY8A6MYfMVkuKCVj/dIwAAu4QIGC5Yx1tVWFObZ//9jY9+cY2W9fRuGKBF8a2U613ZmvXvElVZiJgVZkwoB0MurCBrju/geJ4EXRAnekcgUgXIGBF+gr6Mf/S0jJ1vWMFp7b7YVfRJRefWUdDz6+m7X1bVblXAlaVCQPagTndfcmMDormHYUBdaZzBCJdgIAV6Svox/zf/Hynxj690Y8ruaQiAfNC4KWzOmrnsEuVt2xplaAIWFXiC8rF465rJvOrQj4IIIBARQIELI/tDfNw+/VTVmtNZq7HKg98uSOvzlDP1E3KvqlHlQYjYFWJLygXt2qSrKdGtFZSAq/PCQo4gyAQgQIErAhctKpM+cdNuRrw0A9V6YJrKxA4vmGSnh3dWpvPSa+SEQGrSnxBu3jhve3UsnFS0MZjIAQQiCwBAlZkrVeVZmvuXk18fpPMV4R8AiMwb0QrNf/uZWVPGeb3AAQsv+mCeqH5inB0/wxeAh1UdQZDIHIECFiRs1ZVnqk5uf0Pt32tsrIqd0UHFQice3Kqxlyeruw+Tf02ImD5TRfUC6OipE9nd+bXhEFVZzAEIkeAgBU5a1Xlmb79xU7dO5+H26sMWUkH709rr6IZQ7TvncV+DUXA8ostJBeZQ2ZNqOaDAAIIHClAwPLInjB3r26btVbL1+73SMWhK3Ngnwa65qQ8bev/O78mQcDyiy0kF3VuWU1zhrbiLlZI9BkUgfAWIGCF9/o4Nrtd+4t1Hie3O+Z5rI7Sa8XpHxNP0ua+7VT8a5btMQlYtslCesH70zoolfcThnQNGByBcBQgYIXjqgRgTs9/sJXyonkAACAASURBVEMzXtwcgJ7psjyB6Tc31ym7/6XtY661DUTAsk0W0gtG9cvQZefUDekcGBwBBMJPgIAVfmvi+Ixy80t004y1WrUxx/G+6bB8gd+1raHJAzOU1aOhbSIClm2ykF7QrlmK5g1vpfg4zsQK6UIwOAJhJkDACrMFCcR0du4tUs8RKwPRNX0eQ+Dv409U4kuTtXvBLFtOBCxbXGHR+N2p7ZVWIy4s5sIkEEAgPAQIWOGxDgGdxYsfZ2vywk0BHYPOjxa4omu6bjk7XjsubWeLh4BliyssGo/sl6HL+ZowLNaCSSAQLgIErHBZiQDNIye/RCMeX68vf9wXoBHotiIB8xqVJTM6asdNPZX//TLLUAQsy1Rh0/DUNtU17ebjZV4EzQcBBBAwAgQsl++DwqJSdRn8tcurDN/y7r2mqXok/qCtt11keZIELMtUYdXw09mdeA4rrFaEySAQWgECVmj9Az76Fz/s1a0z1wZ8HAYoX6Bt02Q9cWdLbetWzzIRAcsyVVg1fGJYK53cqnpYzYnJIIBA6AQIWKGzD/jIRcVlmro4U68szQ74WAxQscBzY9qowecL9Musuy0xEbAsMYVdo0vOqqsx/TPCbl5MCAEEQiNAwAqNe1BGNS93vvrBVdqUVRCU8RikfIFep9XWyItqa8cFzS0REbAsMYVdo4z0BC0a207xsRzXEHaLw4QQCIEAASsE6MEack9OsbrfuSJYwzHOMQSWzOignPEDlfPxPyp1ImBVShS2DcyPGqon86B72C4QE0MgiAIErCBiB3uof367R3fMXhfsYRmvHIGhlzXWxU13avu1Z1bqQ8CqlChsGzw6pKXOaFcjbOfHxBBAIHgCBKzgWQd1pNyCUs18aTPPXwVVveLBGtVJ0Evj2mlzj6Yqzc895qwIWGGyaH5Mg+ew/EDjEgRcKkDAcunCmtfj3DB1tdZuznNphZFX1iO3tdBJW95T1ribCFiRt3yWZtyycZKeHtlGifE8h2UJjEYIuFiAgOXSxTW/IDzj1uUurS4yy/rDSTU1/k+NtKNnYwJWZC6hpVl/Nqez4mKjLLWlEQIIuFeAgOXStV2dmav+439waXWRW9abE09SzDNjteeluRUWwVeEkbu+ZubP39NWrZskR3YRzB4BBKosQMCqMmF4dvDav37R+AU/h+fkPDyrAefV0w2nS1lXdCBguXQf8F5Cly4sZSFgU4CAZRMsEpqbrwdNuHrz852RMF1PzbFGSqw+nN5Bmwd0UeFPq8utnTtYkb0l+pyepnHXNYvsIpg9AghUWYCAVWXC8Osgr6DU94D7msxj/1ot/GbujRlN/PNx+n3R19o27AoClguXvFWTZD01orXMy775IICAdwUIWC5c+7Iy+R5wLy4pc2F1kV9S++Or6ZHBzbXj3PoErMhfzqMqiI2JknnQPYrn3F24upSEgHUBApZ1q4hpuXNvkXqOWBkx8/XiRBfd11ZpHzyhX58Yf1T5fEUY+Tviw4c7qGZKbOQXQgUIIOC3AAHLb7rwvXDlhhxdP/nH8J0gM1Pf39fRsN7Vtb1vSwKWC/fDs6Pbql0zfknowqWlJAQsCxCwLFNFTsOXPsnWpL9tipwJe3Cm5uujT2Z11J7R/ZT7+YeHCXAHK/I3xKRBzXXuyamRXwgVIICA3wIELL/pwvfCaYszteijrPCdIDPzCYy4qol6192qrEHdCVgu2xNXdk33rS8fBBDwrgABy2Vrn19YqjHzftLSFbtdVpn7yjmuQaKeG9NWm8+pS8By2fKe1aGWptzYXOaBdz4IIOBNAQKWy9bdvOR5IEc0RMyqPjmslY5f/XdlTxxycM58RRgxy1fhRM1RDfNGtFYyRzVE/mJSAQJ+ChCw/IQL18vMIaO9R63Urn3F4TpF5nWIQLdOtXTvVfWV1TuDgOWinZFaPVZvTDhJCbz02UWrSikI2BMgYNnzCvvWpWXS725aFvbzZIL/E3hvanuVzB6mvW887/svuYPljt3x5V9OVjTfELpjMakCAT8ECFh+oIXzJbn5JTpryDfhPEXmdoTA9b3q69pOBdrW71QClot2x9JZHZWcGOOiiigFAQTsCBCw7GhFQNvN2QW66J7vImCmTPGAQJ2acXpr0knKvLSDinds4Q6WS7bGu1PbK61GnEuqoQwEELArQMCyKxbm7Vdn5qr/+B/CfJZM70iBqTc11+/2farto64hYLlke7w07gQ1q5/okmooAwEE7AoQsOyKhXn7b9bt9/2KkE9kCZzSurqm3dhMO85rQMCKrKWrcLbmV4QdW1RzSTWUgQACdgUIWHbFwrz9Z6v26rZZa8N8lkyvPIGXx7VT9ddnKOmUs7RgS3PNfWMbUBEs8OiQljqjXY0IroCpI4BAVQQIWFXRC8NrP1mxW8MeWx+GM2NKlQlcdnZdDe6eqJgtawhYlWFFwN+n33K8zu5QKwJmyhQRQCAQAgSsQKiGsM/X/vWLxi/4OYQzYGh/BeLjovXJzI4q3fCd/ro6jTtY/kKGyXUTBzXXebyPMExWg2kgEHwBAlbwzQM64tNvb9ec17YEdAw6D5zAmAEZuqhTvOYtySFgBY45KD2P6pehy454DVJQBmYQBBAICwECVlgsg3OTmPfmNv3l9a3OdUhPQRUwr1h5dlQbzX97GwErqPLOD3ZT34Ya2KeB8x3TIwIIRIQAASsilsn6JOf+Yyv/w2ydKyxbmjOxvvspR3c9sSEs58ekrAkMuqCBBl3Y0FpjWiGAgOsECFguW1ICVuQvaM9Ta+vd//wa+YV4vAIClsc3AOV7XoCA5bItwFeELltQyolYAb4ijNilY+IIOCJAwHKEMXw6efHjbE1euCl8JsRMEPCowMh+Gbqch9w9uvqUjYBEwHLZLnh/2S6NnsuzOy5bVsqJQAGOaYjARWPKCDgoQMByEDMcuuKg0XBYBeaAgMRBo+wCBLwtQMBy2frzqhyXLSjlRKwAr8qJ2KVj4gg4IkDAcoQxfDrhZc/hsxbMxNsCvOzZ2+tP9QgQsFy2B9ZvydOVD6xyWVWUg0DkCbw07gQ1q58YeRNnxggg4IgAAcsRxvDpZOfeIvUcsTJ8JsRMEPCowLtT2yutRpxHq6dsBBAgYLlsD+Tml+isId+4rCrKQSDyBJbO6qjkxJjImzgzRgABRwQIWI4whk8npWXS725aFj4TYiYIeFTgy7+crOgojxZP2QggwDlYbtsDBYWlumDMt9q1r9htpVEPAhEjkFo9Vm9MOEkJ8dERM2cmigACzgpwB8tZz5D3lltQqoFTV2tNZm7I58IEEPCqQKsmyTK/IkxOIGB5dQ9QNwIELJftgfzCUo2Z95OWrtjtssooB4HIETirQy1NubG5YmP4jjByVo2ZIuCsAAHLWc+w6G3qokwtXpIVFnNhEgh4UeDKrukacVUTL5ZOzQgg8F8BApYLt8IHy3ZpFO8jdOHKUlKkCEwa1FznnpwaKdNlngggEAABAlYAUEPd5aqNubpm4g+hngbjI+BZgWdHt1W7ZsmerZ/CEUBA/IrQjZtgT06xut+5wo2lURMCESHw4cMdVDMlNiLmyiQRQCAwAtzBCoxrSHstK5POuHW5ikvKQjoPBkfAiwLmwfbP5nRWFM+3e3H5qRmBgwIELBduhryCUt3AUQ0uXFlKigQBc0TDUyNaK4kjGiJhuZgjAgETIGAFjDZ0HRcVl2n8gp/15uc7QzcJRkbAowJ9Tk/TuOuaebR6ykYAgQMCBCyX7oUXPs7WlIWbXFodZSEQvgJ39cvQFefUDd8JMjMEEAiKAAErKMzBH2R1Zq76j+eXhMGXZ0SvCzx/T1u1bsIvCL2+D6gfAQKWS/eA+ZrQPOjOBwEEgitgHnCPi+UJ9+CqMxoC4SdAwAq/NXFkRuaVOddN/lFrN+c50h+dIIBA5QItGyfp6ZFtlMhLnivHogUCLhcgYLl4gSc8v0mvLM12cYWUhkB4CVxyVl2N6Z8RXpNiNgggEBIBAlZI2IMz6Ger9uq2WWuDMxijIICAHh3SUme0q4EEAgggwEnubt4D+3JL1PWOb9xcIrUhEFYCS2Z0VPXkmLCaE5NBAIHQCHAHKzTuQRm1sLhUV41bpU1ZBUEZj0EQ8LJARnqCFo1tp/jYaC8zUDsCCPxXgIDl8q3Ac1guX2DKCxsBnr8Km6VgIgiEhQABKyyWIXCTWLZmn26cviZwA9AzAgj4BJ4Y1kont6qOBgIIIOATIGC5fCMUFpWqy+CvXV4l5SEQeoFPZ3dSfBxfD4Z+JZgBAuEhQMAKj3UI2Cxy8ks0/PH1+s+P+wI2Bh0j4HWBU9tU17Sbj1dKIg+4e30vUD8CBwQIWB7YC7yX0AOLTIkhFeD9gyHlZ3AEwlKAgBWWy+LspHbuLVLPESud7ZTeEEDgoMC7U9srrUYcIggggMBBAQKWBzaDeQ5r4LQ1WrUxxwPVUiICwRVo1yxF84a34vmr4LIzGgJhL0DACvslcmaCL36crckLNznTGb0ggMBBgZH9MnT5OXURQQABBA4TIGB5ZEPs2l+s84at8Ei1lIlA8AQ+fLiDaqbEBm9ARkIAgYgQIGBFxDJVfZJFxWW6deYaLV+7v+qd0QMCCPgEOrespjlDWykuNgoRBBBAgDtYXt0DHyzbpVFzN3i1fOpGwHGBSYOa69yTUx3vlw4RQCDyBbiDFflraLkCcxery+DlKiuzfAkNEUCgAoGoKOnT2Z25e8UOQQCBcgUIWB7aGPmFpZr4/Ca9+flOD1VNqQgERqDP6Wm695qmio3h68HACNMrApEtQMCK7PWzPfu1m/PU78FVtq/jAgQQOFxg4b3t1LJxEiwIIIAAd7DYA1JeQalumLpaazJz4UAAAT8FWjVJ1lMjWispgXcP+knIZQi4XoA7WK5f4qMLNF8Rjn16owcrp2QEnBEYd10zma8I+SCAAAIVCRCwPLg3SkvL1PWOFTIvguaDAAL2BMwLnZfM7KhoHr2yB0drBDwmQMDy2IKbcs2vCZ9+e5vmvrHNg9VTMgJVExh0QQNd16sBvx6sGiNXI+B6AQKW65e4/AL355XonKHfeLR6ykbAf4GPZ3ZUtaQY/zvgSgQQ8IQAAcsTy3x0kcUlZZrx4mYtXpLlUQHKRsC+wFXd0jX0ssYczWCfjisQ8JwAActzS/6/gn/dV6wew3k/oYe3AKXbFHhvWgfVrs57B22y0RwBTwoQsDy57L8VXVBUqgnPcfCoh7cApdsQML8avO+aporhYFEbajRFwLsCBCzvrr2v8h27CtVn1LceV6B8BCoXeHPSSaqXGl95Q1oggAACkghYHt8G5i7W5IWZev3fv3hcgvIRqFig7+/raGS/JkqI42BR9gkCCFgTIGBZc3J1q517i9RzxEpX10hxCFRF4N2p7ZVWI64qXXAtAgh4TICA5bEFL69c8xLo+W9t0/y3t6OBAAJHCFzfq76u791AifHcvWJzIICAdQEClnUrV7c0XxX2GL6S091dvcoUZ1fAnNr+3rT2fDVoF472CCDAM1jsgf8JvPavXzR+wc+QIIDAfwXu+WNTXfSHOngggAACtgW4g2WbzL0XlJSW6Y8TftSazFz3FkllCFgUaNUkWQvGtFEMLx20KEYzBBA4VICAxX44TGDVxlxdM/EHVBDwvMCzo9uqXbNkzzsAgAAC/gkQsPxzc+1VhcVlmr44Uy8vzXZtjRSGQGUCl55VV8OubKL42KjKmvJ3BBBAoFwBAhYb4yiB3PwSnX/XSuUWlKKDgOcEkhOi9c6U9kpO5IXOnlt8CkbAQQECloOYburqrS926r75G91UErUgYEnggeubqfdpaZba0ggBBBCoSICAxd4oV8Ac2zBq7gb9c+UehBDwjMCZ7Wtq0qDmHMvgmRWnUAQCJ0DACpxtxPf8y54iXTD6WxWXlEV8LRSAQGUCsTFRemPiSapTkxPbK7Pi7wggULkAAatyI8+2KCou0/vLfuWrQs/uAG8Vbr4aPO/k2orjwXZvLTzVIhAgAQJWgGDd0m1hUanuf2aj3vtql1tKog4EjhLocUqq7r+2meJ5mTO7AwEEHBIgYDkE6eZuzPNYF9/7vbJ2Fbq5TGrzqEB6arxeffAEnrvy6PpTNgKBEiBgBUrWZf1yAKnLFpRyDgosGNNWbZtyoChbAgEEnBUgYDnr6drezIPuL36crekvZLq2RgrznsCwK5ro8nPqyjzgzgcBBBBwUoCA5aSmy/syIcsc3fDxN7tdXinleUHgnI61fEcyEK68sNrUiEDwBQhYwTeP6BHN81j9HlilTVkFEV0Hk/e2QEZ6ghaNPYFX4Xh7G1A9AgEVIGAFlNedna/fmqcrx61yZ3FU5QmBF8aeoOYNEz1RK0UigEBoBAhYoXGP6FHN+Vifr9qrO+asi+g63DD5y86uq8EXN9Kqn3N1y4w1R5U04c/NZY4gKO/z5Y/7yr3GDS7HqmHGrS10ersanHfl9oWmPgRCLEDACvECROrw5oXQL32SrUde2RKpJUT8vLucWFP3DMiQOWagorD03N1t1Saj/F/IeTFg3X5JI5lQyoucI377UwACYS9AwAr7JQrfCZpDSGe/ukV/+zArfCfp0pn1Pq22786VCVfmU15YatcsxfcQd2J8tMY/u1FLPf5eyau7p/vMOEzUpf9PQVkIhJkAASvMFiTSplNSWqaRT/DLwmCtm7nzMvrqDHXvXMv367ede4tVt1ZcuQHr/N/V1qirM2TeKXnNxB9l7jp69WN+MTj5xuaKieY4Bq/uAepGINgCBKxgi7twvLIy6cbpq7V87X4XVhdeJZ3aprrGXXeckhOi9cKSLKXVjNP//b5OuQHrzxc00HW9Guibdfs9+azVgZXr3LKanhjWWlFkq/DazMwGAZcLELBcvsDBKq+wuEzXTvpRazJzgzWkJ8fJqJeorh1r6e0vf/W9uujea5pWGLDMu/X6nJ6mL3/cq4z0RNWvHa+ysjJtzi7QX9/dob//+xfXG7ZukqynR7XhOAbXrzQFIhB+AgSs8FuTiJ3R3txiXTdptX7ekR+xNUTaxI8VsP5yZyud0rp6uSXtyy3xPT/38tLsSCvZ8nyb1U/U/JGtVSM51vI1NEQAAQScEiBgOSVJPz6BnXuLdMOU1b67JHwCL1BRwDJ3umYNbqHGdRO0bM0+TVm4SRu25cs8+D6wd3394aSayswu0B1z1muTCwOxqfupu1orrUZc4BeBERBAAIFyBAhYbAvHBcxD1QOnErIchy2nw2Pdwapo/AO/LkytFqtHX93ie5bLTR8TruaNaK06NQlXblpXakEg0gQIWJG2YhEyX3Mna9C0NXxdGOD18idgmSm9cP8JalI3QX99d7v+8vrWAM8yeN03rZeoucNbcecqeOSMhAACFQgQsNgaARMwz2Td/PBarebB94AZE7D+R2seaH/8zpY8cxWw3UbHCCBgR4CAZUeLtrYFzK8LB89cwxEOtuWsXVBRwDpwBpbxP/KQ0QNHPSTGRWnC85v0wbJd1gYL41bmKIbZQ1vxa8EwXiOmhoDXBAhYXlvxENRrzska8Zf1+vib3SEY3d1DHush9xm3Hu87nmH52n2a9fIWrdqYc9hD7ivW5+jP01ZHPJA5RHTqTcdzzlXEryQFIOAuAQKWu9YzbKsxJ77Pemkzr9VxeIWO9RXhpWf99iLo6skxR41qztAa/9wmffrdHodnFNzuzOtvhl7WWNGc0B5ceEZDAIFKBQhYlRLRwCkB8+7CRR9l8YJop0ClYx40aoYxp7z3656u4xok+l4TY9ZgdWae7wwsc3xDJH/Mi5uv6pbOuwUjeRGZOwIuFiBguXhxw7E08z68ZWv2644568JxeswpQgRm3NpCJ7eqJvNuRj4IIIBAOAoQsMJxVVw+p6LiMmVmFWj44+u0KYsDSV2+3I6Wl5GeoGk3t1CT9ATFxfJyQUdx6QwBBBwVIGA5yklndgQKikp197yfePjdDpqH25qH2Sf8uTm/FPTwHqB0BCJJgIAVSavlwrkWl5TpxY+zNf2FTBdWR0lOCQy7ookuP6euYmO4a+WUKf0ggEBgBQhYgfWldwsCJmSt3ZynYY+vl/l1Gx8EDgikp8Zr+s3Hq2XjJMIV2wIBBCJKgIAVUcvl7smarwzHPbNR730V+QdfunulglNdj1NSNfbaZkqIiw7OgIyCAAIIOChAwHIQk66qLmCOEfhg+S498NefZe5s8fGegPka8L4/NdW5nVM5gsF7y0/FCLhGgIDlmqV0TyHmV4Z7cor10HM/658rI/sgTPesSnAqObN9Td09oKlqpsTyK8HgkDMKAggESICAFSBYuq26gPnK8MPluzTp+U3KLSiteof0ELYCyQnRGtU/Q907p/KVYNiuEhNDAAE7AgQsO1q0DYmAOZzUvEvv5aXZIRmfQQMrYF7pM+TSRhwaGlhmekcAgSALELCCDM5w/gkUFpdp3eY8jX/uZ63JzPWvE64KK4FWTZJ1z4CmatE4ibOtwmplmAwCCDghQMByQpE+giZgXhr9j093asaLm5WTXxK0cRnIOYGUxBjdcXljXdglzfd+RD4IIICAGwUIWG5cVQ/UZJ7PeurNbZr/9nYPVOueEq/vVV839GnAc1buWVIqQQCBCgQIWGyNiBXILyz13cWa89pWvf7vXyK2Di9MvO/v6+jWixrK3L1KjOdcKy+sOTUi4HUBApbXd4AL6jd3s3bvL9Zjr23Vm5/vdEFF7imhz+lpuuWihqpVLZa7Vu5ZVipBAAELAgQsC0g0iQwBE7Ry8n/76nDxkqzImLRLZ3ll13TfV4E1k2MUw/sDXbrKlIUAAscSIGCxP1wnYE6AN18f/u2DHXr+gywehg/SCpuv//qfm66rz63n+xqQFzMHCZ5hEEAgLAUIWGG5LEzKCQFzInxMtPT2l7/6ghbHOzihenQf5rgFE6x6nZamkpIyTmAPDDO9IoBAhAkQsCJswZiufwJ5BaXanF2g597fobe+2KkyXnPoH+R/r4qKknqflqYB59VT47oJSkrgwfUqgXIxAgi4ToCA5bolpaBjCZivDs3ZS5+s2K0XlmRp+dr9gNkQ6Nyymq7omq6zO9SSCVl8DWgDj6YIIOApAQKWp5abYg8VMF8h7s8v0Qdf7dI/PtupVRtzACpHoF2zFF14RprOPSVV1RJj+AqQXYIAAghYECBgWUCiifsFCotKtS+vRB8u360lX+/Sf37c5/6ij1HhqW2qq2unVHXvXEvVk2IUH8dXgJ7eEBSPAAK2BQhYtsm4wO0C5vDSuJgofftTjt79zy599eNebcoqcHXZGekJOqVNDfU8NVUnHZeiopIy36GgfBBAAAEE/BMgYPnnxlUeEigsLlVBYZm+25ijJV/v1rcb9mvt5ryIFmjZOEknNa+mrp1q6cRmKUqIj1J8LHepInpRmTwCCISVAAErrJaDyUSCwIEH5Tdsy9OK9Tn6/qccrd2Spw1b82TO4Aqnj3kIvXnDJLVslKQTjktRh+NT1LxBksxLs3llTTitFHNBAAG3CRCw3Lai1BMSAXMMhAkse3OLtSW7UFt3Fujrtfu17ddCbf+1UNm7C7VrX3FA5pZaPVZ1a8Wrfu14Nagdr04tq6lhWoIa1Y1XjeRY36GrHKMQEHo6RQABBCoUIGCxORAIoIC5o1VoDjyNkuLiopVfUKK8wlLtyy3xvT/R/GfzgL1ps3tfsfbkFKu09Le7YNHRUaqZEqta1WMVHxvle9A8KT7a916/6skxvv+cmBCjoqJSmRtnpg3HJgRwMek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1C5yUQAAARhJREFU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Pw/54r2EKvhW2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data:image/png;base64,iVBORw0KGgoAAAANSUhEUgAAAlgAAAFzCAYAAADi5Xe0AAAgAElEQVR4Xu3dB5RV1b3H8d/0RhsGhj4g0lWaGpXEAigIKM+uCDEWgg0FBaRYEEU6AgoaEdGIBrDH2BtKElsEBRWligx1RqROb2/tayCUGeacO+e2c753LdeLmX323v/P3m/lt849d5+osrKyMvFBAAEEEEAAAQQQcEwgioDlmCUdIYAAAggggAACPgECFhsB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ggAACCBCw2AMIIIAAAggggIDDAgQsh0HpDgEEEEAAAQQQIGCxBxBAAAEEEEAAAYcFCFgOg9IdAggggAACCCBAwGIPIIAAAggggAACDgsQsBwGpTsEEEAAAQQQQICAxR5AAAEEEEAAAQQcFiBgOQxKdwgggAACCCCAAAGLPYAAAggggAACCDgsQMByGJTuEEAAAQQQQAABAhZ7AAEEEEAAAQQQcFiAgOUwKN0hgAACCCCAAAIELPYAAggggAACCCDgsAABy2FQukMAAQQQQAABBAhY7AEEEEAAAQQQQMBhAQKWw6B0hwACCCCAAAIIELDYAwgggAACCCCAgMMCBCyHQekOAQQQQAABBBAgYLEHEEAAAQQQQAABhwUIWA6D0h0CCCCAAAIIIEDAYg8ggAACCCCAAAIOCxCwHAalOwQQQAABBBBAgIDFHkAAAQQQQAABBBwWIGA5DEp3CCCAAAIIIIAAAYs9gAACCCCAAAIIOCxAwHIYlO4QQAABBBBAAAECFnsAAQQQQAABBBBwWICA5TAo3SGAAAIIIIAAAgQs9gACCCCAAAIIIOCwAAHLYVC6QwABBBBAAAEECFjsAQQQQAABBBBAwGEBApbDoHSHAAIIIIAAAggQsNgDCCCAAAIIIICAwwIELIdB6Q4BBBBAAAEEECBgsQcQQAABBBBAAAGHBQhYDoPSHQIIIIAAAgggQMBiDyCAAAIIIIAAAg4LELAcBqU7BBBAAAEEEECAgMUeQAABBBBAAAEEHBYgYDkMSncIIIAAAggggAABiz2AAAIIIIAAAgg4LEDAchiU7hBAAAEEEEAAAQIWewABBBBAAAEEEHBYgIDlMCjdIYAAAggggAACBCz2AAIIIIAAAggg4LAAActhULpDAAEEEEAAAQQIWOwBBBBAAAEEEEDAYQEClsOgdIcAAggEWuDlpdn65Js9+jEzV7/uLfINV7tGnNo0SdbZHWvq0rPqBnoK9I8AApUIELDYIggESKAsP09lRYVSVJSi4uJ9/5Tm7lPpvj0q2bfb939L95t/9qk0b79Kc3OkkmJVO/8Krdybqq/X7VetlFjVqh6ruNgoJcRFKzE+WtWTY1SrWqyS4qOVmBCjoqJSlZb5hvH9nY97BTZlFejueRv0w8+5xyyybdNkPTSwuTLSE9yLQWUIhLkAASvMF4jphb9A6f69ksoUnVJDJb9mqTBzvYrW/6DCTetUvH2TirdvUXH2NpXs/sVSMQ1n/10LtjTX3De2WWqfWj1WdWvFq37teDWoHa/OLaupQZ0ENaoTrxrJscovLFVsTJQvpPGJbIE/Tvih0nB1oEITshaMaVthwd9//72uu+467dy582CbG2+8UXfddVe51+zatUvPPPOMFi9erOzsbF+bLl26aOrUqapfv35kwzJ7BAIgQMAKACpdulegNGefL0xFxSWocONq5X/zmQpWr1ChCVQbflBZ8W9f11TlYzdgHWssE6yaN0xSy0ZJOvG4FHU4PkXHNUhSSWkZd7uqskghuNZ8LTjx+U22Rh7dP6PCrwvffvtt7dmzR1dddVWlfebl5enhhx9Wjx491KlTJ8XGxlZ6DQ0Q8LoAAcvrO4D6jyngC1TR0TJf95kwlfufj5X/3X9UuO77gMk5GbAqmmTLxkk6qXk1detUSyc0S1FCfJTiY/l6MWCL6kDHtz+yTp9+v8dWT11OqKlHbm9R7jWPPvqozjzzTHXs2LHSPs3drnfffVepqal64oknVFhYqEsuuUS33nqr778zn++++07Tpk3TZ5995vv3M844Q8OHD9eJJ57o+/cXX3xRo0aNOmysRo0aaf78+WrRokWlfzd30GbPnq2FCxcqMTFRgwYN0rXXXuv7z+ZvAwcO1DfffOPrPyEhQRdddJFGjBhxcH6VFkkDBBwWIGA5DEp3kS9gno2Kik9Q3jefKueTN5W3bKmKMjcErbBgBKwjizHP6pzSpoZ6nprqC15FxaVKSYwJWs0MVLlAjxErDz7QXnnr31qYB9/fm9r+qOa5ubkaP3689u3bp3//+9++vx8aWI684IsvvtDIkSPVs2dPDRkyRNHR0Xrssce0fft2jRs3zvc149ChQ3X77bf7QltOTo7Gjh2rqKgoPfTQQ77AYwLWp59+qgkTJigpKckXikwAGz169MGAVdHfTRAz/ZmvIm+55Rbl5+frwQcfVLNmzXTzzTf76ji0r/3792vMmDHq2rWrLr74YqtctEPAUQEClqOcdBaRAiUlKs3P9d2l2r/k78pZ+pbyvloaslJCEbCOLPbUNtXVrVOqunWupepJMYqP4+5WyDbEfwc+5cZlfk3hqydOPuq6HTt2+O74mLDUvXt3lZWV6ZNPPtEPP/zgC1pHfgVowtGzzz6refPmqV69er7+TB+33XabL8iUdxfsyEBVlYBlApMJZuau24HxzV21++67TzNnzlS1atXKDVi9evWS+YcPAqEQIGCFQp0xw0LAPJxeVpCvfe8s1v6P/q6CH74Oi3mFQ8A6FKJdsxT1PSNN3U9JVbXEGB6WD9EucTJglVfCTz/9pLvvvluTJ09WkyZNDmvy6quvaunSpQfvPpk/mueyTLgyz2WZEGPuKq1YsULLli3zfV24fPly39eEB+5YVSVgrV27Vu+9995h4x96BywtLe2wrwjN/E477TTNmDHjYCAL0bIxrIcFCFgeXnwvlm5ClTkuYf8Hr2rfm3/zfQ0Ybp9wC1iH+phfKF7RNV1nd6jFg/JB3jhOfkVY3tSP/Mru0DbmK8JFixaVG7D69u2r9u3b684771RcXJzOP/98dejQQV9++aW++uqroAWsQ78iNM+IzZo1S0VFRb5fRfJQfpA3K8P5BAhYbARPCBQWlaps/UrteXGu9r3zglRWFrZ1h3PAOoBmztzqfVqaBpxXT43rJigpga8QA72hnHzI3QSf6dOn6/HHH1etWrV8U1+3bp3vealJkyYdddenvL9t27bN98zV/fffr6ysLJm7XOba5ORkX3/mSAdzR8uJO1h2vyI045vnucxdswPjB3p96B+BIwUIWOwJ1woUFZcpJlp6+8tfdUqr6op7YbJ2PTsz7OuNhIB1KGKrJsnqf266ev2utkpKxVeIAdphTh7TsHv3bt8v7AYMGKCzzjpLJSUleumll3x3fMx/Zx5OP/Rj7gg98MADSklJ8T23ZT7mDpF5mN08B/X1119r4sSJeuSRR9S4cWMdeCi+bdu2vuMdzHXmDpgJdgceej/yjtmx/m73IXfzdaWZn6mLO1gB2pB0W6kAAatSIhpEmoA5WLOwuFQLP8zS3z7IUk5+ia44p65u6ZqgHZe0C/tyIi1gHQA1vzrsf166ru5ez3fGljmDi4+zAk4eNLplyxZNmTJF77//vmrUqCFzyGj//v0VHx9f7qRNIJozZ45eeeUV3/NW/fr10+DBg33HIBQXF2vBggW+h9DNp0+fPr5fE86dO9d3p8w8iG6ObzB3k7p16+ZrcyBg3XHHHXrqqacq/PuBXxkeekyDma85JPVPf/pTucc0mK8EzVeVJvyZ57P4IBAKAQJWKNQZMyACufkl2p9forn/2KbX/nX4qenmNTMfz+qorJt6Kv97/36NFZBJl9NppAasQ0u5qlu6ru/dQCmJ0b5X/PBxRoBX5TjjSC8IBEOAgBUMZcYIqEBBUamydxfpyTe26c3P//fajyMHvXtAhs5PWa2tg/8voPOpauduCFgHDPqcnqZbLmroe3ciQauqO+N/1/OyZ+cs6QmBQAkQsAIlS78BFyguKdOenGLNeW2rXv935e/5a5ORrCeHtdTWbr+d4xOuHzcFrAPGfX9fR4MvaqjkxBhe0ROuG495IYCAowIELEc56SwYAubh9dKyMj311jbNf2u7rSGfGdVaTf7zvH6ZOcbWdcFs7MaAdcDv+t71dUPvBtzNCuaGYiwEEAiJAAErJOwM6q+AuWv16j9/0exXt/geXrf7Of93tTXq4jTtuOA4u5cGrb2bA5ZBNA/D33F5Y13YJU0x0TwIH7SNxUAIIBBUAQJWULkZzF8BE6bWZOZp6uJMrcnM9bcb33Ufzeig3If+rJwlr1epn0Bd7PaAdcDNHO9wzx+bqkWjJMXHErQCtZ/oFwEEQiNAwAqNO6NaFCgsLpM5JHTKoky9dYwH2C1252s25NLGuuS4X7X9T3+wc1nQ2nolYB0AvfTsuhpySSPf81l8EEAAAbcIELDcspIurMP8OvCj5bs08flNyi0odazChnUS9PK4E7T5/KYqzc1xrF+nOvJawDJuyQnRGt0/Q906p/J8llMbiX4QQCCkAgSskPIzeHkC5iH2/XklGvfXjfrXt3sCgjTrthZqv/V9Zd1/Y0D6r0qnXgxYB7zObF9Tdw9oqpopsZwIX5VNxLUIIBByAQJWyJeACRwqYA4LfX/Zb3etzAPtgfp0ObGmJlzbWDt6NgrUEH736+WAZdDMCfBj/9RU3TunKp5DSv3eR1yIAAKhFSBghdaf0Q8RyCso1QPPbtT7X+0Kiss/JpyouAXjtOeFJ4IyntVBvB6wDjj1OCVVY69txleGVjcO7RBAIKwECFhhtRzenIx5d+APP+fq7nkblLW7KGgI/c+tp4FdopR1efugjWllIALW/5TSU+M1/ebj1bJxEu82PGTz7H31aeX8820VrFmpkl+zfX+JqV1XCa3aK+XMXqpx8XVWthptEEAggAIErADi0nXlAuZ5q+c/2OE71yrYn+rJMfro4Y7aPOD3Kvzpx2APX+F4BKyjaYZd0USXn1PX8yGrKHODdowdqIIfVxxzvya06aB64+YprknzsNnXTAQBrwkQsLy24mFUr/mV4N3zftLH3+wO2aweGnicziz5RtvuvDxkczhyYAJW+UtxTsdaMuvl5Xcabr6+W6Xh6oCeCVmN539kaV8vWbJEc+bM0ZNPPqnU1NRyr9m1a5eeeeYZLV68WNnZv90169Kli6ZOnar69etbGodGCHhJgIDlpdUOk1rNXatNWfka/vh6ZWYVhHRW7Zun6NHbjtf2c537H4j441qr3vj5iq5WU1kP3Ky8Zf+0VSMBq2KujPQETbu5hZqkJ3juV4bma8HsqcNt7aW6I6ZV+nXhjh07dNttt6mkpETz5s0rN2Dl5eXp4YcfVo8ePdSpUyfFxsbamgeNEfCiAAHLi6sewprNrwQ//2Gv7vrLhhDO4vChF93bVnWWzNXOxx+s8pyik6up/sRnlXTKWSr+ZTsBq8qi5XcwY3ALndyymqcOJ9125xXK/fxDW6LJp3dXg4dfqPCa4uJizZ0713dHauXKlRUGrO+//17vvvuuL3w98cQTKiws1CWXXKJbb731YCD77rvvNG3aNH322We+8c444wwNHz5cJ554ou/fX3zxRY0aNeqwuTRq1Ejz589XixYtKv17Zf3bgqExAkEQIGAFAZkhfhMwJ7IvWpKlR14O/vNWx1qDvl3SNPyCmtp2YYsqLZW5c1Vn+FQldewiRUWpOHsbAatKose++PZLG+mqrumeOcph4wVtDj7QbpXVPPje7I2Kny/8+uuv9d577+nMM8/U9OnTKwxYX3zxhUaOHKmePXtqyJAhio6O1mOPPabt27dr3Lhx2rlzp4YOHarbb7/d11dOTo7Gjh2rqKgoPfTQQ0pISPAFqE8//VQTJkxQUlKSzFeOJoCNHj36YMCq6O+JiYmV9m/VhHYIBEuAgBUsaY+PY74WfOSVzVr4YVZYSiyd1VF7xvSzfYfgQDG1+t2iWgOGKCa1ju9/BKOr11TJ7p0ErACv9tXnpvtefeSFl0av75Lml+bxn+4s97p9+/Zp8uTJGjRokLZt26YpU6ZUGLBMOHr22Wd9f69Xr56vvwNfLY4ZM0YdO3Y8aowjA1VVApa5w3Xk58j+/MLhIgQCKEDACiAuXf8mUFYmjfjL+pA+zF7ZWgy/sokuqLdNO/7crbKm5f694SOvKrFTF+V9+bH2L3lddYZOUGnOPgKWX5r2LjIPv0+96Xhz09DVHycDVllZmZ577jmlpaWpd+/eMneojhWwXn31VS1duvTg3ScDbZ7LMuHKPJfVq1cv5efna8WKFVq2bJnM13nLly/3fU144I5VVQNWZf27evEpLiIFCFgRuWyRM+ncghINfXSdlq/dH9aTblY/UX+7p60yz67r1zxrXjZQ5if0uV98pOrnX+H7qpCA5RelXxd1bllNs4e2Unyse1OWk18RrlmzRosWLdKIESN8X9dVFrDM3037A2Hp0IDVt29ftW/fXnfeeafi4uJ0/vnnq0OHDvryyy/11VdfORKwzLNflfXv18bhIgQCKEDACiCu17ves79YN89cqzWZuRFB8djQlmqz/nVlTxhSpfkSsKrE5/fFrZsk6/E7W6pGsjt/4ebkQ+7lPXBu4A996PzQhVi3bp3vWapJkyYd/IrQfK1onrm6//77lZWVJXOXy/w9OTnZd6k50sHc0XLiDlZmZmal/fu9cbgQgQAJELACBOv1bnfuLdKgaWv08478iKEwXzWNvbq+snplVGnOBKwq8VXp4qb1EvXk8FaqXSOuSv2E48WBOqbB1FrZHSzzq8EHHnhAKSkpvofczWfWrFm+h9nvu+8+mYflJ06cqEceeUSNGzf29Wceim/btq3veAdznbkDZu5oHXjo/ciH3I/1d/MQfWX9h+OaMSdvCxCwvL3+Aan+lz1FumHKam35JbRnXPlT3LtT2qv0sRHa+48F/lzuu4aA5TedIxc2rpugp0a0VlpN94WsQB00WlnAMgtjApE5jPSVV17xPW/Vr18/DR482HdMgznuYcGCBXr00Ud9a9inTx/frwnNERDm14kzZ870Hd9g7mZ16/bbc44HAtYdd9yhp556qsK/m18ZNmvWrML+zZwOPHjvyAaiEwQcEiBgOQRJN78JmDtX10+OzHBl5n9dr/q6rnORtl11st9LSsDym86xC03Imn9Xa9fdyeJVOY5tETpCIOACBKyAE3tnAPPM1fVTVkfU14JHro75aumdKe2VeWlHFW/P9GvxCFh+sTl+kfnhwvyRrV35TBYve3Z8u9AhAo4LELAcJ/Vmh+bXggOnromYB9qPtUpTbmyu03I+0/aRf/RrMQlYfrEF5CLz4PvTo9q4+teFAYGjUwQQqLIAAavKhHRQWibdNH112B/FYHWlTm5VXdNvaqYd5zWweslh7QhYfrEF7CJzhMMTw1q7/pysgAHSMQII+CVAwPKLjYsOCJgT2kc/uSGsDxH1Z7Veur+darwxU7uenmb7cgKWbbKAX2B+ITp5UHPFxLj3nKyAIzIAAgjYEiBg2eKi8aEC5t2C0xZn6pV//uI6mEvPqqvbzkvSjova2K6NgGWbLCgXmNfqDL6okWfeXRgUVAZBAIEKBQhYbA6/BAqKSrU4DF/c7Fcx5VxkTgT/eFZHZd92ofJXfO5Ut5b6aTj771qwpbnmvrHNUnsaWRcwL4i+7Ky6Sk6MsX4RLRFAAAE/BAhYfqB5/RLzteDnq/bqjjnrXE0xun+G+tRcry039wlqnQSswHLPGNxCp7etoTgXv1YnsIL0jgACVgQIWFaUaHOYwPqtebpy3CrXq7RqnOQ7S2lL1/Sg1krACjz3C2NPUPOGiYEfiBEQQMCzAgQszy69f4XnFZSq//hV2pQVeae0+1OxCVhNv1mkX6aP9Odyv64hYPnFZuuijPQELbyvnRLiom1dR2MEEEDAqgABy6oU7WSeu7p73k+u+8XgsZa2xympGnN5Xe3o3SxoO4CAFRxq88vCSYOaK5ZfFgYHnFEQ8JgAActjC+5vufmFpVr0UZZmv7rF3y4i9roPp3dQ/tRbtP/9l4NSAwErKMy+QYZd0USXn1OXkBU8ckZCwDMCBCzPLHXVCv167X79edrqqnUSoVcPurCh+rfdp+1/PCMoFRCwgsJ8cJAFY9qqbdPk4A7KaAgg4HoBApbrl7jqBZq7V5fc972ydhVWvbMI7KF+7Xi9Nv5EZfZpodK9uwNeAQEr4MSHDZCeGq9XHzyB57GCy85oCLhegIDl+iWuWoEmXD3w141676tdVesowq+ecevx6pT9sXbce0PAKyFgBZz4qAHMs3b3X9uMQ0iDT8+ICLhWgIDl2qWtemHmvKsPlv2qe+dvrHpnEd7DGSfU0ITrmiirZ6OAV0LACjhxuQM8eH0znXtybc7HCg0/oyLgOgECluuW1LmCsncX6cIx36q4pMy5TiO4p9cfOlEJCx/S7oVzAloFASugvBV2bn5N+MbEk1SnZlxoJsCoCCDgKgEClquW07li8gpLNXruBv3r2z3OdRrhPfXrnq5Bf4hV1mUnBrQSAlZAeY/Z+Znta/qObuB8rNCtASMj4BYBApZbVtLBOgqLy/QhXw0eJZqSGKMlMzpo6/XdVLBmpYPih3dFwAoYraWOzVeFvU5Ls9SWRggggEBFAgQs9sZRAjn5JTr/rpUyp7bzOVzgvmua6rz477R1yKUBoyFgBYzWUsfJCdF6Z0p7XghtSYtGCCBAwGIPWBIwvxqc8PwmvfX5TkvtvdbohGYpemxoC23vXi9gpROwAkZrueNLz67rO4Q0nhdCWzajIQIIHC7AHSx2xGECKzfk6PrJP6JyDIG/3dNW6f+cr52zxwbEiYAVEFbbnT47pq3acQCpbTcuQACB3wQIWOyEgwLm14LXTPxRazJzUTmGQJ/T0zS8by1lXXh8QJwIWAFhtd1pqybJWjCmjWKio2xfywUIIIAAAYs94BMwZ1699q9fNHnhJkQsCHw8s6P2j71GOf96x0Jre00IWPa8Atn6nj821UV/qBPIIegbAQRcKkDAcunC2i2roKhUPYavlHnAnU/lAnde0Vh9G2Zpxw3nVN7YZgsClk2wADY3vxx9b1p7jm0IoDFdI+BWAQKWW1fWRl3mwfbH/75Vz3+ww8ZV3m6akZ6gRWPbKbNbA6m42FEMApajnFXu7Pre9XV9rwZKjI+ucl90gAAC3hEgYHlnrSusdOfeIvUcEbhzndxKPHtIC52w8W1ljb/V0RIJWI5yOtLZu1PbK60GJ7w7gkknCHhEgIDlkYWuqEzz1eDkhZl6/d+/eFzCfvlndailcQMaKOv8JvYvPsYVBCxHOR3prO/v62hkvyZ8VeiIJp0g4A0BApY31rnCKrf/WqgLRn/rcQX/y39n8kkqe3KM9r76tP+dHHElAcsxSkc7enPSSaqXGu9on3SGAALuFSBguXdtK63M3L166DkOFa0U6hgNrulZX9eeUqLsqzpVpZvDriVgOUbpaEfmeI4xAzK4i+WoKp0h4F4BApZ717bSyrJ2Far3KO5eVQp1jAa1qsXqg+kdtOnKU1WUuaEqXR28loDlCGNAOnlvWgfVrh4bkL7pFAEE3CVAwHLXelquxvxycNriTN/ZV3yqJjBpUHN1yf+Pto3oV7WO/ns1AcsRxoB00q97uoZc2lixMRw+GhBgOkXARQIELBctpp1Sdu8v1rnDVti5hLYVCHRqWU0zb2mu7efWd8SIgOUIY8A6MYfMVkuKCVj/dIwAAu4QIGC5Yx1tVWFObZ//9jY9+cY2W9fRuGKBF8a2U613ZmvXvElVZiJgVZkwoB0MurCBrju/geJ4EXRAnekcgUgXIGBF+gr6Mf/S0jJ1vWMFp7b7YVfRJRefWUdDz6+m7X1bVblXAlaVCQPagTndfcmMDormHYUBdaZzBCJdgIAV6Svox/zf/Hynxj690Y8ruaQiAfNC4KWzOmrnsEuVt2xplaAIWFXiC8rF465rJvOrQj4IIIBARQIELI/tDfNw+/VTVmtNZq7HKg98uSOvzlDP1E3KvqlHlQYjYFWJLygXt2qSrKdGtFZSAq/PCQo4gyAQgQIErAhctKpM+cdNuRrw0A9V6YJrKxA4vmGSnh3dWpvPSa+SEQGrSnxBu3jhve3UsnFS0MZjIAQQiCwBAlZkrVeVZmvuXk18fpPMV4R8AiMwb0QrNf/uZWVPGeb3AAQsv+mCeqH5inB0/wxeAh1UdQZDIHIECFiRs1ZVnqk5uf0Pt32tsrIqd0UHFQice3Kqxlyeruw+Tf02ImD5TRfUC6OipE9nd+bXhEFVZzAEIkeAgBU5a1Xlmb79xU7dO5+H26sMWUkH709rr6IZQ7TvncV+DUXA8ostJBeZQ2ZNqOaDAAIIHClAwPLInjB3r26btVbL1+73SMWhK3Ngnwa65qQ8bev/O78mQcDyiy0kF3VuWU1zhrbiLlZI9BkUgfAWIGCF9/o4Nrtd+4t1Hie3O+Z5rI7Sa8XpHxNP0ua+7VT8a5btMQlYtslCesH70zoolfcThnQNGByBcBQgYIXjqgRgTs9/sJXyonkAACAASURBVEMzXtwcgJ7psjyB6Tc31ym7/6XtY661DUTAsk0W0gtG9cvQZefUDekcGBwBBMJPgIAVfmvi+Ixy80t004y1WrUxx/G+6bB8gd+1raHJAzOU1aOhbSIClm2ykF7QrlmK5g1vpfg4zsQK6UIwOAJhJkDACrMFCcR0du4tUs8RKwPRNX0eQ+Dv409U4kuTtXvBLFtOBCxbXGHR+N2p7ZVWIy4s5sIkEEAgPAQIWOGxDgGdxYsfZ2vywk0BHYPOjxa4omu6bjk7XjsubWeLh4BliyssGo/sl6HL+ZowLNaCSSAQLgIErHBZiQDNIye/RCMeX68vf9wXoBHotiIB8xqVJTM6asdNPZX//TLLUAQsy1Rh0/DUNtU17ebjZV4EzQcBBBAwAgQsl++DwqJSdRn8tcurDN/y7r2mqXok/qCtt11keZIELMtUYdXw09mdeA4rrFaEySAQWgECVmj9Az76Fz/s1a0z1wZ8HAYoX6Bt02Q9cWdLbetWzzIRAcsyVVg1fGJYK53cqnpYzYnJIIBA6AQIWKGzD/jIRcVlmro4U68szQ74WAxQscBzY9qowecL9Musuy0xEbAsMYVdo0vOqqsx/TPCbl5MCAEEQiNAwAqNe1BGNS93vvrBVdqUVRCU8RikfIFep9XWyItqa8cFzS0REbAsMYVdo4z0BC0a207xsRzXEHaLw4QQCIEAASsE6MEack9OsbrfuSJYwzHOMQSWzOignPEDlfPxPyp1ImBVShS2DcyPGqon86B72C4QE0MgiAIErCBiB3uof367R3fMXhfsYRmvHIGhlzXWxU13avu1Z1bqQ8CqlChsGzw6pKXOaFcjbOfHxBBAIHgCBKzgWQd1pNyCUs18aTPPXwVVveLBGtVJ0Evj2mlzj6Yqzc895qwIWGGyaH5Mg+ew/EDjEgRcKkDAcunCmtfj3DB1tdZuznNphZFX1iO3tdBJW95T1ribCFiRt3yWZtyycZKeHtlGifE8h2UJjEYIuFiAgOXSxTW/IDzj1uUurS4yy/rDSTU1/k+NtKNnYwJWZC6hpVl/Nqez4mKjLLWlEQIIuFeAgOXStV2dmav+439waXWRW9abE09SzDNjteeluRUWwVeEkbu+ZubP39NWrZskR3YRzB4BBKosQMCqMmF4dvDav37R+AU/h+fkPDyrAefV0w2nS1lXdCBguXQf8F5Cly4sZSFgU4CAZRMsEpqbrwdNuHrz852RMF1PzbFGSqw+nN5Bmwd0UeFPq8utnTtYkb0l+pyepnHXNYvsIpg9AghUWYCAVWXC8Osgr6DU94D7msxj/1ot/GbujRlN/PNx+n3R19o27AoClguXvFWTZD01orXMy775IICAdwUIWC5c+7Iy+R5wLy4pc2F1kV9S++Or6ZHBzbXj3PoErMhfzqMqiI2JknnQPYrn3F24upSEgHUBApZ1q4hpuXNvkXqOWBkx8/XiRBfd11ZpHzyhX58Yf1T5fEUY+Tviw4c7qGZKbOQXQgUIIOC3AAHLb7rwvXDlhhxdP/nH8J0gM1Pf39fRsN7Vtb1vSwKWC/fDs6Pbql0zfknowqWlJAQsCxCwLFNFTsOXPsnWpL9tipwJe3Cm5uujT2Z11J7R/ZT7+YeHCXAHK/I3xKRBzXXuyamRXwgVIICA3wIELL/pwvfCaYszteijrPCdIDPzCYy4qol6192qrEHdCVgu2xNXdk33rS8fBBDwrgABy2Vrn19YqjHzftLSFbtdVpn7yjmuQaKeG9NWm8+pS8By2fKe1aGWptzYXOaBdz4IIOBNAQKWy9bdvOR5IEc0RMyqPjmslY5f/XdlTxxycM58RRgxy1fhRM1RDfNGtFYyRzVE/mJSAQJ+ChCw/IQL18vMIaO9R63Urn3F4TpF5nWIQLdOtXTvVfWV1TuDgOWinZFaPVZvTDhJCbz02UWrSikI2BMgYNnzCvvWpWXS725aFvbzZIL/E3hvanuVzB6mvW887/svuYPljt3x5V9OVjTfELpjMakCAT8ECFh+oIXzJbn5JTpryDfhPEXmdoTA9b3q69pOBdrW71QClot2x9JZHZWcGOOiiigFAQTsCBCw7GhFQNvN2QW66J7vImCmTPGAQJ2acXpr0knKvLSDinds4Q6WS7bGu1PbK61GnEuqoQwEELArQMCyKxbm7Vdn5qr/+B/CfJZM70iBqTc11+/2farto64hYLlke7w07gQ1q5/okmooAwEE7AoQsOyKhXn7b9bt9/2KkE9kCZzSurqm3dhMO85rQMCKrKWrcLbmV4QdW1RzSTWUgQACdgUIWHbFwrz9Z6v26rZZa8N8lkyvPIGXx7VT9ddnKOmUs7RgS3PNfWMbUBEs8OiQljqjXY0IroCpI4BAVQQIWFXRC8NrP1mxW8MeWx+GM2NKlQlcdnZdDe6eqJgtawhYlWFFwN+n33K8zu5QKwJmyhQRQCAQAgSsQKiGsM/X/vWLxi/4OYQzYGh/BeLjovXJzI4q3fCd/ro6jTtY/kKGyXUTBzXXebyPMExWg2kgEHwBAlbwzQM64tNvb9ec17YEdAw6D5zAmAEZuqhTvOYtySFgBY45KD2P6pehy454DVJQBmYQBBAICwECVlgsg3OTmPfmNv3l9a3OdUhPQRUwr1h5dlQbzX97GwErqPLOD3ZT34Ya2KeB8x3TIwIIRIQAASsilsn6JOf+Yyv/w2ydKyxbmjOxvvspR3c9sSEs58ekrAkMuqCBBl3Y0FpjWiGAgOsECFguW1ICVuQvaM9Ta+vd//wa+YV4vAIClsc3AOV7XoCA5bItwFeELltQyolYAb4ijNilY+IIOCJAwHKEMXw6efHjbE1euCl8JsRMEPCowMh+Gbqch9w9uvqUjYBEwHLZLnh/2S6NnsuzOy5bVsqJQAGOaYjARWPKCDgoQMByEDMcuuKg0XBYBeaAgMRBo+wCBLwtQMBy2frzqhyXLSjlRKwAr8qJ2KVj4gg4IkDAcoQxfDrhZc/hsxbMxNsCvOzZ2+tP9QgQsFy2B9ZvydOVD6xyWVWUg0DkCbw07gQ1q58YeRNnxggg4IgAAcsRxvDpZOfeIvUcsTJ8JsRMEPCowLtT2yutRpxHq6dsBBAgYLlsD+Tml+isId+4rCrKQSDyBJbO6qjkxJjImzgzRgABRwQIWI4whk8npWXS725aFj4TYiYIeFTgy7+crOgojxZP2QggwDlYbtsDBYWlumDMt9q1r9htpVEPAhEjkFo9Vm9MOEkJ8dERM2cmigACzgpwB8tZz5D3lltQqoFTV2tNZm7I58IEEPCqQKsmyTK/IkxOIGB5dQ9QNwIELJftgfzCUo2Z95OWrtjtssooB4HIETirQy1NubG5YmP4jjByVo2ZIuCsAAHLWc+w6G3qokwtXpIVFnNhEgh4UeDKrukacVUTL5ZOzQgg8F8BApYLt8IHy3ZpFO8jdOHKUlKkCEwa1FznnpwaKdNlngggEAABAlYAUEPd5aqNubpm4g+hngbjI+BZgWdHt1W7ZsmerZ/CEUBA/IrQjZtgT06xut+5wo2lURMCESHw4cMdVDMlNiLmyiQRQCAwAtzBCoxrSHstK5POuHW5ikvKQjoPBkfAiwLmwfbP5nRWFM+3e3H5qRmBgwIELBduhryCUt3AUQ0uXFlKigQBc0TDUyNaK4kjGiJhuZgjAgETIGAFjDZ0HRcVl2n8gp/15uc7QzcJRkbAowJ9Tk/TuOuaebR6ykYAgQMCBCyX7oUXPs7WlIWbXFodZSEQvgJ39cvQFefUDd8JMjMEEAiKAAErKMzBH2R1Zq76j+eXhMGXZ0SvCzx/T1u1bsIvCL2+D6gfAQKWS/eA+ZrQPOjOBwEEgitgHnCPi+UJ9+CqMxoC4SdAwAq/NXFkRuaVOddN/lFrN+c50h+dIIBA5QItGyfp6ZFtlMhLnivHogUCLhcgYLl4gSc8v0mvLM12cYWUhkB4CVxyVl2N6Z8RXpNiNgggEBIBAlZI2IMz6Ger9uq2WWuDMxijIICAHh3SUme0q4EEAgggwEnubt4D+3JL1PWOb9xcIrUhEFYCS2Z0VPXkmLCaE5NBAIHQCHAHKzTuQRm1sLhUV41bpU1ZBUEZj0EQ8LJARnqCFo1tp/jYaC8zUDsCCPxXgIDl8q3Ac1guX2DKCxsBnr8Km6VgIgiEhQABKyyWIXCTWLZmn26cviZwA9AzAgj4BJ4Y1kont6qOBgIIIOATIGC5fCMUFpWqy+CvXV4l5SEQeoFPZ3dSfBxfD4Z+JZgBAuEhQMAKj3UI2Cxy8ks0/PH1+s+P+wI2Bh0j4HWBU9tU17Sbj1dKIg+4e30vUD8CBwQIWB7YC7yX0AOLTIkhFeD9gyHlZ3AEwlKAgBWWy+LspHbuLVLPESud7ZTeEEDgoMC7U9srrUYcIggggMBBAQKWBzaDeQ5r4LQ1WrUxxwPVUiICwRVo1yxF84a34vmr4LIzGgJhL0DACvslcmaCL36crckLNznTGb0ggMBBgZH9MnT5OXURQQABBA4TIGB5ZEPs2l+s84at8Ei1lIlA8AQ+fLiDaqbEBm9ARkIAgYgQIGBFxDJVfZJFxWW6deYaLV+7v+qd0QMCCPgEOrespjlDWykuNgoRBBBAgDtYXt0DHyzbpVFzN3i1fOpGwHGBSYOa69yTUx3vlw4RQCDyBbiDFflraLkCcxery+DlKiuzfAkNEUCgAoGoKOnT2Z25e8UOQQCBcgUIWB7aGPmFpZr4/Ca9+flOD1VNqQgERqDP6Wm695qmio3h68HACNMrApEtQMCK7PWzPfu1m/PU78FVtq/jAgQQOFxg4b3t1LJxEiwIIIAAd7DYA1JeQalumLpaazJz4UAAAT8FWjVJ1lMjWispgXcP+knIZQi4XoA7WK5f4qMLNF8Rjn16owcrp2QEnBEYd10zma8I+SCAAAIVCRCwPLg3SkvL1PWOFTIvguaDAAL2BMwLnZfM7KhoHr2yB0drBDwmQMDy2IKbcs2vCZ9+e5vmvrHNg9VTMgJVExh0QQNd16sBvx6sGiNXI+B6AQKW65e4/AL355XonKHfeLR6ykbAf4GPZ3ZUtaQY/zvgSgQQ8IQAAcsTy3x0kcUlZZrx4mYtXpLlUQHKRsC+wFXd0jX0ssYczWCfjisQ8JwAActzS/6/gn/dV6wew3k/oYe3AKXbFHhvWgfVrs57B22y0RwBTwoQsDy57L8VXVBUqgnPcfCoh7cApdsQML8avO+aporhYFEbajRFwLsCBCzvrr2v8h27CtVn1LceV6B8BCoXeHPSSaqXGl95Q1oggAACkghYHt8G5i7W5IWZev3fv3hcgvIRqFig7+/raGS/JkqI42BR9gkCCFgTIGBZc3J1q517i9RzxEpX10hxCFRF4N2p7ZVWI64qXXAtAgh4TICA5bEFL69c8xLo+W9t0/y3t6OBAAJHCFzfq76u791AifHcvWJzIICAdQEClnUrV7c0XxX2GL6S091dvcoUZ1fAnNr+3rT2fDVoF472CCDAM1jsgf8JvPavXzR+wc+QIIDAfwXu+WNTXfSHOngggAACtgW4g2WbzL0XlJSW6Y8TftSazFz3FkllCFgUaNUkWQvGtFEMLx20KEYzBBA4VICAxX44TGDVxlxdM/EHVBDwvMCzo9uqXbNkzzsAgAAC/gkQsPxzc+1VhcVlmr44Uy8vzXZtjRSGQGUCl55VV8OubKL42KjKmvJ3BBBAoFwBAhYb4yiB3PwSnX/XSuUWlKKDgOcEkhOi9c6U9kpO5IXOnlt8CkbAQQECloOYburqrS926r75G91UErUgYEnggeubqfdpaZba0ggBBBCoSICAxd4oV8Ac2zBq7gb9c+UehBDwjMCZ7Wtq0qDmHMvgmRWnUAQCJ0DACpxtxPf8y54iXTD6WxWXlEV8LRSAQGUCsTFRemPiSapTkxPbK7Pi7wggULkAAatyI8+2KCou0/vLfuWrQs/uAG8Vbr4aPO/k2orjwXZvLTzVIhAgAQJWgGDd0m1hUanuf2aj3vtql1tKog4EjhLocUqq7r+2meJ5mTO7AwEEHBIgYDkE6eZuzPNYF9/7vbJ2Fbq5TGrzqEB6arxeffAEnrvy6PpTNgKBEiBgBUrWZf1yAKnLFpRyDgosGNNWbZtyoChbAgEEnBUgYDnr6drezIPuL36crekvZLq2RgrznsCwK5ro8nPqyjzgzgcBBBBwUoCA5aSmy/syIcsc3fDxN7tdXinleUHgnI61fEcyEK68sNrUiEDwBQhYwTeP6BHN81j9HlilTVkFEV0Hk/e2QEZ6ghaNPYFX4Xh7G1A9AgEVIGAFlNedna/fmqcrx61yZ3FU5QmBF8aeoOYNEz1RK0UigEBoBAhYoXGP6FHN+Vifr9qrO+asi+g63DD5y86uq8EXN9Kqn3N1y4w1R5U04c/NZY4gKO/z5Y/7yr3GDS7HqmHGrS10ersanHfl9oWmPgRCLEDACvECROrw5oXQL32SrUde2RKpJUT8vLucWFP3DMiQOWagorD03N1t1Saj/F/IeTFg3X5JI5lQyoucI377UwACYS9AwAr7JQrfCZpDSGe/ukV/+zArfCfp0pn1Pq22786VCVfmU15YatcsxfcQd2J8tMY/u1FLPf5eyau7p/vMOEzUpf9PQVkIhJkAASvMFiTSplNSWqaRT/DLwmCtm7nzMvrqDHXvXMv367ede4tVt1ZcuQHr/N/V1qirM2TeKXnNxB9l7jp69WN+MTj5xuaKieY4Bq/uAepGINgCBKxgi7twvLIy6cbpq7V87X4XVhdeJZ3aprrGXXeckhOi9cKSLKXVjNP//b5OuQHrzxc00HW9Guibdfs9+azVgZXr3LKanhjWWlFkq/DazMwGAZcLELBcvsDBKq+wuEzXTvpRazJzgzWkJ8fJqJeorh1r6e0vf/W9uujea5pWGLDMu/X6nJ6mL3/cq4z0RNWvHa+ysjJtzi7QX9/dob//+xfXG7ZukqynR7XhOAbXrzQFIhB+AgSs8FuTiJ3R3txiXTdptX7ekR+xNUTaxI8VsP5yZyud0rp6uSXtyy3xPT/38tLsSCvZ8nyb1U/U/JGtVSM51vI1NEQAAQScEiBgOSVJPz6BnXuLdMOU1b67JHwCL1BRwDJ3umYNbqHGdRO0bM0+TVm4SRu25cs8+D6wd3394aSayswu0B1z1muTCwOxqfupu1orrUZc4BeBERBAAIFyBAhYbAvHBcxD1QOnErIchy2nw2Pdwapo/AO/LkytFqtHX93ie5bLTR8TruaNaK06NQlXblpXakEg0gQIWJG2YhEyX3Mna9C0NXxdGOD18idgmSm9cP8JalI3QX99d7v+8vrWAM8yeN03rZeoucNbcecqeOSMhAACFQgQsNgaARMwz2Td/PBarebB94AZE7D+R2seaH/8zpY8cxWw3UbHCCBgR4CAZUeLtrYFzK8LB89cwxEOtuWsXVBRwDpwBpbxP/KQ0QNHPSTGRWnC85v0wbJd1gYL41bmKIbZQ1vxa8EwXiOmhoDXBAhYXlvxENRrzska8Zf1+vib3SEY3d1DHush9xm3Hu87nmH52n2a9fIWrdqYc9hD7ivW5+jP01ZHPJA5RHTqTcdzzlXEryQFIOAuAQKWu9YzbKsxJ77Pemkzr9VxeIWO9RXhpWf99iLo6skxR41qztAa/9wmffrdHodnFNzuzOtvhl7WWNGc0B5ceEZDAIFKBQhYlRLRwCkB8+7CRR9l8YJop0ClYx40aoYxp7z3656u4xok+l4TY9ZgdWae7wwsc3xDJH/Mi5uv6pbOuwUjeRGZOwIuFiBguXhxw7E08z68ZWv2644568JxeswpQgRm3NpCJ7eqJvNuRj4IIIBAOAoQsMJxVVw+p6LiMmVmFWj44+u0KYsDSV2+3I6Wl5GeoGk3t1CT9ATFxfJyQUdx6QwBBBwVIGA5yklndgQKikp197yfePjdDpqH25qH2Sf8uTm/FPTwHqB0BCJJgIAVSavlwrkWl5TpxY+zNf2FTBdWR0lOCQy7ookuP6euYmO4a+WUKf0ggEBgBQhYgfWldwsCJmSt3ZynYY+vl/l1Gx8EDgikp8Zr+s3Hq2XjJMIV2wIBBCJKgIAVUcvl7smarwzHPbNR730V+QdfunulglNdj1NSNfbaZkqIiw7OgIyCAAIIOChAwHIQk66qLmCOEfhg+S498NefZe5s8fGegPka8L4/NdW5nVM5gsF7y0/FCLhGgIDlmqV0TyHmV4Z7cor10HM/658rI/sgTPesSnAqObN9Td09oKlqpsTyK8HgkDMKAggESICAFSBYuq26gPnK8MPluzTp+U3KLSiteof0ELYCyQnRGtU/Q907p/KVYNiuEhNDAAE7AgQsO1q0DYmAOZzUvEvv5aXZIRmfQQMrYF7pM+TSRhwaGlhmekcAgSALELCCDM5w/gkUFpdp3eY8jX/uZ63JzPWvE64KK4FWTZJ1z4CmatE4ibOtwmplmAwCCDghQMByQpE+giZgXhr9j093asaLm5WTXxK0cRnIOYGUxBjdcXljXdglzfd+RD4IIICAGwUIWG5cVQ/UZJ7PeurNbZr/9nYPVOueEq/vVV839GnAc1buWVIqQQCBCgQIWGyNiBXILyz13cWa89pWvf7vXyK2Di9MvO/v6+jWixrK3L1KjOdcKy+sOTUi4HUBApbXd4AL6jd3s3bvL9Zjr23Vm5/vdEFF7imhz+lpuuWihqpVLZa7Vu5ZVipBAAELAgQsC0g0iQwBE7Ry8n/76nDxkqzImLRLZ3ll13TfV4E1k2MUw/sDXbrKlIUAAscSIGCxP1wnYE6AN18f/u2DHXr+gywehg/SCpuv//qfm66rz63n+xqQFzMHCZ5hEEAgLAUIWGG5LEzKCQFzInxMtPT2l7/6ghbHOzihenQf5rgFE6x6nZamkpIyTmAPDDO9IoBAhAkQsCJswZiufwJ5BaXanF2g597fobe+2KkyXnPoH+R/r4qKknqflqYB59VT47oJSkrgwfUqgXIxAgi4ToCA5bolpaBjCZivDs3ZS5+s2K0XlmRp+dr9gNkQ6Nyymq7omq6zO9SSCVl8DWgDj6YIIOApAQKWp5abYg8VMF8h7s8v0Qdf7dI/PtupVRtzACpHoF2zFF14RprOPSVV1RJj+AqQXYIAAghYECBgWUCiifsFCotKtS+vRB8u360lX+/Sf37c5/6ij1HhqW2qq2unVHXvXEvVk2IUH8dXgJ7eEBSPAAK2BQhYtsm4wO0C5vDSuJgofftTjt79zy599eNebcoqcHXZGekJOqVNDfU8NVUnHZeiopIy36GgfBBAAAEE/BMgYPnnxlUeEigsLlVBYZm+25ijJV/v1rcb9mvt5ryIFmjZOEknNa+mrp1q6cRmKUqIj1J8LHepInpRmTwCCISVAAErrJaDyUSCwIEH5Tdsy9OK9Tn6/qccrd2Spw1b82TO4Aqnj3kIvXnDJLVslKQTjktRh+NT1LxBksxLs3llTTitFHNBAAG3CRCw3Lai1BMSAXMMhAkse3OLtSW7UFt3Fujrtfu17ddCbf+1UNm7C7VrX3FA5pZaPVZ1a8Wrfu14Nagdr04tq6lhWoIa1Y1XjeRY36GrHKMQEHo6RQABBCoUIGCxORAIoIC5o1VoDjyNkuLiopVfUKK8wlLtyy3xvT/R/GfzgL1ps3tfsfbkFKu09Le7YNHRUaqZEqta1WMVHxvle9A8KT7a916/6skxvv+cmBCjoqJSmRtnpg3HJgRwMek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BCwrCjRBgEEEEAAAQQQsCFAwLKBRVMEEEAAAQQQQMCKAAHLihJtEEAAAQQQQAABGwIELBtYNEUAAQQQQAABBKwIELCsKNEGAQQQQAABBBCwIUDAsoFFUwQQQAABBBBAwIoAAcuKEm0QQAABBBBAAAEbAgQs1C5yUQAAARhJREFUG1g0RQABBBBAAAEErAgQsKwo0QYBBBBAAAEEELAhQMCygUVTBBBAAAEEEEDAigABy4oSbRBAAAEEEEAAARsCBCwbWDRFAAEEEEAAAQSsCBCwrCjRBgEEEEAAAQQQsCFAwLKBRVMEEEAAAQQQQMCKAAHLihJtEEAAAQQQQAABGwIELBtYNEUAAQQQQAABBKwIELCsKNEGAQQQQAABBBCwIUDAsoFFUwQQQAABBBBAwIoAAcuKEm0QQAABBBBAAAEbAgQsG1g0RQABBBBAAAEErAgQsKwo0QYBBBBAAAEEELAhQMCygUVTBBBAAAEEEEDAigABy4oSbRBAAAEEEEAAARsCBCwbWDRFAAEEEEAAAQSsCPw/54r2EKvhW2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116632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проекта координаторами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836712"/>
            <a:ext cx="8136904" cy="5400600"/>
            <a:chOff x="611560" y="836712"/>
            <a:chExt cx="8136904" cy="5400600"/>
          </a:xfrm>
        </p:grpSpPr>
        <p:grpSp>
          <p:nvGrpSpPr>
            <p:cNvPr id="2" name="Группа 15"/>
            <p:cNvGrpSpPr/>
            <p:nvPr/>
          </p:nvGrpSpPr>
          <p:grpSpPr>
            <a:xfrm>
              <a:off x="755576" y="3284984"/>
              <a:ext cx="3312368" cy="2952328"/>
              <a:chOff x="107504" y="3011002"/>
              <a:chExt cx="3491880" cy="3082294"/>
            </a:xfrm>
          </p:grpSpPr>
          <p:pic>
            <p:nvPicPr>
              <p:cNvPr id="4113" name="Picture 17" descr="C:\Users\Wi\Downloads\image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4005064"/>
                <a:ext cx="3096344" cy="20882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114" name="Picture 18" descr="C:\Users\Wi\YandexDisk\Скриншоты\2016-11-29_00-25-32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3011002"/>
                <a:ext cx="3491880" cy="10148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3" name="Группа 16"/>
            <p:cNvGrpSpPr/>
            <p:nvPr/>
          </p:nvGrpSpPr>
          <p:grpSpPr>
            <a:xfrm>
              <a:off x="4932040" y="836712"/>
              <a:ext cx="3816424" cy="2808312"/>
              <a:chOff x="4644007" y="3140968"/>
              <a:chExt cx="4060167" cy="3240360"/>
            </a:xfrm>
          </p:grpSpPr>
          <p:pic>
            <p:nvPicPr>
              <p:cNvPr id="15" name="Picture 17" descr="C:\Users\Wi\Downloads\image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4293096"/>
                <a:ext cx="2869702" cy="20882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115" name="Picture 19" descr="C:\Users\Wi\YandexDisk\Скриншоты\2016-11-29_00-55-31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7" y="3140968"/>
                <a:ext cx="4060167" cy="119947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026" name="Picture 2" descr="C:\Users\Wi\YandexDisk\Скриншоты\2016-11-29_00-12-27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340768"/>
              <a:ext cx="4320480" cy="18867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" name="Picture 2" descr="C:\Users\Wi\YandexDisk\Скриншоты\2016-11-29_00-16-4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44" r="4245"/>
          <a:stretch>
            <a:fillRect/>
          </a:stretch>
        </p:blipFill>
        <p:spPr bwMode="auto">
          <a:xfrm>
            <a:off x="4067944" y="3573016"/>
            <a:ext cx="468052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ЛОГОТИП школы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3408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11560" y="836712"/>
            <a:ext cx="7992888" cy="5400600"/>
            <a:chOff x="611560" y="836712"/>
            <a:chExt cx="7992888" cy="5400600"/>
          </a:xfrm>
        </p:grpSpPr>
        <p:pic>
          <p:nvPicPr>
            <p:cNvPr id="34818" name="Picture 2" descr="C:\Users\Wi\YandexDisk\Скриншоты\2016-11-29_01-01-2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340768"/>
              <a:ext cx="4041374" cy="1944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5" descr="C:\Users\Wi\YandexDisk\Скриншоты\2016-11-29_01-08-09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429000"/>
              <a:ext cx="4056451" cy="28083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7" descr="C:\Users\Wi\YandexDisk\Скриншоты\2016-11-29_01-09-39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581128"/>
              <a:ext cx="3672408" cy="1656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19" name="Picture 3" descr="C:\Users\Wi\YandexDisk\Скриншоты\2016-11-29_01-01-55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836712"/>
              <a:ext cx="3960440" cy="36477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Прямоугольник 5"/>
          <p:cNvSpPr/>
          <p:nvPr/>
        </p:nvSpPr>
        <p:spPr>
          <a:xfrm>
            <a:off x="1475656" y="116632"/>
            <a:ext cx="7524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проекта участниками (ребятами)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ЛОГОТИП школы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3408"/>
            <a:ext cx="1619672" cy="1619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187624" y="0"/>
            <a:ext cx="763284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>     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средняя общеобразовательная школа №2 </a:t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  городского округа город Буй Костромской области</a:t>
            </a:r>
            <a: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340768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142DAC"/>
                </a:solidFill>
              </a:rPr>
              <a:t>Приглашаем родителей обучающихся образовательных организаций </a:t>
            </a:r>
          </a:p>
          <a:p>
            <a:pPr algn="ctr"/>
            <a:r>
              <a:rPr lang="ru-RU" sz="2000" b="1" dirty="0" smtClean="0">
                <a:solidFill>
                  <a:srgbClr val="142DAC"/>
                </a:solidFill>
              </a:rPr>
              <a:t>принять участие в мастер-классах: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1907704" y="2151529"/>
            <a:ext cx="6696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«Индивидуальный образовательный маршрут ребёнка: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помочь ребёнку спланировать и реализовать»​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068960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142DAC"/>
                </a:solidFill>
              </a:rPr>
              <a:t>Ссылка на страницу мастер-класса:    </a:t>
            </a:r>
            <a:r>
              <a:rPr lang="ru-RU" u="sng" dirty="0" smtClean="0">
                <a:hlinkClick r:id="rId3"/>
              </a:rPr>
              <a:t>http://nsportal.ru/site/master-klass-dlya-roditeley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88840"/>
            <a:ext cx="1080120" cy="1080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789040"/>
            <a:ext cx="1080120" cy="10801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87624" y="566124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Подробная информация о мастер-классах, сроки проведения и ссылки для регистрации расположены на сайте школы: </a:t>
            </a:r>
            <a:r>
              <a:rPr lang="ru-RU" u="sng" dirty="0" smtClean="0">
                <a:hlinkClick r:id="rId5"/>
              </a:rPr>
              <a:t>http://www.eduportal44.ru/Buy/School_2/ikt/default.aspx</a:t>
            </a:r>
            <a:endParaRPr lang="ru-RU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979712" y="3779168"/>
            <a:ext cx="6192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"Создание видеоролика в программе Киностудия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Live</a:t>
            </a:r>
            <a:r>
              <a:rPr lang="ru-RU" sz="2000" b="1" dirty="0" smtClean="0">
                <a:solidFill>
                  <a:srgbClr val="0099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443711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D35B3"/>
                </a:solidFill>
              </a:rPr>
              <a:t>Ссылка на страницу мастер-класса: </a:t>
            </a:r>
            <a:r>
              <a:rPr lang="ru-RU" dirty="0" smtClean="0">
                <a:hlinkClick r:id="rId6"/>
              </a:rPr>
              <a:t>http://nsportal.ru/site/master-klass-dlya-roditeley-sozdanie-video-rolika-v-programme-kinostudiya-windows-live-0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420888"/>
            <a:ext cx="7772400" cy="150018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D35B3"/>
                </a:solidFill>
              </a:rPr>
              <a:t>Обеспечить благоприятную адаптацию ребёнка в школе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D35B3"/>
                </a:solidFill>
              </a:rPr>
              <a:t>Снизить учебную нагрузку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D35B3"/>
                </a:solidFill>
              </a:rPr>
              <a:t>Улучшить условия для развития ребёнка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D35B3"/>
                </a:solidFill>
              </a:rPr>
              <a:t>Учесть возрастные и индивидуальные особенности</a:t>
            </a:r>
            <a:endParaRPr lang="ru-RU" sz="2400" b="1" dirty="0">
              <a:solidFill>
                <a:srgbClr val="0D35B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0"/>
            <a:ext cx="2608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005064"/>
            <a:ext cx="3240253" cy="217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20" y="4065091"/>
            <a:ext cx="3149877" cy="217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ЛОГОТИП школы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403648" y="4005064"/>
            <a:ext cx="6696637" cy="2172221"/>
            <a:chOff x="1403648" y="4005064"/>
            <a:chExt cx="6696637" cy="217222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32" y="4005064"/>
              <a:ext cx="3240253" cy="21722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648" y="4005064"/>
              <a:ext cx="3149877" cy="21722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47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496944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33CC"/>
                </a:solidFill>
                <a:latin typeface="+mj-lt"/>
              </a:rPr>
              <a:t>Материалы </a:t>
            </a:r>
            <a:r>
              <a:rPr lang="ru-RU" sz="2400" b="1" dirty="0" err="1" smtClean="0">
                <a:solidFill>
                  <a:srgbClr val="0033CC"/>
                </a:solidFill>
                <a:latin typeface="+mj-lt"/>
              </a:rPr>
              <a:t>вебинаров</a:t>
            </a:r>
            <a:r>
              <a:rPr lang="ru-RU" sz="2400" b="1" dirty="0" smtClean="0">
                <a:solidFill>
                  <a:srgbClr val="0033CC"/>
                </a:solidFill>
                <a:latin typeface="+mj-lt"/>
              </a:rPr>
              <a:t>, мастер-классов можно найти на сайте МОУСОШ №2 г. Буя в разделе ФЦПРО</a:t>
            </a:r>
          </a:p>
          <a:p>
            <a:pPr>
              <a:buFont typeface="Arial" charset="0"/>
              <a:buNone/>
              <a:defRPr/>
            </a:pPr>
            <a:endParaRPr lang="ru-RU" sz="2400" dirty="0" smtClean="0"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255DFE7-9A23-4B4E-9F30-3A44DD928E67}" type="slidenum">
              <a:rPr lang="ru-RU"/>
              <a:pPr/>
              <a:t>50</a:t>
            </a:fld>
            <a:endParaRPr lang="ru-RU"/>
          </a:p>
        </p:txBody>
      </p:sp>
      <p:pic>
        <p:nvPicPr>
          <p:cNvPr id="7" name="Рисунок 6" descr="школа №2_лого ито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6876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gray">
          <a:xfrm>
            <a:off x="2051720" y="0"/>
            <a:ext cx="5759450" cy="304800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31824"/>
              </a:avLst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sz="36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66"/>
                  </a:gs>
                  <a:gs pos="100000">
                    <a:srgbClr val="FF9900"/>
                  </a:gs>
                </a:gsLst>
                <a:lin ang="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радуга4.jp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192" y="1628800"/>
            <a:ext cx="2376264" cy="678932"/>
          </a:xfrm>
          <a:prstGeom prst="rect">
            <a:avLst/>
          </a:prstGeom>
        </p:spPr>
      </p:pic>
      <p:pic>
        <p:nvPicPr>
          <p:cNvPr id="9" name="Рисунок 8" descr="Роно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85">
            <a:off x="6622188" y="3391382"/>
            <a:ext cx="1581767" cy="15762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"/>
            <a:ext cx="7772400" cy="11967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деятельность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683568" y="1988840"/>
            <a:ext cx="7776865" cy="3744416"/>
            <a:chOff x="683567" y="1844824"/>
            <a:chExt cx="7776865" cy="374441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" y="3068960"/>
              <a:ext cx="1296144" cy="117087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7" y="4581128"/>
              <a:ext cx="1326297" cy="1008112"/>
            </a:xfrm>
            <a:prstGeom prst="rect">
              <a:avLst/>
            </a:prstGeom>
          </p:spPr>
        </p:pic>
        <p:grpSp>
          <p:nvGrpSpPr>
            <p:cNvPr id="26" name="Group 138"/>
            <p:cNvGrpSpPr>
              <a:grpSpLocks/>
            </p:cNvGrpSpPr>
            <p:nvPr/>
          </p:nvGrpSpPr>
          <p:grpSpPr bwMode="auto">
            <a:xfrm>
              <a:off x="1979712" y="3212976"/>
              <a:ext cx="6408712" cy="1080120"/>
              <a:chOff x="1209" y="2598"/>
              <a:chExt cx="3360" cy="54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65" name="AutoShape 88"/>
              <p:cNvSpPr>
                <a:spLocks noChangeArrowheads="1"/>
              </p:cNvSpPr>
              <p:nvPr/>
            </p:nvSpPr>
            <p:spPr bwMode="gray">
              <a:xfrm>
                <a:off x="1209" y="2598"/>
                <a:ext cx="3360" cy="54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AutoShape 90"/>
              <p:cNvSpPr>
                <a:spLocks noChangeArrowheads="1"/>
              </p:cNvSpPr>
              <p:nvPr/>
            </p:nvSpPr>
            <p:spPr bwMode="gray">
              <a:xfrm>
                <a:off x="1238" y="2605"/>
                <a:ext cx="3312" cy="8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Text Box 98"/>
              <p:cNvSpPr txBox="1">
                <a:spLocks noChangeArrowheads="1"/>
              </p:cNvSpPr>
              <p:nvPr/>
            </p:nvSpPr>
            <p:spPr bwMode="gray">
              <a:xfrm>
                <a:off x="1497" y="2606"/>
                <a:ext cx="240" cy="28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" name="Group 135"/>
            <p:cNvGrpSpPr>
              <a:grpSpLocks/>
            </p:cNvGrpSpPr>
            <p:nvPr/>
          </p:nvGrpSpPr>
          <p:grpSpPr bwMode="auto">
            <a:xfrm>
              <a:off x="1907704" y="1916832"/>
              <a:ext cx="6480720" cy="995409"/>
              <a:chOff x="1200" y="1208"/>
              <a:chExt cx="3360" cy="323"/>
            </a:xfrm>
          </p:grpSpPr>
          <p:sp>
            <p:nvSpPr>
              <p:cNvPr id="29" name="AutoShape 117"/>
              <p:cNvSpPr>
                <a:spLocks noChangeArrowheads="1"/>
              </p:cNvSpPr>
              <p:nvPr/>
            </p:nvSpPr>
            <p:spPr bwMode="gray">
              <a:xfrm>
                <a:off x="1200" y="1208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2DE78"/>
                  </a:gs>
                  <a:gs pos="100000">
                    <a:srgbClr val="F2DE78">
                      <a:gamma/>
                      <a:tint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119"/>
              <p:cNvSpPr>
                <a:spLocks noChangeArrowheads="1"/>
              </p:cNvSpPr>
              <p:nvPr/>
            </p:nvSpPr>
            <p:spPr bwMode="gray">
              <a:xfrm>
                <a:off x="1229" y="121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DED85">
                      <a:gamma/>
                      <a:tint val="27451"/>
                      <a:invGamma/>
                    </a:srgbClr>
                  </a:gs>
                  <a:gs pos="100000">
                    <a:srgbClr val="EDED8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120"/>
              <p:cNvSpPr txBox="1">
                <a:spLocks noChangeArrowheads="1"/>
              </p:cNvSpPr>
              <p:nvPr/>
            </p:nvSpPr>
            <p:spPr bwMode="gray">
              <a:xfrm>
                <a:off x="1642" y="1262"/>
                <a:ext cx="2782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 Box 127"/>
              <p:cNvSpPr txBox="1">
                <a:spLocks noChangeArrowheads="1"/>
              </p:cNvSpPr>
              <p:nvPr/>
            </p:nvSpPr>
            <p:spPr bwMode="gray">
              <a:xfrm>
                <a:off x="1488" y="1208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Text Box 134"/>
              <p:cNvSpPr txBox="1">
                <a:spLocks noChangeArrowheads="1"/>
              </p:cNvSpPr>
              <p:nvPr/>
            </p:nvSpPr>
            <p:spPr bwMode="gray">
              <a:xfrm>
                <a:off x="1488" y="1208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1844824"/>
              <a:ext cx="1224136" cy="1224136"/>
            </a:xfrm>
            <a:prstGeom prst="rect">
              <a:avLst/>
            </a:prstGeom>
          </p:spPr>
        </p:pic>
        <p:sp>
          <p:nvSpPr>
            <p:cNvPr id="98" name="Прямоугольник 97"/>
            <p:cNvSpPr/>
            <p:nvPr/>
          </p:nvSpPr>
          <p:spPr>
            <a:xfrm>
              <a:off x="2555776" y="2132856"/>
              <a:ext cx="49150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ru-RU" sz="2800" b="1" dirty="0" smtClean="0">
                  <a:solidFill>
                    <a:srgbClr val="142DAC"/>
                  </a:solidFill>
                </a:rPr>
                <a:t>Часть основного образования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979712" y="3356992"/>
              <a:ext cx="64807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ctr"/>
              <a:r>
                <a:rPr lang="ru-RU" sz="2400" b="1" dirty="0" smtClean="0">
                  <a:solidFill>
                    <a:srgbClr val="142DAC"/>
                  </a:solidFill>
                </a:rPr>
                <a:t>Деятельность, способствующая расширению образовательного пространства</a:t>
              </a:r>
            </a:p>
          </p:txBody>
        </p:sp>
        <p:grpSp>
          <p:nvGrpSpPr>
            <p:cNvPr id="100" name="Group 135"/>
            <p:cNvGrpSpPr>
              <a:grpSpLocks/>
            </p:cNvGrpSpPr>
            <p:nvPr/>
          </p:nvGrpSpPr>
          <p:grpSpPr bwMode="auto">
            <a:xfrm>
              <a:off x="1979712" y="4581128"/>
              <a:ext cx="6408712" cy="995409"/>
              <a:chOff x="1200" y="1208"/>
              <a:chExt cx="3360" cy="323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01" name="AutoShape 117"/>
              <p:cNvSpPr>
                <a:spLocks noChangeArrowheads="1"/>
              </p:cNvSpPr>
              <p:nvPr/>
            </p:nvSpPr>
            <p:spPr bwMode="gray">
              <a:xfrm>
                <a:off x="1200" y="1208"/>
                <a:ext cx="3360" cy="323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AutoShape 119"/>
              <p:cNvSpPr>
                <a:spLocks noChangeArrowheads="1"/>
              </p:cNvSpPr>
              <p:nvPr/>
            </p:nvSpPr>
            <p:spPr bwMode="gray">
              <a:xfrm>
                <a:off x="1229" y="1215"/>
                <a:ext cx="3312" cy="8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Text Box 120"/>
              <p:cNvSpPr txBox="1">
                <a:spLocks noChangeArrowheads="1"/>
              </p:cNvSpPr>
              <p:nvPr/>
            </p:nvSpPr>
            <p:spPr bwMode="gray">
              <a:xfrm>
                <a:off x="1642" y="1262"/>
                <a:ext cx="2782" cy="165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Text Box 127"/>
              <p:cNvSpPr txBox="1">
                <a:spLocks noChangeArrowheads="1"/>
              </p:cNvSpPr>
              <p:nvPr/>
            </p:nvSpPr>
            <p:spPr bwMode="gray">
              <a:xfrm>
                <a:off x="1488" y="1208"/>
                <a:ext cx="240" cy="28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Text Box 134"/>
              <p:cNvSpPr txBox="1">
                <a:spLocks noChangeArrowheads="1"/>
              </p:cNvSpPr>
              <p:nvPr/>
            </p:nvSpPr>
            <p:spPr bwMode="gray">
              <a:xfrm>
                <a:off x="1488" y="1208"/>
                <a:ext cx="240" cy="28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6" name="Прямоугольник 105"/>
            <p:cNvSpPr/>
            <p:nvPr/>
          </p:nvSpPr>
          <p:spPr>
            <a:xfrm>
              <a:off x="2555776" y="4797152"/>
              <a:ext cx="55858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ru-RU" sz="2800" b="1" dirty="0" smtClean="0">
                  <a:solidFill>
                    <a:srgbClr val="142DAC"/>
                  </a:solidFill>
                </a:rPr>
                <a:t>Необходимое условие взросления</a:t>
              </a:r>
              <a:endParaRPr lang="ru-RU" sz="2800" b="1" dirty="0">
                <a:solidFill>
                  <a:srgbClr val="142DAC"/>
                </a:solidFill>
              </a:endParaRPr>
            </a:p>
          </p:txBody>
        </p:sp>
      </p:grpSp>
      <p:sp>
        <p:nvSpPr>
          <p:cNvPr id="108" name="Номер слайда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62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-9939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Интегрированная модель внеурочной деятельности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611560" y="2204864"/>
            <a:ext cx="7687325" cy="3250127"/>
            <a:chOff x="611560" y="2204864"/>
            <a:chExt cx="7687325" cy="325012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987824" y="2204864"/>
              <a:ext cx="5311061" cy="3250127"/>
              <a:chOff x="2987824" y="2276872"/>
              <a:chExt cx="5311061" cy="3250127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2987824" y="2276872"/>
                <a:ext cx="5311061" cy="3250127"/>
                <a:chOff x="3509411" y="1556792"/>
                <a:chExt cx="5311061" cy="3250127"/>
              </a:xfrm>
            </p:grpSpPr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3509411" y="2637067"/>
                  <a:ext cx="5311061" cy="1327737"/>
                  <a:chOff x="2160" y="2052"/>
                  <a:chExt cx="3600" cy="892"/>
                </a:xfrm>
              </p:grpSpPr>
              <p:sp>
                <p:nvSpPr>
                  <p:cNvPr id="17" name="AutoShape 12"/>
                  <p:cNvSpPr>
                    <a:spLocks noChangeArrowheads="1"/>
                  </p:cNvSpPr>
                  <p:nvPr/>
                </p:nvSpPr>
                <p:spPr bwMode="gray">
                  <a:xfrm rot="16200000">
                    <a:off x="3594" y="618"/>
                    <a:ext cx="732" cy="3600"/>
                  </a:xfrm>
                  <a:prstGeom prst="upArrow">
                    <a:avLst>
                      <a:gd name="adj1" fmla="val 63898"/>
                      <a:gd name="adj2" fmla="val 85770"/>
                    </a:avLst>
                  </a:prstGeom>
                  <a:gradFill rotWithShape="1">
                    <a:gsLst>
                      <a:gs pos="0">
                        <a:srgbClr val="88CE58"/>
                      </a:gs>
                      <a:gs pos="100000">
                        <a:srgbClr val="5B84E9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155023" dir="2099521" sy="50000" kx="2453608" algn="bl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8" name="Text Box 15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795" y="2220"/>
                    <a:ext cx="2965" cy="72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3200" b="1" dirty="0" smtClean="0">
                        <a:solidFill>
                          <a:srgbClr val="0D35B3"/>
                        </a:solidFill>
                      </a:rPr>
                      <a:t>Взаимодействие с УДО</a:t>
                    </a:r>
                  </a:p>
                  <a:p>
                    <a:pPr lvl="0"/>
                    <a:endParaRPr lang="ru-RU" sz="3200" b="1" dirty="0"/>
                  </a:p>
                </p:txBody>
              </p:sp>
            </p:grpSp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3509411" y="3717341"/>
                  <a:ext cx="5311061" cy="1089578"/>
                  <a:chOff x="2160" y="2916"/>
                  <a:chExt cx="3600" cy="732"/>
                </a:xfrm>
              </p:grpSpPr>
              <p:sp>
                <p:nvSpPr>
                  <p:cNvPr id="15" name="AutoShape 13"/>
                  <p:cNvSpPr>
                    <a:spLocks noChangeArrowheads="1"/>
                  </p:cNvSpPr>
                  <p:nvPr/>
                </p:nvSpPr>
                <p:spPr bwMode="gray">
                  <a:xfrm rot="16200000">
                    <a:off x="3594" y="1482"/>
                    <a:ext cx="732" cy="3600"/>
                  </a:xfrm>
                  <a:prstGeom prst="upArrow">
                    <a:avLst>
                      <a:gd name="adj1" fmla="val 63898"/>
                      <a:gd name="adj2" fmla="val 85770"/>
                    </a:avLst>
                  </a:prstGeom>
                  <a:gradFill rotWithShape="1">
                    <a:gsLst>
                      <a:gs pos="0">
                        <a:srgbClr val="D6C334"/>
                      </a:gs>
                      <a:gs pos="100000">
                        <a:srgbClr val="5B84E9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155023" dir="2099521" sy="50000" kx="2453608" algn="bl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" name="Text Box 16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843" y="3061"/>
                    <a:ext cx="2879" cy="39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3200" b="1" dirty="0" smtClean="0">
                        <a:solidFill>
                          <a:srgbClr val="0D35B3"/>
                        </a:solidFill>
                      </a:rPr>
                      <a:t>Иные организации</a:t>
                    </a:r>
                    <a:endParaRPr lang="ru-RU" sz="3200" b="1" dirty="0">
                      <a:solidFill>
                        <a:srgbClr val="0D35B3"/>
                      </a:solidFill>
                    </a:endParaRPr>
                  </a:p>
                </p:txBody>
              </p:sp>
            </p:grpSp>
            <p:sp>
              <p:nvSpPr>
                <p:cNvPr id="11" name="AutoShape 11"/>
                <p:cNvSpPr>
                  <a:spLocks noChangeArrowheads="1"/>
                </p:cNvSpPr>
                <p:nvPr/>
              </p:nvSpPr>
              <p:spPr bwMode="gray">
                <a:xfrm rot="16200000">
                  <a:off x="5620153" y="-553950"/>
                  <a:ext cx="1089578" cy="5311061"/>
                </a:xfrm>
                <a:prstGeom prst="upArrow">
                  <a:avLst>
                    <a:gd name="adj1" fmla="val 63898"/>
                    <a:gd name="adj2" fmla="val 85770"/>
                  </a:avLst>
                </a:prstGeom>
                <a:gradFill rotWithShape="1">
                  <a:gsLst>
                    <a:gs pos="0">
                      <a:srgbClr val="6FC5E3"/>
                    </a:gs>
                    <a:gs pos="100000">
                      <a:srgbClr val="5B84E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155023" dir="2099521" sy="50000" kx="2453608" algn="bl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3923928" y="2492896"/>
                <a:ext cx="3232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0D35B3"/>
                    </a:solidFill>
                  </a:rPr>
                  <a:t>Ресурсы ОУ</a:t>
                </a:r>
              </a:p>
            </p:txBody>
          </p:sp>
        </p:grpSp>
        <p:pic>
          <p:nvPicPr>
            <p:cNvPr id="34" name="Рисунок 33" descr="1 класс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2564904"/>
              <a:ext cx="2448272" cy="2496993"/>
            </a:xfrm>
            <a:prstGeom prst="rect">
              <a:avLst/>
            </a:prstGeom>
          </p:spPr>
        </p:pic>
      </p:grp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17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23728" y="2120855"/>
            <a:ext cx="4915065" cy="49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ru-RU" sz="2800" b="1" dirty="0" smtClean="0">
              <a:solidFill>
                <a:srgbClr val="142DA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88640"/>
            <a:ext cx="766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«Личных пространств»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sp>
        <p:nvSpPr>
          <p:cNvPr id="36" name="Text Box 120"/>
          <p:cNvSpPr txBox="1">
            <a:spLocks noChangeArrowheads="1"/>
          </p:cNvSpPr>
          <p:nvPr/>
        </p:nvSpPr>
        <p:spPr bwMode="gray">
          <a:xfrm>
            <a:off x="2472195" y="2465893"/>
            <a:ext cx="5365882" cy="5775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7" name="Text Box 127"/>
          <p:cNvSpPr txBox="1">
            <a:spLocks noChangeArrowheads="1"/>
          </p:cNvSpPr>
          <p:nvPr/>
        </p:nvSpPr>
        <p:spPr bwMode="gray">
          <a:xfrm>
            <a:off x="2175162" y="2276872"/>
            <a:ext cx="462909" cy="100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8" name="Text Box 134"/>
          <p:cNvSpPr txBox="1">
            <a:spLocks noChangeArrowheads="1"/>
          </p:cNvSpPr>
          <p:nvPr/>
        </p:nvSpPr>
        <p:spPr bwMode="gray">
          <a:xfrm>
            <a:off x="2175162" y="2276872"/>
            <a:ext cx="462909" cy="100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719626" y="1844824"/>
            <a:ext cx="7740806" cy="4496734"/>
            <a:chOff x="719626" y="1844824"/>
            <a:chExt cx="7740806" cy="44967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6136" y="4365104"/>
              <a:ext cx="2664296" cy="185046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928" y="4365104"/>
              <a:ext cx="1656184" cy="1976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626" y="4365104"/>
              <a:ext cx="2914866" cy="1944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0" name="Группа 39"/>
            <p:cNvGrpSpPr/>
            <p:nvPr/>
          </p:nvGrpSpPr>
          <p:grpSpPr>
            <a:xfrm>
              <a:off x="1763688" y="1844824"/>
              <a:ext cx="5976664" cy="2448272"/>
              <a:chOff x="1619672" y="2132856"/>
              <a:chExt cx="5976664" cy="2448272"/>
            </a:xfrm>
          </p:grpSpPr>
          <p:grpSp>
            <p:nvGrpSpPr>
              <p:cNvPr id="13" name="Group 138"/>
              <p:cNvGrpSpPr>
                <a:grpSpLocks/>
              </p:cNvGrpSpPr>
              <p:nvPr/>
            </p:nvGrpSpPr>
            <p:grpSpPr bwMode="auto">
              <a:xfrm>
                <a:off x="1619672" y="2996952"/>
                <a:ext cx="5976664" cy="720080"/>
                <a:chOff x="1209" y="2598"/>
                <a:chExt cx="3360" cy="363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30" name="AutoShape 88"/>
                <p:cNvSpPr>
                  <a:spLocks noChangeArrowheads="1"/>
                </p:cNvSpPr>
                <p:nvPr/>
              </p:nvSpPr>
              <p:spPr bwMode="gray">
                <a:xfrm>
                  <a:off x="1209" y="2598"/>
                  <a:ext cx="3360" cy="363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B2B2B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AutoShape 90"/>
                <p:cNvSpPr>
                  <a:spLocks noChangeArrowheads="1"/>
                </p:cNvSpPr>
                <p:nvPr/>
              </p:nvSpPr>
              <p:spPr bwMode="gray">
                <a:xfrm>
                  <a:off x="1238" y="2605"/>
                  <a:ext cx="3312" cy="8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Text Box 98"/>
                <p:cNvSpPr txBox="1">
                  <a:spLocks noChangeArrowheads="1"/>
                </p:cNvSpPr>
                <p:nvPr/>
              </p:nvSpPr>
              <p:spPr bwMode="gray">
                <a:xfrm>
                  <a:off x="1497" y="2606"/>
                  <a:ext cx="240" cy="288"/>
                </a:xfrm>
                <a:prstGeom prst="rect">
                  <a:avLst/>
                </a:prstGeom>
                <a:grp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" name="AutoShape 117"/>
              <p:cNvSpPr>
                <a:spLocks noChangeArrowheads="1"/>
              </p:cNvSpPr>
              <p:nvPr/>
            </p:nvSpPr>
            <p:spPr bwMode="gray">
              <a:xfrm>
                <a:off x="1619672" y="3861048"/>
                <a:ext cx="5976664" cy="720080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835696" y="2996952"/>
                <a:ext cx="56166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rgbClr val="2710B0"/>
                    </a:solidFill>
                  </a:rPr>
                  <a:t>Пространство взаимодействия общего </a:t>
                </a:r>
                <a:r>
                  <a:rPr lang="ru-RU" sz="2000" b="1" dirty="0" smtClean="0">
                    <a:solidFill>
                      <a:srgbClr val="2710B0"/>
                    </a:solidFill>
                  </a:rPr>
                  <a:t>образования и внеурочной работы</a:t>
                </a:r>
                <a:endParaRPr lang="ru-RU" sz="2000" b="1" dirty="0">
                  <a:solidFill>
                    <a:srgbClr val="2710B0"/>
                  </a:solidFill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763688" y="3861048"/>
                <a:ext cx="583264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rgbClr val="2710B0"/>
                    </a:solidFill>
                  </a:rPr>
                  <a:t>Пространство </a:t>
                </a:r>
                <a:r>
                  <a:rPr lang="ru-RU" sz="2000" b="1" dirty="0" smtClean="0">
                    <a:solidFill>
                      <a:srgbClr val="2710B0"/>
                    </a:solidFill>
                  </a:rPr>
                  <a:t>взаимодействия  дополнительного образования и внеурочной деятельности</a:t>
                </a:r>
                <a:endParaRPr lang="ru-RU" sz="2000" b="1" dirty="0">
                  <a:solidFill>
                    <a:srgbClr val="2710B0"/>
                  </a:solidFill>
                </a:endParaRPr>
              </a:p>
            </p:txBody>
          </p:sp>
          <p:sp>
            <p:nvSpPr>
              <p:cNvPr id="35" name="AutoShape 117"/>
              <p:cNvSpPr>
                <a:spLocks noChangeArrowheads="1"/>
              </p:cNvSpPr>
              <p:nvPr/>
            </p:nvSpPr>
            <p:spPr bwMode="gray">
              <a:xfrm>
                <a:off x="1619672" y="2132856"/>
                <a:ext cx="5976664" cy="73508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2DE78"/>
                  </a:gs>
                  <a:gs pos="100000">
                    <a:srgbClr val="F2DE78">
                      <a:gamma/>
                      <a:tint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4579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835696" y="2132856"/>
                <a:ext cx="547260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2710B0"/>
                    </a:solidFill>
                  </a:rPr>
                  <a:t>Пространство взаимодействия общего и</a:t>
                </a:r>
              </a:p>
              <a:p>
                <a:r>
                  <a:rPr lang="ru-RU" sz="2000" b="1" dirty="0" smtClean="0">
                    <a:solidFill>
                      <a:srgbClr val="2710B0"/>
                    </a:solidFill>
                  </a:rPr>
                  <a:t> дополнительного образования</a:t>
                </a:r>
                <a:endParaRPr lang="ru-RU" sz="2000" b="1" dirty="0">
                  <a:solidFill>
                    <a:srgbClr val="2710B0"/>
                  </a:solidFill>
                </a:endParaRPr>
              </a:p>
            </p:txBody>
          </p:sp>
        </p:grpSp>
      </p:grp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20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60" y="0"/>
            <a:ext cx="756084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образовательный маршрут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ЛОГОТИП школы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1619672" cy="1619672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755576" y="1988840"/>
            <a:ext cx="7704856" cy="4221088"/>
            <a:chOff x="827584" y="1988840"/>
            <a:chExt cx="7704856" cy="422108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483768" y="2060848"/>
              <a:ext cx="6048672" cy="3250126"/>
              <a:chOff x="2627784" y="4941169"/>
              <a:chExt cx="5311061" cy="3250126"/>
            </a:xfrm>
          </p:grpSpPr>
          <p:grpSp>
            <p:nvGrpSpPr>
              <p:cNvPr id="18" name="Группа 29"/>
              <p:cNvGrpSpPr/>
              <p:nvPr/>
            </p:nvGrpSpPr>
            <p:grpSpPr>
              <a:xfrm>
                <a:off x="2627784" y="4941169"/>
                <a:ext cx="5311061" cy="3250126"/>
                <a:chOff x="3509411" y="1556793"/>
                <a:chExt cx="5311061" cy="3250126"/>
              </a:xfrm>
            </p:grpSpPr>
            <p:grpSp>
              <p:nvGrpSpPr>
                <p:cNvPr id="20" name="Group 23"/>
                <p:cNvGrpSpPr>
                  <a:grpSpLocks/>
                </p:cNvGrpSpPr>
                <p:nvPr/>
              </p:nvGrpSpPr>
              <p:grpSpPr bwMode="auto">
                <a:xfrm>
                  <a:off x="3509411" y="2637066"/>
                  <a:ext cx="5311061" cy="1296478"/>
                  <a:chOff x="2160" y="2052"/>
                  <a:chExt cx="3600" cy="871"/>
                </a:xfrm>
              </p:grpSpPr>
              <p:sp>
                <p:nvSpPr>
                  <p:cNvPr id="25" name="AutoShape 12"/>
                  <p:cNvSpPr>
                    <a:spLocks noChangeArrowheads="1"/>
                  </p:cNvSpPr>
                  <p:nvPr/>
                </p:nvSpPr>
                <p:spPr bwMode="gray">
                  <a:xfrm rot="16200000">
                    <a:off x="3594" y="618"/>
                    <a:ext cx="732" cy="3600"/>
                  </a:xfrm>
                  <a:prstGeom prst="upArrow">
                    <a:avLst>
                      <a:gd name="adj1" fmla="val 63898"/>
                      <a:gd name="adj2" fmla="val 85770"/>
                    </a:avLst>
                  </a:prstGeom>
                  <a:gradFill rotWithShape="1">
                    <a:gsLst>
                      <a:gs pos="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rgbClr val="5B84E9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155023" dir="2099521" sy="50000" kx="2453608" algn="bl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" name="Text Box 15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717" y="2220"/>
                    <a:ext cx="3043" cy="70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3000" b="1" dirty="0" smtClean="0">
                        <a:solidFill>
                          <a:srgbClr val="2710B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Профессионализм педагогов</a:t>
                    </a:r>
                  </a:p>
                  <a:p>
                    <a:pPr lvl="0"/>
                    <a:endParaRPr lang="ru-RU" sz="3200" b="1" dirty="0"/>
                  </a:p>
                </p:txBody>
              </p:sp>
            </p:grpSp>
            <p:grpSp>
              <p:nvGrpSpPr>
                <p:cNvPr id="21" name="Group 22"/>
                <p:cNvGrpSpPr>
                  <a:grpSpLocks/>
                </p:cNvGrpSpPr>
                <p:nvPr/>
              </p:nvGrpSpPr>
              <p:grpSpPr bwMode="auto">
                <a:xfrm>
                  <a:off x="3509411" y="3717341"/>
                  <a:ext cx="5311061" cy="1089578"/>
                  <a:chOff x="2160" y="2916"/>
                  <a:chExt cx="3600" cy="732"/>
                </a:xfrm>
              </p:grpSpPr>
              <p:sp>
                <p:nvSpPr>
                  <p:cNvPr id="23" name="AutoShape 13"/>
                  <p:cNvSpPr>
                    <a:spLocks noChangeArrowheads="1"/>
                  </p:cNvSpPr>
                  <p:nvPr/>
                </p:nvSpPr>
                <p:spPr bwMode="gray">
                  <a:xfrm rot="16200000">
                    <a:off x="3594" y="1482"/>
                    <a:ext cx="732" cy="3600"/>
                  </a:xfrm>
                  <a:prstGeom prst="upArrow">
                    <a:avLst>
                      <a:gd name="adj1" fmla="val 63898"/>
                      <a:gd name="adj2" fmla="val 85770"/>
                    </a:avLst>
                  </a:prstGeom>
                  <a:gradFill rotWithShape="1">
                    <a:gsLst>
                      <a:gs pos="0">
                        <a:schemeClr val="accent5">
                          <a:lumMod val="40000"/>
                          <a:lumOff val="60000"/>
                        </a:schemeClr>
                      </a:gs>
                      <a:gs pos="100000">
                        <a:srgbClr val="5B84E9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155023" dir="2099521" sy="50000" kx="2453608" algn="bl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" name="Text Box 16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760" y="3061"/>
                    <a:ext cx="2922" cy="39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3200" b="1" dirty="0" smtClean="0">
                        <a:solidFill>
                          <a:srgbClr val="2710B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Возможности ОУ</a:t>
                    </a:r>
                    <a:endParaRPr lang="ru-RU" sz="3200" b="1" dirty="0">
                      <a:solidFill>
                        <a:srgbClr val="2710B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2" name="AutoShape 11"/>
                <p:cNvSpPr>
                  <a:spLocks noChangeArrowheads="1"/>
                </p:cNvSpPr>
                <p:nvPr/>
              </p:nvSpPr>
              <p:spPr bwMode="gray">
                <a:xfrm rot="16200000">
                  <a:off x="5620153" y="-553949"/>
                  <a:ext cx="1089578" cy="5311061"/>
                </a:xfrm>
                <a:prstGeom prst="upArrow">
                  <a:avLst>
                    <a:gd name="adj1" fmla="val 63898"/>
                    <a:gd name="adj2" fmla="val 85770"/>
                  </a:avLst>
                </a:prstGeom>
                <a:gradFill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rgbClr val="5B84E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155023" dir="2099521" sy="50000" kx="2453608" algn="bl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512961" y="5157192"/>
                <a:ext cx="40113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2710B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Интересы ученика</a:t>
                </a:r>
              </a:p>
            </p:txBody>
          </p:sp>
        </p:grp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632" y="3284984"/>
              <a:ext cx="1231393" cy="1278890"/>
            </a:xfrm>
            <a:prstGeom prst="rect">
              <a:avLst/>
            </a:prstGeom>
          </p:spPr>
        </p:pic>
        <p:pic>
          <p:nvPicPr>
            <p:cNvPr id="38" name="Рисунок 37" descr="inet4-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4725144"/>
              <a:ext cx="1484784" cy="14847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2" y="1988840"/>
              <a:ext cx="1296955" cy="864096"/>
            </a:xfrm>
            <a:prstGeom prst="rect">
              <a:avLst/>
            </a:prstGeom>
          </p:spPr>
        </p:pic>
      </p:grp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20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S5QAU4VNKZPS-1661179336-64</_dlc_DocId>
    <_dlc_DocIdUrl xmlns="6434c500-c195-4837-b047-5e71706d4cb2">
      <Url>http://www.eduportal44.ru/Buy/School_2/ikt/_layouts/15/DocIdRedir.aspx?ID=S5QAU4VNKZPS-1661179336-64</Url>
      <Description>S5QAU4VNKZPS-1661179336-64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B892DF752354DB32EDA273FEC2CEB" ma:contentTypeVersion="1" ma:contentTypeDescription="Создание документа." ma:contentTypeScope="" ma:versionID="fd06be53d4024ffd57ba8b11b1423941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95109149debc39b469cc543dd11d602c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A213DC-7919-49F4-9544-405664D2BB03}"/>
</file>

<file path=customXml/itemProps2.xml><?xml version="1.0" encoding="utf-8"?>
<ds:datastoreItem xmlns:ds="http://schemas.openxmlformats.org/officeDocument/2006/customXml" ds:itemID="{CED9CD1B-D24A-4252-B642-79797A3DB393}"/>
</file>

<file path=customXml/itemProps3.xml><?xml version="1.0" encoding="utf-8"?>
<ds:datastoreItem xmlns:ds="http://schemas.openxmlformats.org/officeDocument/2006/customXml" ds:itemID="{78AD5BF5-5B6F-4BA4-BE76-9900A15A7FF4}"/>
</file>

<file path=customXml/itemProps4.xml><?xml version="1.0" encoding="utf-8"?>
<ds:datastoreItem xmlns:ds="http://schemas.openxmlformats.org/officeDocument/2006/customXml" ds:itemID="{E6F20A0E-F68C-4EC4-991B-0E6CA201F6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1208</Words>
  <Application>Microsoft Office PowerPoint</Application>
  <PresentationFormat>Экран (4:3)</PresentationFormat>
  <Paragraphs>264</Paragraphs>
  <Slides>50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Тема Office</vt:lpstr>
      <vt:lpstr>Специальное оформление</vt:lpstr>
      <vt:lpstr>Документ</vt:lpstr>
      <vt:lpstr>Реализация мероприятия Программы «Создание сети школ, реализующих инновационные программы для отработки новых технологий и содержания обучения и воспитания, через конкурсную поддержку школьных инициатив и сетевых проектов», по лоту: Конкурс ФЦПРО-2.3-08-4  «Разработка,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образования»  при финансовой поддержке МО РФ.  </vt:lpstr>
      <vt:lpstr> 1. «Модель организации внеурочной деятельности         в МОУСОШ №2 г.Буя.        Индивидуальный образовательный  маршрут»      Чистякова Ирина Александровна, учитель начальных классов.   2. Кружок «Компьютерный мир» как  средство  организации         внеурочной деятельности  в модели «1 ученик: 1 компьютер»        Смирнова Ольга Александровна, учитель начальных классов   3.  Модель  «1 ученик: 1 компьютер уходит в лето» (видеоролик)    4.  Опыт проведения сетевых проектов в начальной школе       Четверикова Светлана Владимировна, учитель начальных классов </vt:lpstr>
      <vt:lpstr>Презентация PowerPoint</vt:lpstr>
      <vt:lpstr>«Детское время должно быть временем радости, временем мира, игр, учёбы и роста. Жизнь детей должна становиться более полнокровной по мере того, как расширяются их перспективы, и они обретают опыт».</vt:lpstr>
      <vt:lpstr>Презентация PowerPoint</vt:lpstr>
      <vt:lpstr>Внеурочная деятельность</vt:lpstr>
      <vt:lpstr>Презентация PowerPoint</vt:lpstr>
      <vt:lpstr>Презентация PowerPoint</vt:lpstr>
      <vt:lpstr>Индивидуальный образовательный маршрут</vt:lpstr>
      <vt:lpstr>План внеурочной деятельности</vt:lpstr>
      <vt:lpstr>Сетевое взаимодействие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</vt:lpstr>
      <vt:lpstr>Модель обучения  "1 ученик : 1 компьютер" </vt:lpstr>
      <vt:lpstr> Цель программы </vt:lpstr>
      <vt:lpstr>Принципы построения программы</vt:lpstr>
      <vt:lpstr>Характеристика курса</vt:lpstr>
      <vt:lpstr>Содержание курса</vt:lpstr>
      <vt:lpstr>Программное обеспечение</vt:lpstr>
      <vt:lpstr> Графические редакторы  Paint, Tux Paint   </vt:lpstr>
      <vt:lpstr>Текстовый редактор  Microsoft Word </vt:lpstr>
      <vt:lpstr>Программа  Power Point </vt:lpstr>
      <vt:lpstr>Ресурсы сети Интернет </vt:lpstr>
      <vt:lpstr>Ресурсы сети Интернет </vt:lpstr>
      <vt:lpstr>Формы работы</vt:lpstr>
      <vt:lpstr>Примерная структура занятия </vt:lpstr>
      <vt:lpstr> Формирование универсальных учебных действий </vt:lpstr>
      <vt:lpstr>Ожидаемый результат: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 Татаринцева</cp:lastModifiedBy>
  <cp:revision>90</cp:revision>
  <dcterms:created xsi:type="dcterms:W3CDTF">2011-12-13T19:04:59Z</dcterms:created>
  <dcterms:modified xsi:type="dcterms:W3CDTF">2016-12-20T07:36:18Z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0x01010009AB892DF752354DB32EDA273FEC2CEB</vt:lpwstr>
  </property>
  <property fmtid="{D5CDD505-2E9C-101B-9397-08002B2CF9AE}" pid="3" name="_dlc_DocIdItemGuid">
    <vt:lpwstr>a6219afb-22f0-4d78-9227-9f0065c6a072</vt:lpwstr>
  </property>
</Properties>
</file>