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70430" autoAdjust="0"/>
  </p:normalViewPr>
  <p:slideViewPr>
    <p:cSldViewPr>
      <p:cViewPr varScale="1">
        <p:scale>
          <a:sx n="50" d="100"/>
          <a:sy n="50" d="100"/>
        </p:scale>
        <p:origin x="-19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69D229-3FD1-4BC6-B6DF-47E5CAE6C408}" type="doc">
      <dgm:prSet loTypeId="urn:microsoft.com/office/officeart/2005/8/layout/pyramid2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E5CF43A-2176-4CD2-87BC-60BD01A59D19}">
      <dgm:prSet phldrT="[Текст]" custT="1"/>
      <dgm:spPr/>
      <dgm:t>
        <a:bodyPr/>
        <a:lstStyle/>
        <a:p>
          <a:r>
            <a:rPr lang="ru-RU" sz="1600" dirty="0" smtClean="0"/>
            <a:t>3. спроектировать и создать мотивирующие образовательные среды как необходимое условие "социальной ситуации развития" подрастающих поколений</a:t>
          </a:r>
          <a:endParaRPr lang="ru-RU" sz="1800" b="1" dirty="0"/>
        </a:p>
      </dgm:t>
    </dgm:pt>
    <dgm:pt modelId="{ECBB33C8-D265-4A3D-B94E-60F81A0AEDF5}" type="parTrans" cxnId="{FB84C5DA-81BE-4B6B-9D7F-5B0DE7D78E85}">
      <dgm:prSet/>
      <dgm:spPr/>
      <dgm:t>
        <a:bodyPr/>
        <a:lstStyle/>
        <a:p>
          <a:endParaRPr lang="ru-RU"/>
        </a:p>
      </dgm:t>
    </dgm:pt>
    <dgm:pt modelId="{964E8050-8CE8-4966-9693-50756A50715F}" type="sibTrans" cxnId="{FB84C5DA-81BE-4B6B-9D7F-5B0DE7D78E85}">
      <dgm:prSet/>
      <dgm:spPr/>
      <dgm:t>
        <a:bodyPr/>
        <a:lstStyle/>
        <a:p>
          <a:endParaRPr lang="ru-RU"/>
        </a:p>
      </dgm:t>
    </dgm:pt>
    <dgm:pt modelId="{BA6EFCA1-7F68-422C-8A6C-C8C6CB5FE589}">
      <dgm:prSet custT="1"/>
      <dgm:spPr/>
      <dgm:t>
        <a:bodyPr/>
        <a:lstStyle/>
        <a:p>
          <a:r>
            <a:rPr lang="ru-RU" sz="1800" b="1" dirty="0" smtClean="0"/>
            <a:t>Цель: </a:t>
          </a:r>
          <a:r>
            <a:rPr lang="ru-RU" sz="1800" dirty="0" smtClean="0"/>
            <a:t>создание постоянно действующей краевой площадки для проектной работы детей и молодёжи, имеющих повышенную мотивацию к техническому и научно-техническому творчеству, исследовательской, научной и изобретательской  деятельности, а также моделирование и апробация механизмов сетевого взаимодействия образовательных организаций</a:t>
          </a:r>
          <a:endParaRPr lang="ru-RU" sz="1800" dirty="0"/>
        </a:p>
      </dgm:t>
    </dgm:pt>
    <dgm:pt modelId="{1F5499FF-97B1-4384-9140-F83CC73CCC15}" type="parTrans" cxnId="{9F488FEF-4049-4A89-AC84-886CEA80F9DE}">
      <dgm:prSet/>
      <dgm:spPr/>
      <dgm:t>
        <a:bodyPr/>
        <a:lstStyle/>
        <a:p>
          <a:endParaRPr lang="ru-RU"/>
        </a:p>
      </dgm:t>
    </dgm:pt>
    <dgm:pt modelId="{8BE40F19-995C-4E14-9FD0-76D9E62220BF}" type="sibTrans" cxnId="{9F488FEF-4049-4A89-AC84-886CEA80F9DE}">
      <dgm:prSet/>
      <dgm:spPr/>
      <dgm:t>
        <a:bodyPr/>
        <a:lstStyle/>
        <a:p>
          <a:endParaRPr lang="ru-RU"/>
        </a:p>
      </dgm:t>
    </dgm:pt>
    <dgm:pt modelId="{286C6255-BF06-48A2-A037-BA1C91FDC9FE}">
      <dgm:prSet phldrT="[Текст]" custT="1"/>
      <dgm:spPr/>
      <dgm:t>
        <a:bodyPr/>
        <a:lstStyle/>
        <a:p>
          <a:r>
            <a:rPr lang="ru-RU" sz="1600" dirty="0" smtClean="0"/>
            <a:t>1. развивать научно-техническое творчество, изобретательство, научную и исследовательскую деятельность молодёжи</a:t>
          </a:r>
        </a:p>
      </dgm:t>
    </dgm:pt>
    <dgm:pt modelId="{8C807224-5071-4AD0-B9BB-83C824083F86}" type="parTrans" cxnId="{80CA3CDB-C618-4D18-BB33-70F50B253D74}">
      <dgm:prSet/>
      <dgm:spPr/>
      <dgm:t>
        <a:bodyPr/>
        <a:lstStyle/>
        <a:p>
          <a:endParaRPr lang="ru-RU"/>
        </a:p>
      </dgm:t>
    </dgm:pt>
    <dgm:pt modelId="{7D25F5FD-FAAF-4ED4-A796-0A5A1A8EFD3E}" type="sibTrans" cxnId="{80CA3CDB-C618-4D18-BB33-70F50B253D74}">
      <dgm:prSet/>
      <dgm:spPr/>
      <dgm:t>
        <a:bodyPr/>
        <a:lstStyle/>
        <a:p>
          <a:endParaRPr lang="ru-RU"/>
        </a:p>
      </dgm:t>
    </dgm:pt>
    <dgm:pt modelId="{F6316E4F-A2D4-423A-96A0-047D4F631E70}">
      <dgm:prSet phldrT="[Текст]" custT="1"/>
      <dgm:spPr/>
      <dgm:t>
        <a:bodyPr/>
        <a:lstStyle/>
        <a:p>
          <a:r>
            <a:rPr lang="ru-RU" sz="1600" dirty="0" smtClean="0"/>
            <a:t>2. обновить содержание дополнительного образования детей в соответствии с интересами детей, потребностями семьи и общества</a:t>
          </a:r>
          <a:endParaRPr lang="ru-RU" sz="1600" b="1" dirty="0"/>
        </a:p>
      </dgm:t>
    </dgm:pt>
    <dgm:pt modelId="{8F8497EB-E60F-4BC6-BD07-2C737E93E7D6}" type="parTrans" cxnId="{51D3D05A-0F91-41E9-9F45-5C1B9A700084}">
      <dgm:prSet/>
      <dgm:spPr/>
      <dgm:t>
        <a:bodyPr/>
        <a:lstStyle/>
        <a:p>
          <a:endParaRPr lang="ru-RU"/>
        </a:p>
      </dgm:t>
    </dgm:pt>
    <dgm:pt modelId="{4E17B2CB-C5EA-4CB4-9572-3BA941F3C807}" type="sibTrans" cxnId="{51D3D05A-0F91-41E9-9F45-5C1B9A700084}">
      <dgm:prSet/>
      <dgm:spPr/>
      <dgm:t>
        <a:bodyPr/>
        <a:lstStyle/>
        <a:p>
          <a:endParaRPr lang="ru-RU"/>
        </a:p>
      </dgm:t>
    </dgm:pt>
    <dgm:pt modelId="{596873F7-E3BA-43A6-B56A-DA70E0926F60}">
      <dgm:prSet phldrT="[Текст]" custT="1"/>
      <dgm:spPr/>
      <dgm:t>
        <a:bodyPr/>
        <a:lstStyle/>
        <a:p>
          <a:r>
            <a:rPr lang="ru-RU" sz="1600" dirty="0" smtClean="0"/>
            <a:t>4. предоставить индивидуальные шансы, перспективы, места реализации, демонстрации, апробации возможностей детей как необходимое условие реализации ФГОС</a:t>
          </a:r>
          <a:endParaRPr lang="ru-RU" sz="1600" b="1" dirty="0"/>
        </a:p>
      </dgm:t>
    </dgm:pt>
    <dgm:pt modelId="{391C4DD2-70E4-4CEA-A868-07403CF9DD61}" type="parTrans" cxnId="{69198123-0537-4BB2-B01D-DCFD20B34B25}">
      <dgm:prSet/>
      <dgm:spPr/>
      <dgm:t>
        <a:bodyPr/>
        <a:lstStyle/>
        <a:p>
          <a:endParaRPr lang="ru-RU"/>
        </a:p>
      </dgm:t>
    </dgm:pt>
    <dgm:pt modelId="{7CB75F0D-E03D-4807-B136-D4CF4301654B}" type="sibTrans" cxnId="{69198123-0537-4BB2-B01D-DCFD20B34B25}">
      <dgm:prSet/>
      <dgm:spPr/>
      <dgm:t>
        <a:bodyPr/>
        <a:lstStyle/>
        <a:p>
          <a:endParaRPr lang="ru-RU"/>
        </a:p>
      </dgm:t>
    </dgm:pt>
    <dgm:pt modelId="{948900A5-6223-440D-BD7F-5C44DB2972E4}">
      <dgm:prSet phldrT="[Текст]" custT="1"/>
      <dgm:spPr/>
      <dgm:t>
        <a:bodyPr/>
        <a:lstStyle/>
        <a:p>
          <a:r>
            <a:rPr lang="ru-RU" sz="1600" dirty="0" smtClean="0"/>
            <a:t>5. создать открытые формы образовательного пространства для возможности построения индивидуальных образовательных маршрутов</a:t>
          </a:r>
          <a:endParaRPr lang="ru-RU" sz="1600" b="1" dirty="0"/>
        </a:p>
      </dgm:t>
    </dgm:pt>
    <dgm:pt modelId="{1AF4E346-EBBE-414A-831C-DC397CE5C0E7}" type="parTrans" cxnId="{3544F97E-0DDB-449D-A937-8E7AE9CFF1FD}">
      <dgm:prSet/>
      <dgm:spPr/>
      <dgm:t>
        <a:bodyPr/>
        <a:lstStyle/>
        <a:p>
          <a:endParaRPr lang="ru-RU"/>
        </a:p>
      </dgm:t>
    </dgm:pt>
    <dgm:pt modelId="{77867802-06B9-4EFD-A217-A6626976B1CC}" type="sibTrans" cxnId="{3544F97E-0DDB-449D-A937-8E7AE9CFF1FD}">
      <dgm:prSet/>
      <dgm:spPr/>
      <dgm:t>
        <a:bodyPr/>
        <a:lstStyle/>
        <a:p>
          <a:endParaRPr lang="ru-RU"/>
        </a:p>
      </dgm:t>
    </dgm:pt>
    <dgm:pt modelId="{814ADF5A-4E65-459F-B232-7B936B82F873}">
      <dgm:prSet phldrT="[Текст]" custT="1"/>
      <dgm:spPr/>
      <dgm:t>
        <a:bodyPr/>
        <a:lstStyle/>
        <a:p>
          <a:r>
            <a:rPr lang="ru-RU" sz="1600" dirty="0" smtClean="0"/>
            <a:t>5. формировать эффективную сетевую структуру дополнительного образования детей, разработать и апробировать различные формы сетевого взаимодействия</a:t>
          </a:r>
          <a:endParaRPr lang="ru-RU" sz="1600" b="1" dirty="0"/>
        </a:p>
      </dgm:t>
    </dgm:pt>
    <dgm:pt modelId="{0BB30F64-EA52-48A7-9C4B-85390EB1EE3F}" type="parTrans" cxnId="{347AC068-16B1-439C-B2EF-588F73470BA8}">
      <dgm:prSet/>
      <dgm:spPr/>
      <dgm:t>
        <a:bodyPr/>
        <a:lstStyle/>
        <a:p>
          <a:endParaRPr lang="ru-RU"/>
        </a:p>
      </dgm:t>
    </dgm:pt>
    <dgm:pt modelId="{9366CA3B-10AA-4B7B-8C70-BFAA8C696EF4}" type="sibTrans" cxnId="{347AC068-16B1-439C-B2EF-588F73470BA8}">
      <dgm:prSet/>
      <dgm:spPr/>
      <dgm:t>
        <a:bodyPr/>
        <a:lstStyle/>
        <a:p>
          <a:endParaRPr lang="ru-RU"/>
        </a:p>
      </dgm:t>
    </dgm:pt>
    <dgm:pt modelId="{3ABA151B-2C4A-4876-9899-9AF54E09CC9A}" type="pres">
      <dgm:prSet presAssocID="{4369D229-3FD1-4BC6-B6DF-47E5CAE6C408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E272DFE0-0893-4892-8034-B663392F1255}" type="pres">
      <dgm:prSet presAssocID="{4369D229-3FD1-4BC6-B6DF-47E5CAE6C408}" presName="pyramid" presStyleLbl="node1" presStyleIdx="0" presStyleCnt="1" custLinFactNeighborX="-570"/>
      <dgm:spPr/>
      <dgm:t>
        <a:bodyPr/>
        <a:lstStyle/>
        <a:p>
          <a:endParaRPr lang="ru-RU"/>
        </a:p>
      </dgm:t>
    </dgm:pt>
    <dgm:pt modelId="{5DB92F16-9459-4201-8E9E-F0857C2F43C6}" type="pres">
      <dgm:prSet presAssocID="{4369D229-3FD1-4BC6-B6DF-47E5CAE6C408}" presName="theList" presStyleCnt="0"/>
      <dgm:spPr/>
      <dgm:t>
        <a:bodyPr/>
        <a:lstStyle/>
        <a:p>
          <a:endParaRPr lang="ru-RU"/>
        </a:p>
      </dgm:t>
    </dgm:pt>
    <dgm:pt modelId="{2E806DE3-4B45-4ACE-BD0C-FBBBCEA35665}" type="pres">
      <dgm:prSet presAssocID="{BA6EFCA1-7F68-422C-8A6C-C8C6CB5FE589}" presName="aNode" presStyleLbl="fgAcc1" presStyleIdx="0" presStyleCnt="7" custScaleX="188198" custScaleY="2000000" custLinFactY="-643937" custLinFactNeighborX="-55844" custLinFactNeighborY="-7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722E05-9490-43E6-8487-941CEE2B00CB}" type="pres">
      <dgm:prSet presAssocID="{BA6EFCA1-7F68-422C-8A6C-C8C6CB5FE589}" presName="aSpace" presStyleCnt="0"/>
      <dgm:spPr/>
      <dgm:t>
        <a:bodyPr/>
        <a:lstStyle/>
        <a:p>
          <a:endParaRPr lang="ru-RU"/>
        </a:p>
      </dgm:t>
    </dgm:pt>
    <dgm:pt modelId="{8BDDAEA1-BF30-4704-A103-D1182B9F4281}" type="pres">
      <dgm:prSet presAssocID="{0E5CF43A-2176-4CD2-87BC-60BD01A59D19}" presName="aNode" presStyleLbl="fgAcc1" presStyleIdx="1" presStyleCnt="7" custScaleX="145152" custScaleY="1341753" custLinFactY="1444751" custLinFactNeighborX="4074" custLinFactNeighborY="15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B38DCF-9CE4-4100-B2C1-FE00412F3C88}" type="pres">
      <dgm:prSet presAssocID="{0E5CF43A-2176-4CD2-87BC-60BD01A59D19}" presName="aSpace" presStyleCnt="0"/>
      <dgm:spPr/>
      <dgm:t>
        <a:bodyPr/>
        <a:lstStyle/>
        <a:p>
          <a:endParaRPr lang="ru-RU"/>
        </a:p>
      </dgm:t>
    </dgm:pt>
    <dgm:pt modelId="{9405D31D-CD87-4E5A-BEDA-351E71DA786B}" type="pres">
      <dgm:prSet presAssocID="{286C6255-BF06-48A2-A037-BA1C91FDC9FE}" presName="aNode" presStyleLbl="fgAcc1" presStyleIdx="2" presStyleCnt="7" custScaleX="145152" custScaleY="814953" custLinFactY="-1581512" custLinFactNeighborX="5690" custLinFactNeighborY="-16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A978F7-5186-4AFE-853E-E5AC3BB160C1}" type="pres">
      <dgm:prSet presAssocID="{286C6255-BF06-48A2-A037-BA1C91FDC9FE}" presName="aSpace" presStyleCnt="0"/>
      <dgm:spPr/>
      <dgm:t>
        <a:bodyPr/>
        <a:lstStyle/>
        <a:p>
          <a:endParaRPr lang="ru-RU"/>
        </a:p>
      </dgm:t>
    </dgm:pt>
    <dgm:pt modelId="{5435E397-8A50-4E28-9A56-82FC4227D58A}" type="pres">
      <dgm:prSet presAssocID="{F6316E4F-A2D4-423A-96A0-047D4F631E70}" presName="aNode" presStyleLbl="fgAcc1" presStyleIdx="3" presStyleCnt="7" custScaleX="145152" custScaleY="913766" custLinFactY="-1452283" custLinFactNeighborX="4074" custLinFactNeighborY="-15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43765F-DEF9-4BFD-BC2E-80657123B43F}" type="pres">
      <dgm:prSet presAssocID="{F6316E4F-A2D4-423A-96A0-047D4F631E70}" presName="aSpace" presStyleCnt="0"/>
      <dgm:spPr/>
      <dgm:t>
        <a:bodyPr/>
        <a:lstStyle/>
        <a:p>
          <a:endParaRPr lang="ru-RU"/>
        </a:p>
      </dgm:t>
    </dgm:pt>
    <dgm:pt modelId="{BE79257E-BF99-40FA-897F-5F881E08EED9}" type="pres">
      <dgm:prSet presAssocID="{596873F7-E3BA-43A6-B56A-DA70E0926F60}" presName="aNode" presStyleLbl="fgAcc1" presStyleIdx="4" presStyleCnt="7" custScaleX="145152" custScaleY="1362222" custLinFactY="195345" custLinFactNeighborX="2459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E23F76-8E67-4BC4-BCBA-AC534C7F6D3F}" type="pres">
      <dgm:prSet presAssocID="{596873F7-E3BA-43A6-B56A-DA70E0926F60}" presName="aSpace" presStyleCnt="0"/>
      <dgm:spPr/>
      <dgm:t>
        <a:bodyPr/>
        <a:lstStyle/>
        <a:p>
          <a:endParaRPr lang="ru-RU"/>
        </a:p>
      </dgm:t>
    </dgm:pt>
    <dgm:pt modelId="{A030B15B-C748-4BEE-B65A-C376CA4142A1}" type="pres">
      <dgm:prSet presAssocID="{948900A5-6223-440D-BD7F-5C44DB2972E4}" presName="aNode" presStyleLbl="fgAcc1" presStyleIdx="5" presStyleCnt="7" custScaleX="145152" custScaleY="1207892" custLinFactY="479189" custLinFactNeighborX="2459" custLinFactNeighborY="5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A2243F-27F5-475F-A12F-D8CE4FA748C3}" type="pres">
      <dgm:prSet presAssocID="{948900A5-6223-440D-BD7F-5C44DB2972E4}" presName="aSpace" presStyleCnt="0"/>
      <dgm:spPr/>
    </dgm:pt>
    <dgm:pt modelId="{02AA48F5-F3EB-4285-BB88-70F89BC9BCC9}" type="pres">
      <dgm:prSet presAssocID="{814ADF5A-4E65-459F-B232-7B936B82F873}" presName="aNode" presStyleLbl="fgAcc1" presStyleIdx="6" presStyleCnt="7" custScaleX="145152" custScaleY="1499775" custLinFactY="707214" custLinFactNeighborX="-772" custLinFactNeighborY="8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770546-8695-4B4F-9EE3-14CC25D86216}" type="pres">
      <dgm:prSet presAssocID="{814ADF5A-4E65-459F-B232-7B936B82F873}" presName="aSpace" presStyleCnt="0"/>
      <dgm:spPr/>
    </dgm:pt>
  </dgm:ptLst>
  <dgm:cxnLst>
    <dgm:cxn modelId="{80E1DF53-17F0-459E-9B39-63016FE99788}" type="presOf" srcId="{596873F7-E3BA-43A6-B56A-DA70E0926F60}" destId="{BE79257E-BF99-40FA-897F-5F881E08EED9}" srcOrd="0" destOrd="0" presId="urn:microsoft.com/office/officeart/2005/8/layout/pyramid2"/>
    <dgm:cxn modelId="{51D3D05A-0F91-41E9-9F45-5C1B9A700084}" srcId="{4369D229-3FD1-4BC6-B6DF-47E5CAE6C408}" destId="{F6316E4F-A2D4-423A-96A0-047D4F631E70}" srcOrd="3" destOrd="0" parTransId="{8F8497EB-E60F-4BC6-BD07-2C737E93E7D6}" sibTransId="{4E17B2CB-C5EA-4CB4-9572-3BA941F3C807}"/>
    <dgm:cxn modelId="{3EE8E90C-B383-4FD1-B3D1-93320D71CF42}" type="presOf" srcId="{286C6255-BF06-48A2-A037-BA1C91FDC9FE}" destId="{9405D31D-CD87-4E5A-BEDA-351E71DA786B}" srcOrd="0" destOrd="0" presId="urn:microsoft.com/office/officeart/2005/8/layout/pyramid2"/>
    <dgm:cxn modelId="{D81A36B1-CC56-4175-9C89-F1883B5BD0A9}" type="presOf" srcId="{BA6EFCA1-7F68-422C-8A6C-C8C6CB5FE589}" destId="{2E806DE3-4B45-4ACE-BD0C-FBBBCEA35665}" srcOrd="0" destOrd="0" presId="urn:microsoft.com/office/officeart/2005/8/layout/pyramid2"/>
    <dgm:cxn modelId="{08F8EAD3-AC01-470F-92AB-45E02035299F}" type="presOf" srcId="{4369D229-3FD1-4BC6-B6DF-47E5CAE6C408}" destId="{3ABA151B-2C4A-4876-9899-9AF54E09CC9A}" srcOrd="0" destOrd="0" presId="urn:microsoft.com/office/officeart/2005/8/layout/pyramid2"/>
    <dgm:cxn modelId="{347AC068-16B1-439C-B2EF-588F73470BA8}" srcId="{4369D229-3FD1-4BC6-B6DF-47E5CAE6C408}" destId="{814ADF5A-4E65-459F-B232-7B936B82F873}" srcOrd="6" destOrd="0" parTransId="{0BB30F64-EA52-48A7-9C4B-85390EB1EE3F}" sibTransId="{9366CA3B-10AA-4B7B-8C70-BFAA8C696EF4}"/>
    <dgm:cxn modelId="{69198123-0537-4BB2-B01D-DCFD20B34B25}" srcId="{4369D229-3FD1-4BC6-B6DF-47E5CAE6C408}" destId="{596873F7-E3BA-43A6-B56A-DA70E0926F60}" srcOrd="4" destOrd="0" parTransId="{391C4DD2-70E4-4CEA-A868-07403CF9DD61}" sibTransId="{7CB75F0D-E03D-4807-B136-D4CF4301654B}"/>
    <dgm:cxn modelId="{FB84C5DA-81BE-4B6B-9D7F-5B0DE7D78E85}" srcId="{4369D229-3FD1-4BC6-B6DF-47E5CAE6C408}" destId="{0E5CF43A-2176-4CD2-87BC-60BD01A59D19}" srcOrd="1" destOrd="0" parTransId="{ECBB33C8-D265-4A3D-B94E-60F81A0AEDF5}" sibTransId="{964E8050-8CE8-4966-9693-50756A50715F}"/>
    <dgm:cxn modelId="{BC7DA47D-70D0-4998-B624-70106C21C57B}" type="presOf" srcId="{948900A5-6223-440D-BD7F-5C44DB2972E4}" destId="{A030B15B-C748-4BEE-B65A-C376CA4142A1}" srcOrd="0" destOrd="0" presId="urn:microsoft.com/office/officeart/2005/8/layout/pyramid2"/>
    <dgm:cxn modelId="{3544F97E-0DDB-449D-A937-8E7AE9CFF1FD}" srcId="{4369D229-3FD1-4BC6-B6DF-47E5CAE6C408}" destId="{948900A5-6223-440D-BD7F-5C44DB2972E4}" srcOrd="5" destOrd="0" parTransId="{1AF4E346-EBBE-414A-831C-DC397CE5C0E7}" sibTransId="{77867802-06B9-4EFD-A217-A6626976B1CC}"/>
    <dgm:cxn modelId="{9F488FEF-4049-4A89-AC84-886CEA80F9DE}" srcId="{4369D229-3FD1-4BC6-B6DF-47E5CAE6C408}" destId="{BA6EFCA1-7F68-422C-8A6C-C8C6CB5FE589}" srcOrd="0" destOrd="0" parTransId="{1F5499FF-97B1-4384-9140-F83CC73CCC15}" sibTransId="{8BE40F19-995C-4E14-9FD0-76D9E62220BF}"/>
    <dgm:cxn modelId="{B2407AD2-DC05-4164-8EFA-388CF977163F}" type="presOf" srcId="{F6316E4F-A2D4-423A-96A0-047D4F631E70}" destId="{5435E397-8A50-4E28-9A56-82FC4227D58A}" srcOrd="0" destOrd="0" presId="urn:microsoft.com/office/officeart/2005/8/layout/pyramid2"/>
    <dgm:cxn modelId="{80CA3CDB-C618-4D18-BB33-70F50B253D74}" srcId="{4369D229-3FD1-4BC6-B6DF-47E5CAE6C408}" destId="{286C6255-BF06-48A2-A037-BA1C91FDC9FE}" srcOrd="2" destOrd="0" parTransId="{8C807224-5071-4AD0-B9BB-83C824083F86}" sibTransId="{7D25F5FD-FAAF-4ED4-A796-0A5A1A8EFD3E}"/>
    <dgm:cxn modelId="{0360A741-4691-4032-93F0-FF1ABEFF3CD6}" type="presOf" srcId="{0E5CF43A-2176-4CD2-87BC-60BD01A59D19}" destId="{8BDDAEA1-BF30-4704-A103-D1182B9F4281}" srcOrd="0" destOrd="0" presId="urn:microsoft.com/office/officeart/2005/8/layout/pyramid2"/>
    <dgm:cxn modelId="{2BEE6EC0-5C5C-4142-B2DB-BEE048A1E634}" type="presOf" srcId="{814ADF5A-4E65-459F-B232-7B936B82F873}" destId="{02AA48F5-F3EB-4285-BB88-70F89BC9BCC9}" srcOrd="0" destOrd="0" presId="urn:microsoft.com/office/officeart/2005/8/layout/pyramid2"/>
    <dgm:cxn modelId="{8800E065-E05E-4341-B959-029DF0DFF2A8}" type="presParOf" srcId="{3ABA151B-2C4A-4876-9899-9AF54E09CC9A}" destId="{E272DFE0-0893-4892-8034-B663392F1255}" srcOrd="0" destOrd="0" presId="urn:microsoft.com/office/officeart/2005/8/layout/pyramid2"/>
    <dgm:cxn modelId="{4BEE985E-2E44-49F8-9F67-E805599D30C3}" type="presParOf" srcId="{3ABA151B-2C4A-4876-9899-9AF54E09CC9A}" destId="{5DB92F16-9459-4201-8E9E-F0857C2F43C6}" srcOrd="1" destOrd="0" presId="urn:microsoft.com/office/officeart/2005/8/layout/pyramid2"/>
    <dgm:cxn modelId="{E740E5C9-4BE1-4547-9292-9FA4A62552D5}" type="presParOf" srcId="{5DB92F16-9459-4201-8E9E-F0857C2F43C6}" destId="{2E806DE3-4B45-4ACE-BD0C-FBBBCEA35665}" srcOrd="0" destOrd="0" presId="urn:microsoft.com/office/officeart/2005/8/layout/pyramid2"/>
    <dgm:cxn modelId="{42F90746-3261-4E89-BE85-CE88C7DBA5BD}" type="presParOf" srcId="{5DB92F16-9459-4201-8E9E-F0857C2F43C6}" destId="{11722E05-9490-43E6-8487-941CEE2B00CB}" srcOrd="1" destOrd="0" presId="urn:microsoft.com/office/officeart/2005/8/layout/pyramid2"/>
    <dgm:cxn modelId="{2FCE1B4C-C888-4F06-A029-BC62F1DCEACF}" type="presParOf" srcId="{5DB92F16-9459-4201-8E9E-F0857C2F43C6}" destId="{8BDDAEA1-BF30-4704-A103-D1182B9F4281}" srcOrd="2" destOrd="0" presId="urn:microsoft.com/office/officeart/2005/8/layout/pyramid2"/>
    <dgm:cxn modelId="{15FCF52D-0673-40CF-81C3-62692DC53E0A}" type="presParOf" srcId="{5DB92F16-9459-4201-8E9E-F0857C2F43C6}" destId="{B1B38DCF-9CE4-4100-B2C1-FE00412F3C88}" srcOrd="3" destOrd="0" presId="urn:microsoft.com/office/officeart/2005/8/layout/pyramid2"/>
    <dgm:cxn modelId="{8C6897A0-828B-4FFC-8E07-4D8374238D26}" type="presParOf" srcId="{5DB92F16-9459-4201-8E9E-F0857C2F43C6}" destId="{9405D31D-CD87-4E5A-BEDA-351E71DA786B}" srcOrd="4" destOrd="0" presId="urn:microsoft.com/office/officeart/2005/8/layout/pyramid2"/>
    <dgm:cxn modelId="{C30383B9-3E25-4CD7-80C5-82109DEB9844}" type="presParOf" srcId="{5DB92F16-9459-4201-8E9E-F0857C2F43C6}" destId="{B9A978F7-5186-4AFE-853E-E5AC3BB160C1}" srcOrd="5" destOrd="0" presId="urn:microsoft.com/office/officeart/2005/8/layout/pyramid2"/>
    <dgm:cxn modelId="{9ECFFA56-C518-40B8-99FF-43B0FC8FED9C}" type="presParOf" srcId="{5DB92F16-9459-4201-8E9E-F0857C2F43C6}" destId="{5435E397-8A50-4E28-9A56-82FC4227D58A}" srcOrd="6" destOrd="0" presId="urn:microsoft.com/office/officeart/2005/8/layout/pyramid2"/>
    <dgm:cxn modelId="{4263FDFF-A646-4922-8A24-81697AE81137}" type="presParOf" srcId="{5DB92F16-9459-4201-8E9E-F0857C2F43C6}" destId="{3443765F-DEF9-4BFD-BC2E-80657123B43F}" srcOrd="7" destOrd="0" presId="urn:microsoft.com/office/officeart/2005/8/layout/pyramid2"/>
    <dgm:cxn modelId="{1273B549-7620-4ED8-B514-6C68409256AD}" type="presParOf" srcId="{5DB92F16-9459-4201-8E9E-F0857C2F43C6}" destId="{BE79257E-BF99-40FA-897F-5F881E08EED9}" srcOrd="8" destOrd="0" presId="urn:microsoft.com/office/officeart/2005/8/layout/pyramid2"/>
    <dgm:cxn modelId="{67E3BBCD-3ED6-41A8-AA10-62C3ED9CBED6}" type="presParOf" srcId="{5DB92F16-9459-4201-8E9E-F0857C2F43C6}" destId="{E5E23F76-8E67-4BC4-BCBA-AC534C7F6D3F}" srcOrd="9" destOrd="0" presId="urn:microsoft.com/office/officeart/2005/8/layout/pyramid2"/>
    <dgm:cxn modelId="{765E2D63-4918-4D27-93C4-C985BFE86FF6}" type="presParOf" srcId="{5DB92F16-9459-4201-8E9E-F0857C2F43C6}" destId="{A030B15B-C748-4BEE-B65A-C376CA4142A1}" srcOrd="10" destOrd="0" presId="urn:microsoft.com/office/officeart/2005/8/layout/pyramid2"/>
    <dgm:cxn modelId="{C84EA742-A64D-4364-A086-E0A898A0F30A}" type="presParOf" srcId="{5DB92F16-9459-4201-8E9E-F0857C2F43C6}" destId="{6FA2243F-27F5-475F-A12F-D8CE4FA748C3}" srcOrd="11" destOrd="0" presId="urn:microsoft.com/office/officeart/2005/8/layout/pyramid2"/>
    <dgm:cxn modelId="{EAF820FD-885C-45DE-A2D6-2B740C89D2CB}" type="presParOf" srcId="{5DB92F16-9459-4201-8E9E-F0857C2F43C6}" destId="{02AA48F5-F3EB-4285-BB88-70F89BC9BCC9}" srcOrd="12" destOrd="0" presId="urn:microsoft.com/office/officeart/2005/8/layout/pyramid2"/>
    <dgm:cxn modelId="{A25AD171-B36D-41E2-8B5D-378D96FABFA8}" type="presParOf" srcId="{5DB92F16-9459-4201-8E9E-F0857C2F43C6}" destId="{9F770546-8695-4B4F-9EE3-14CC25D86216}" srcOrd="13" destOrd="0" presId="urn:microsoft.com/office/officeart/2005/8/layout/pyramid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0FF38-43C0-4E9C-BE62-DCA84D0F5A9E}" type="datetimeFigureOut">
              <a:rPr lang="ru-RU" smtClean="0"/>
              <a:pPr/>
              <a:t>11.08.2017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D7E31-5A62-419D-BA96-9D20472BB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Новизна и актуальность проекта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объясняются следующими факторами.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экономическом развитии России инженерное образование играет ключевую роль. Усилия государства по технологической модернизации промышленности должного успеха не принесут, если не будут сопряжены с адекватным обеспечением инженерными кадрами, поэтому переоценить важность развития технического и научно-технического творчества молодёжи сложно.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Структурный блок дополнительного образования гимназии (МБОУ ДОД «Вираж») имеет 40-летний опыт развития технического творчества детей и подростков, обладает (в результате реализации целевой муниципальной программы «Развитие технического творчества») хорошей материально-технической базой и опытом для развития данного направления деятельности: мотоциклы, мопеды, велосипеды, багги и др. транспортные средства, интересные для детей; развивает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автомоделирование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информационные технологии.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Слабой стороной деятельности является низкая активность в проектной деятельности в образовательном пространстве.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Проектная деятельность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относится к разряду инновационных, так как предполагает преобразование реальности. Присоединение УДОД к общеобразовательному учреждению в период введения ФГОС даёт новые  шансы и перспективы развития для двух учреждений.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Кроме того, одним из трендов современного образования является 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поддержка  талантливой российской молодежи, помощь в выборе будущей профессии, поддержке технического творчества и научных исследований, социальной адаптации в целом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1BDEC-75DB-49C1-804F-9321F2FD645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2015 году детско-подростковый центр «Вираж» стал структурным подразделением гимназии. Опыт работы центра в вопросах развития инженерного мышления молодежи, привития обучающимся навыков конструирования и моделирования окажет существенную помощь и станет хорошим подспорьем в реализации направления внеурочной деятельности под условным названием «Техника». В рамках реализации данного направления предусмотрена организация занятий по </a:t>
            </a:r>
            <a:r>
              <a:rPr lang="ru-RU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мотоделу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робототехнике, </a:t>
            </a:r>
            <a:r>
              <a:rPr lang="ru-RU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ТРИЗу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а также привлечение обучающихся к занятиям проектно-исследовательской деятельностью.</a:t>
            </a:r>
            <a:endParaRPr lang="ru-RU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6A82C-A42B-4ABE-ADBE-26707AE97AA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Федеральной целевой программе развития образования на 2011-2015 годы приводятся основные научные результаты, полученные в рамках реализации первого этапа проекта «Развитие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техносферы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деятельности учреждений дополнительного образования детей исследовательской, инженерной, технической, конструкторской направленности», в частности, рассматриваются основные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проблемы развития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техносферы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дополнительного образования технической направленности школьников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Успешность решения данных проблем во многом зависит от всего педагогического сообщества, т.к. одним из основных путей повышения эффективности образования, выбираемого самими подростками, является реальное взаимодействие образовательных организаций. В связи с этим требуется научная проработка проблемы организации подобного сетевого взаимодействия. Тем более, что созданная в городе Ассоциация учреждений дополнительного образования «Оранжевое настроение» переживает период стагнации, а ведь именно партнёрское взаимодействие (которое и было первоначальной идеей Ассоциации) является одним из самых эффективных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способов ликвидации дефицитов ресурсного обеспечения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что является сегодня тормозом в развитии дополнительного образования.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Партнёрское взаимодействие в период модернизации образования, введения ФГОС и работы в новых условиях приобретает формы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сетевого взаимодействия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Переход к сетевому взаимодействию обусловлен стремлением к новому стилю жизни, который даёт возможность проявлять инициативу, принимать решения и реализовывать собственный выбор.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1BDEC-75DB-49C1-804F-9321F2FD645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Однако при всём кажущемся различии ожиданий всё сводится к необходимости сформировать в ребенке систему личных ценностей и устойчивую гражданскую позицию. При этом возникает проблема: </a:t>
            </a:r>
            <a:r>
              <a:rPr lang="ru-R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может ли каждая школа самостоятельно решить проблему внедрения ФГОС (особенно в части организации внеурочной деятельности) и обладает ли каждая школа необходимым ресурсом для организации внеурочной деятельности при отсутствии дополнительного финансирования?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«Концепции модернизации российского образования» очень четко обозначена мысль о том, что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новое качество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образования заключается не только в усвоении обучающимися определенной суммы знаний, но, прежде всего, в развитии личности и формировании ключевых компетенций, таких как: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навык и опыт самостоятельной деятельности и личной ответственности;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гражданское и правовое самосознание, духовность и культура, инициативность, самостоятельность и толерантность;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успешная социализация в обществе и  активная адаптация на рынке труда.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Выделим особенно значимую для нас мысль, что в решении этих задач важнейшую роль играет взаимодействие школы с учреждениями дополнительного образования.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ФГОС предполагает, что обязательно необходимо подхватить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пусть небольшой, но  уже имеющийся индивидуальный опыт каждого ребенка, сформированный в системе дополнительного образования, и предоставить дальнейшие благоприятные условия для формирования, пополнения и развития этого опыта и личностных приращений.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этом отношении разработка и реализация проекта, связанного с поиском путей организации внеурочной деятельности обучающихся основной школы путем объединения усилий образовательного учреждения с организациями дополнительного образования на основе учета интересов и склонностей обучающихся, а также запросов общества, является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актуальной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6A82C-A42B-4ABE-ADBE-26707AE97AA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ФГОС предполагает «наращивание» школьной программы за счет использования потенциала свободного времени школьника. Вместе с тем, дополнительное образование использует потенциал свободного времени  в качестве возможности обеспечения:</a:t>
            </a:r>
          </a:p>
          <a:p>
            <a:pPr lvl="0"/>
            <a:r>
              <a:rPr lang="ru-R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досуга как разрядки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индивидуальных и групповых напряжений; </a:t>
            </a:r>
          </a:p>
          <a:p>
            <a:pPr lvl="0"/>
            <a:r>
              <a:rPr lang="ru-R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рекреации как восполнения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психофизических сил, восстановления здоровья и творческого потенциала; </a:t>
            </a:r>
          </a:p>
          <a:p>
            <a:pPr lvl="0"/>
            <a:r>
              <a:rPr lang="ru-R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компенсации как приобщения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 тем личностно значимым социально-культурным ценностям, потребность в которых не удовлетворятся существующей системой только лишь школьного образования; </a:t>
            </a:r>
          </a:p>
          <a:p>
            <a:pPr lvl="0"/>
            <a:r>
              <a:rPr lang="ru-R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социализации как приобщения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 неформальным общественным процессам и структурам, столкновение с ними в жизни непосредственно – «лицом к лицу»;</a:t>
            </a:r>
          </a:p>
          <a:p>
            <a:pPr lvl="0"/>
            <a:r>
              <a:rPr lang="ru-RU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самоактуализации</a:t>
            </a:r>
            <a:r>
              <a:rPr lang="ru-R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как воплощения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собственных индивидуальных творческих интересов, а также саморазвития и личного роста в социальных и культурных сферах жизнедеятельности общества.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Реализация ФГОС в части организации внеурочной деятельности путем объединения усилий школы и учреждений дополнительного образования поможет решить и такую проблему современного образования, которая связана с недостаточностью ресурсного обеспечения: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кадрового,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программно-методического,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научно-методического,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финансового,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материально-технического,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временного,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информационного,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предпринимательского [1].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согласовании деятельности школы и учреждений дополнительного образования, при обоюдной консолидации усилий и грамотном использовании имеющихся ресурсов гимназии (вместе с СПДО) и учреждений дополнительного образования северной части г.Соликамска: МАОУ ДОД «ДЭБЦ», МАОУ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ЦТРиГО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«РОСТ» невозможности одних образовательных организаций становится возможным компенсировать возможностями других.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Имея опыт взаимного сотрудничества с образовательными учреждениями и сетевого взаимодействия по получению </a:t>
            </a:r>
            <a:r>
              <a:rPr lang="ru-R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нового качества результата образования,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администрация гимназии предлагает к реализации управленческий проект «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Инновационная модель организации внеурочной деятельности на уровне основного общего образования как условие формирования компетенции выбора и самоопределения обучающихся».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6A82C-A42B-4ABE-ADBE-26707AE97AA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Опишем основные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подходы к созданию и функционированию модели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организации внеурочной деятельности обучающихся в условиях реализации ФГОС ООО.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Внеурочная деятельность является составной частью учебно-воспитательного процесса и одной из форм организации свободного времени обучающихся. Внеурочная деятельность понимается сегодня преимущественно как деятельность, организуемая во внеурочное время для удовлетворения потребностей обучающихся в содержательном досуге, их участии в самоуправлении и общественно полезной деятельности. Правильно организованная система внеурочной деятельности представляет собой ту сферу, в условиях которой можно максимально развить или сформировать познавательные потребности и способности каждого обучающегося, которая обеспечит воспитание свободной личности [2].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Часы, отводимые на внеурочную деятельность, используются по желанию обучающихся и направлены на реализацию различных форм ее организации, отличных от урочной системы обучения. Занятия могут проводиться в форме экскурсий, круглых столов, конференций, диспутов, соревнований, поисковых и научных исследований и т.д.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соответствии с требованиями Стандарта внеурочная деятельность организуется по основным направлениям развития личности: спортивно-оздоровительное, духовно-нравственное,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общеинтеллектуальное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общекультурное, социальное.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Администрация гимназии в качестве приоритетной задачи ставит перед собой создание такой инфраструктуры полезной занятости обучающихся, которая способствовала бы обеспечению удовлетворения их личных потребностей. В рамках работы над данным проектом преследуется цель для каждого ребенка создать особое образовательное пространство, которое позволит развить его интересы и склонности, успешно проходить социализацию на новом жизненном этапе, осваивать культурные нормы и ценности.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удовлетворения запросов обучающихся и их родителей, а также с целью развития способностей и склонностей ребенка к тому или иному виду деятельности, проектной командой были определены три основных направления организации внеурочной деятельности обучающихся 5-8-ых классов:</a:t>
            </a:r>
          </a:p>
          <a:p>
            <a:pPr lvl="0"/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«Творчество»;</a:t>
            </a:r>
            <a:endParaRPr lang="ru-RU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«Наука»; (с разделением на социально-гуманитарные науки и естественные науки);</a:t>
            </a:r>
            <a:endParaRPr lang="ru-RU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«Техника».</a:t>
            </a:r>
          </a:p>
          <a:p>
            <a:pPr lvl="0"/>
            <a:endParaRPr lang="ru-RU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Организация сетевого взаимодействия с учреждениями дополнительного образования.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было отмечено выше, консолидация усилий школы и учреждений дополнительного образования позволит существенно снизить экономические затраты за счет рационального сочетания ресурсов и многоканального финансирования [4]. Большими возможностями обладает дополнительное образование для рекреации детей после учебной деятельности. Огромный потенциал дополнительного образования состоит также в том, что спецификой реализации его содержания является погружение ребенка в деятельность и практическое освоение предмета деятельности.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Ранняя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профилизация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раннее самоопределение обучающихся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Обучение в 9-ых классах в МАОУ «Гимназия №1» с 2011 года ведется на основе индивидуальных учебных планов. Эта система прошла успешную апробацию, ее реализация будет продолжена и в дальнейшем. Однако проблемным моментом остается неготовность обучающихся сделать правильный выбор направления своего дальнейшего обучения и грамотно выстроить собственную образовательную траекторию. Полагаем, что введение ранней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профилизации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(в 5-8-ых классах) за счет создания для обучающихся пространства выбора направлений внеурочной деятельности и предоставления им возможности «найти себя» и попробовать свои силы в том или ином направлении деятельности, будет способствовать решению обозначенной проблемы.</a:t>
            </a: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Поточно-групповое обучение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Поточно-групповой метод обучения представляет собой такую организацию учебных занятий в параллели, при которой изучение одного или нескольких предметов проводится в учебных группах со сменным составом обучающихся из разных классов.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рамках реализации данного проекта для обучения поточно-групповым методом в 2016-2017 учебном году будут сформированы четыре группы обучающихся из параллели пятых классов в зависимости от выбранного ими направления: одна группа для реализации направления «Творчество», одна группа – направления «Техника» и две группы по направлению «Наука» (одна группа – естественнонаучный блок, другая – социально-гуманитарный блок).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ru-RU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6A82C-A42B-4ABE-ADBE-26707AE97AA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Основанием модели организации внеурочной деятельности в условиях создания для обучающихся пространства выбора с учетом требований ФГОС ООО на основе консолидации усилий образовательной организации и учреждений дополнительного образования является </a:t>
            </a:r>
            <a:r>
              <a:rPr lang="ru-R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новое качество образования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(новый образовательный результат), которое, в конечном счете, является и результатом реализации этой модели.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Компонентами модели выступают описанные выше </a:t>
            </a:r>
            <a:r>
              <a:rPr lang="ru-R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принципы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построения внеурочной деятельности, а также </a:t>
            </a:r>
            <a:r>
              <a:rPr lang="ru-R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подходы к ее организации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Среди них наиболее значимыми являются организация сетевого взаимодействия МАОУ «Гимназия №1» с учреждениями дополнительного образования; рациональное сочетание ресурсов образовательных организаций в построении системы внеурочной деятельности; личностно-ориентированное и практико-ориентированное обучение; предоставление обучающимся возможности раннего самоопределения и выбора направлений дальнейшего развития для выстраивания индивидуального образовательного маршрута.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качестве </a:t>
            </a:r>
            <a:r>
              <a:rPr lang="ru-R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механизмов реализации модели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выделяются следующие: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создание для обучающихся пространства выбора и ситуации успеха;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удовлетворение запросов обучающихся и их родителей, а также требований общества к подготовке выпускников;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учет требований ФГОС ООО при выборе способов реализации модели;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применение современных образовательных технологий при организации внеурочной деятельности;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организация обучения на основе поточно-группового способа (рис. 1).</a:t>
            </a:r>
          </a:p>
          <a:p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Разработка модели организации внеурочной деятельности натолкнула проектную команду на мысль о том, что в рамках реализации всего задуманного необходимо внести изменения в учебный план (а именно, в часть, формируемую участниками образовательных отношений). Это позволит выстроить единые подходы к реализации выбранного ребенком маршрута в урочной и внеурочной деятельности. Так, например, было решено направление «Творчество» усилить следующими учебными курсами: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информатика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(выделен 1 дополнительный час) и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изобразительное искусство 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рисунок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1 час,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живопись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1 час,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композиция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1 час,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история искусств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1 час).</a:t>
            </a:r>
            <a:endParaRPr lang="ru-RU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Таким образом, был разработан Примерный учебный для 5-9-ых классов для трех направлений: «Техника», «Наука» и «Творчество». Для того чтобы наглядно увидеть взаимосвязи учебной и </a:t>
            </a:r>
            <a:r>
              <a:rPr lang="ru-RU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внеучебной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деятельности и логику работы по проекту в представленном ниже плане отражены три компонента вместе: обязательная часть учебного плана; часть, формируемая участниками образовательной деятельности; внеурочная деятельность.</a:t>
            </a:r>
            <a:endParaRPr lang="ru-RU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6A82C-A42B-4ABE-ADBE-26707AE97AA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Учебный план –</a:t>
            </a:r>
            <a:r>
              <a:rPr lang="ru-RU" baseline="0" dirty="0" smtClean="0"/>
              <a:t> на столах</a:t>
            </a:r>
          </a:p>
          <a:p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Базовый компонент учебного плана состоит из обязательной части и части, формируемой участниками образовательных отношений. </a:t>
            </a:r>
            <a:endParaRPr lang="ru-RU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Часть, формируемая участниками образовательных отношений</a:t>
            </a:r>
            <a:endParaRPr lang="ru-RU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Наполнение данной части зависит от запроса обучающихся и родителей (законных представителей), а также обусловлено интересами образовательной организации. </a:t>
            </a:r>
            <a:endParaRPr lang="ru-RU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гимназии предлагается распределение обучающихся по трем направлениям, каждое из которых поддерживается часами внеурочной занятости обучающихся:</a:t>
            </a:r>
            <a:endParaRPr lang="ru-RU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творчество;</a:t>
            </a:r>
            <a:endParaRPr lang="ru-RU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наука (социально-гуманитарные науки и естественные науки);</a:t>
            </a:r>
            <a:endParaRPr lang="ru-RU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техника.</a:t>
            </a:r>
            <a:endParaRPr lang="ru-RU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Направление «Творчество».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Часы направлены на:</a:t>
            </a:r>
            <a:endParaRPr lang="ru-RU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информатику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выделен 1 дополнительный час с целью соблюдения преемственности между начальным и основным уровнем образования и реализации программы по информатике </a:t>
            </a:r>
            <a:r>
              <a:rPr lang="ru-RU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Л.Л.Босовой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  <a:endParaRPr lang="ru-RU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изобразительное искусство 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выделено 4 дополнительных часа (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рисунок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1 час,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живопись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1 час,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композиция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1 час,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история искусств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1 час).</a:t>
            </a:r>
            <a:endParaRPr lang="ru-RU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Направление «Социально-гуманитарные науки».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Часы направлены на:</a:t>
            </a:r>
            <a:endParaRPr lang="ru-RU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информатику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выделен 1 дополнительный час с целью соблюдения преемственности между начальным и основным уровнем образования и реализации программы по информатике </a:t>
            </a:r>
            <a:r>
              <a:rPr lang="ru-RU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Л.Л.Босовой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  <a:endParaRPr lang="ru-RU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риторику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выделен 1 час с целью реализации программы Т.А. </a:t>
            </a:r>
            <a:r>
              <a:rPr lang="ru-RU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Ладыженской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  <a:endParaRPr lang="ru-RU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иностранный язык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выделено дополнительно для изучения второго иностранного языка 2 часа с целью реализации программы по немецкому языку </a:t>
            </a:r>
            <a:r>
              <a:rPr lang="ru-RU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И.П.Бима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  <a:endParaRPr lang="ru-RU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обществознание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выделен 1 дополнительный час.</a:t>
            </a:r>
            <a:endParaRPr lang="ru-RU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Направление «Естественные науки».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Часы направлены на:</a:t>
            </a:r>
            <a:endParaRPr lang="ru-RU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информатику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выделен 1 дополнительный час с целью соблюдения преемственности между начальным и основным уровнем образования и реализации программы по информатике </a:t>
            </a:r>
            <a:r>
              <a:rPr lang="ru-RU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Л.Л.Босовой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  <a:endParaRPr lang="ru-RU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экологию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выделен 1 час;</a:t>
            </a:r>
            <a:endParaRPr lang="ru-RU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краеведение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(включая туризм и геологию) – выделен 1 час;</a:t>
            </a:r>
            <a:endParaRPr lang="ru-RU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риторику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выделен 1 час с целью реализации программы Т.А. </a:t>
            </a:r>
            <a:r>
              <a:rPr lang="ru-RU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Ладыженской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  <a:endParaRPr lang="ru-RU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основы проектной деятельности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выделен 1 час.</a:t>
            </a:r>
            <a:endParaRPr lang="ru-RU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Направление «Техника».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Часы направлены на:</a:t>
            </a:r>
            <a:endParaRPr lang="ru-RU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информатику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выделен 1 дополнительный час с целью соблюдения преемственности между начальным и основным уровнем образования и реализации программы по информатике </a:t>
            </a:r>
            <a:r>
              <a:rPr lang="ru-RU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Л.Л.Босовой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  <a:endParaRPr lang="ru-RU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технологию – 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выделено 2 дополнительных часа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конструирование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–1 час,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моделирование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 1   час);   </a:t>
            </a:r>
            <a:endParaRPr lang="ru-RU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черчение 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выделен  1 дополнительный час.</a:t>
            </a:r>
            <a:endParaRPr lang="ru-RU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Содержание образования на уровне основного общего образования является базовым для продолжения обучения по программам среднего общего образования в гимназии, для подготовки выбора профиля дальнейшего обучения.</a:t>
            </a:r>
            <a:endParaRPr lang="ru-RU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Каждое направление поддерживается часами внеурочной деятельности с целью реализации требований ФГОС основного общего образования и дополнения часов учебного плана части, формируемой участниками образовательных отношений. </a:t>
            </a:r>
            <a:endParaRPr lang="ru-RU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6A82C-A42B-4ABE-ADBE-26707AE97AA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2014 году в гимназии начала работу художественная школа-студия «Ультрамарин». Первые итоги работы студии наглядно свидетельствуют о </a:t>
            </a:r>
            <a:r>
              <a:rPr lang="ru-RU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востребованности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данного направления организации внеурочной деятельности детьми и их родителями. В связи с этим одним из направлений внеурочной деятельности в рамках реализации данного проекта является направление «Творчество». В рамках реализации данного направления планируется проведение следующих занятий: рисунок, живопись, композиция, история искусств. Важным дополнением к этому является проведение летних практик на открытом воздухе – пленэров.</a:t>
            </a:r>
            <a:endParaRPr lang="ru-RU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 smtClean="0"/>
          </a:p>
          <a:p>
            <a:r>
              <a:rPr lang="ru-RU" dirty="0" smtClean="0"/>
              <a:t>+авторизованная программа «Ультрамарин» на 4 года обучения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6A82C-A42B-4ABE-ADBE-26707AE97AA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Особое значение в условиях реализации ФГОС основного общего образования приобретает формирование у обучающихся исследовательских компетенций в самых разных сферах учебной деятельности. Именно поэтому нам кажется актуальной организация внеурочной деятельности по направлению «Наука». В рамках организации внеурочной деятельности по направлению «Наука» обучающиеся смогут реализовать себя в социально-гуманитарной и естественнонаучной областях. В социально-гуманитарном блоке предусмотрено изучение следующих курсов: журналистика, поэтический театр, театр на английском языке, основы проектной и исследовательской деятельности, а также прохождение летней практики. Сетевым партнёром по организации внеурочной деятельности в этом направлении станет </a:t>
            </a:r>
            <a:r>
              <a:rPr lang="ru-RU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ЦГРиТО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«РОСТ». В естественнонаучном блоке для изучения предлагаются курсы «Первая помощь», «Юный исследователь» (с привлечением ресурсов созданного в гимназии </a:t>
            </a:r>
            <a:r>
              <a:rPr lang="ru-RU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музея-экспериментариума</a:t>
            </a:r>
            <a:r>
              <a: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«Эврика»), «Основы проектной и исследовательской деятельности», «Ботаника», «Зоология», «Экология», а также прохождение летней практики. Сетевой партнёр – ДЭБЦ.</a:t>
            </a:r>
            <a:endParaRPr lang="ru-RU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6A82C-A42B-4ABE-ADBE-26707AE97AA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8D2C-4AEB-4658-A0AB-D545BCEE4354}" type="datetimeFigureOut">
              <a:rPr lang="ru-RU" smtClean="0"/>
              <a:pPr/>
              <a:t>11.08.2017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9261-E480-4306-A695-9C9B0A14BA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8D2C-4AEB-4658-A0AB-D545BCEE4354}" type="datetimeFigureOut">
              <a:rPr lang="ru-RU" smtClean="0"/>
              <a:pPr/>
              <a:t>11.08.2017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9261-E480-4306-A695-9C9B0A14BA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8D2C-4AEB-4658-A0AB-D545BCEE4354}" type="datetimeFigureOut">
              <a:rPr lang="ru-RU" smtClean="0"/>
              <a:pPr/>
              <a:t>11.08.2017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9261-E480-4306-A695-9C9B0A14BA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8D2C-4AEB-4658-A0AB-D545BCEE4354}" type="datetimeFigureOut">
              <a:rPr lang="ru-RU" smtClean="0"/>
              <a:pPr/>
              <a:t>11.08.2017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9261-E480-4306-A695-9C9B0A14BA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8D2C-4AEB-4658-A0AB-D545BCEE4354}" type="datetimeFigureOut">
              <a:rPr lang="ru-RU" smtClean="0"/>
              <a:pPr/>
              <a:t>11.08.2017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9261-E480-4306-A695-9C9B0A14BA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8D2C-4AEB-4658-A0AB-D545BCEE4354}" type="datetimeFigureOut">
              <a:rPr lang="ru-RU" smtClean="0"/>
              <a:pPr/>
              <a:t>11.08.2017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9261-E480-4306-A695-9C9B0A14BA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8D2C-4AEB-4658-A0AB-D545BCEE4354}" type="datetimeFigureOut">
              <a:rPr lang="ru-RU" smtClean="0"/>
              <a:pPr/>
              <a:t>11.08.2017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9261-E480-4306-A695-9C9B0A14BA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8D2C-4AEB-4658-A0AB-D545BCEE4354}" type="datetimeFigureOut">
              <a:rPr lang="ru-RU" smtClean="0"/>
              <a:pPr/>
              <a:t>11.08.2017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9261-E480-4306-A695-9C9B0A14BA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8D2C-4AEB-4658-A0AB-D545BCEE4354}" type="datetimeFigureOut">
              <a:rPr lang="ru-RU" smtClean="0"/>
              <a:pPr/>
              <a:t>11.08.2017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9261-E480-4306-A695-9C9B0A14BA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8D2C-4AEB-4658-A0AB-D545BCEE4354}" type="datetimeFigureOut">
              <a:rPr lang="ru-RU" smtClean="0"/>
              <a:pPr/>
              <a:t>11.08.2017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9261-E480-4306-A695-9C9B0A14BA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8D2C-4AEB-4658-A0AB-D545BCEE4354}" type="datetimeFigureOut">
              <a:rPr lang="ru-RU" smtClean="0"/>
              <a:pPr/>
              <a:t>11.08.2017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9261-E480-4306-A695-9C9B0A14BA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D8D2C-4AEB-4658-A0AB-D545BCEE4354}" type="datetimeFigureOut">
              <a:rPr lang="ru-RU" smtClean="0"/>
              <a:pPr/>
              <a:t>11.08.2017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A9261-E480-4306-A695-9C9B0A14BA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slide" Target="slide8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1330434417_newsletter-image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Инновационный управленческий проект </a:t>
            </a:r>
            <a:br>
              <a:rPr lang="ru-RU" sz="2800" b="1" dirty="0" smtClean="0"/>
            </a:br>
            <a:r>
              <a:rPr lang="ru-RU" sz="2800" b="1" dirty="0" smtClean="0"/>
              <a:t>«ТВОРЧЕСТВО. НАУКА. ТЕХНИКА»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Direktor\Desktop\Рисунок1 копия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5256" y="0"/>
            <a:ext cx="149874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35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НАУКА</a:t>
            </a:r>
            <a:b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>(естественнонаучное) </a:t>
            </a:r>
            <a:b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СЕТЕВОЙ ПАРТНЁР – ДЭБЦ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700" dirty="0" smtClean="0"/>
              <a:t> «Первая помощь», «Юный исследователь» (с привлечением ресурсов созданного в гимназии </a:t>
            </a:r>
            <a:r>
              <a:rPr lang="ru-RU" sz="2700" dirty="0" err="1" smtClean="0"/>
              <a:t>музея-экспериментариума</a:t>
            </a:r>
            <a:r>
              <a:rPr lang="ru-RU" sz="2700" dirty="0" smtClean="0"/>
              <a:t> «Эврика»), «Основы проектной и исследовательской деятельности», «Ботаника», «Зоология», «Экология», а также прохождение летней практики. </a:t>
            </a:r>
            <a:endParaRPr lang="ru-RU" sz="2700" dirty="0"/>
          </a:p>
        </p:txBody>
      </p:sp>
      <p:pic>
        <p:nvPicPr>
          <p:cNvPr id="5" name="Содержимое 3" descr="P101036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69950" y="3716338"/>
            <a:ext cx="3213100" cy="2409825"/>
          </a:xfrm>
        </p:spPr>
      </p:pic>
      <p:pic>
        <p:nvPicPr>
          <p:cNvPr id="6" name="Picture 2" descr="F:\экспертно-аналитический семинар по качеству образования\типография\фото для сборника\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0950" y="3716338"/>
            <a:ext cx="3213100" cy="2409825"/>
          </a:xfrm>
          <a:prstGeom prst="rect">
            <a:avLst/>
          </a:prstGeom>
          <a:noFill/>
        </p:spPr>
      </p:pic>
      <p:pic>
        <p:nvPicPr>
          <p:cNvPr id="7" name="Picture 2" descr="F:\экспертно-аналитический семинар по качеству образования\Рисунок1 копия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0"/>
            <a:ext cx="1619672" cy="953303"/>
          </a:xfrm>
          <a:prstGeom prst="rect">
            <a:avLst/>
          </a:prstGeom>
          <a:noFill/>
        </p:spPr>
      </p:pic>
      <p:pic>
        <p:nvPicPr>
          <p:cNvPr id="8" name="Содержимое 3" descr="50288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428604"/>
            <a:ext cx="1254617" cy="1097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2048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ТЕХНИКА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структурное подразделение дополнительного образования гимназии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100" dirty="0" smtClean="0"/>
              <a:t>конструирование, моделирование, макетирование, </a:t>
            </a:r>
            <a:r>
              <a:rPr lang="ru-RU" sz="3100" dirty="0" err="1" smtClean="0"/>
              <a:t>мотодело</a:t>
            </a:r>
            <a:r>
              <a:rPr lang="ru-RU" sz="3100" dirty="0" smtClean="0"/>
              <a:t>, робототехника, ТРИЗ, </a:t>
            </a:r>
            <a:r>
              <a:rPr lang="ru-RU" sz="3100" dirty="0"/>
              <a:t>а также привлечение обучающихся к занятиям проектно-исследовательской деятельностью.</a:t>
            </a:r>
          </a:p>
        </p:txBody>
      </p:sp>
      <p:pic>
        <p:nvPicPr>
          <p:cNvPr id="3" name="Picture 2" descr="F:\экспертно-аналитический семинар по качеству образования\Рисунок1 копия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0"/>
            <a:ext cx="1619672" cy="953303"/>
          </a:xfrm>
          <a:prstGeom prst="rect">
            <a:avLst/>
          </a:prstGeom>
          <a:noFill/>
        </p:spPr>
      </p:pic>
      <p:pic>
        <p:nvPicPr>
          <p:cNvPr id="4" name="Содержимое 3" descr="50288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428604"/>
            <a:ext cx="1254617" cy="1097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5"/>
          <p:cNvGraphicFramePr>
            <a:graphicFrameLocks/>
          </p:cNvGraphicFramePr>
          <p:nvPr/>
        </p:nvGraphicFramePr>
        <p:xfrm>
          <a:off x="323528" y="0"/>
          <a:ext cx="882047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ПРОБЛЕМА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 smtClean="0"/>
              <a:t>Может </a:t>
            </a:r>
            <a:r>
              <a:rPr lang="ru-RU" b="1" i="1" dirty="0"/>
              <a:t>ли каждая школа самостоятельно решить проблему внедрения ФГОС (особенно в части организации внеурочной деятельности) и обладает ли каждая школа необходимым ресурсом для организации внеурочной деятельности при отсутствии дополнительного финансирования?</a:t>
            </a:r>
            <a:endParaRPr lang="ru-RU" dirty="0"/>
          </a:p>
          <a:p>
            <a:endParaRPr lang="ru-RU" dirty="0"/>
          </a:p>
        </p:txBody>
      </p:sp>
      <p:pic>
        <p:nvPicPr>
          <p:cNvPr id="4" name="Picture 2" descr="F:\экспертно-аналитический семинар по качеству образования\Рисунок1 копия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0"/>
            <a:ext cx="1619672" cy="953303"/>
          </a:xfrm>
          <a:prstGeom prst="rect">
            <a:avLst/>
          </a:prstGeom>
          <a:noFill/>
        </p:spPr>
      </p:pic>
      <p:pic>
        <p:nvPicPr>
          <p:cNvPr id="5" name="Содержимое 3" descr="50288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1" y="116632"/>
            <a:ext cx="1605836" cy="14051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b="1" dirty="0"/>
              <a:t>Проект предполагает разработку и реализацию модели рационального использования возможностей и ресурсов гимназии и учреждений дополнительного образования для успешной реализации ФГОС в части организации внеурочной деятельности обучающихся основной </a:t>
            </a:r>
            <a:r>
              <a:rPr lang="ru-RU" b="1" dirty="0" smtClean="0"/>
              <a:t>школы</a:t>
            </a:r>
            <a:endParaRPr lang="ru-RU" b="1" dirty="0"/>
          </a:p>
          <a:p>
            <a:endParaRPr lang="ru-RU" dirty="0"/>
          </a:p>
        </p:txBody>
      </p:sp>
      <p:pic>
        <p:nvPicPr>
          <p:cNvPr id="4" name="Picture 2" descr="F:\экспертно-аналитический семинар по качеству образования\Рисунок1 копия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0"/>
            <a:ext cx="1619672" cy="953303"/>
          </a:xfrm>
          <a:prstGeom prst="rect">
            <a:avLst/>
          </a:prstGeom>
          <a:noFill/>
        </p:spPr>
      </p:pic>
      <p:pic>
        <p:nvPicPr>
          <p:cNvPr id="5" name="Содержимое 3" descr="50288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1" y="116632"/>
            <a:ext cx="1748712" cy="15301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  <a:t>Стратегии и механизмы достижения 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цели</a:t>
            </a: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36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  <a:t>Общие подходы к разработке модели внеурочной деятельности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</a:rPr>
            </a:b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91683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b="1" dirty="0">
                <a:hlinkClick r:id="" action="ppaction://noaction"/>
              </a:rPr>
              <a:t>Создание для обучающихся пространства выбора</a:t>
            </a:r>
            <a:r>
              <a:rPr lang="ru-RU" b="1" dirty="0" smtClean="0">
                <a:hlinkClick r:id="" action="ppaction://noaction"/>
              </a:rPr>
              <a:t>.</a:t>
            </a:r>
            <a:endParaRPr lang="ru-RU" b="1" dirty="0" smtClean="0"/>
          </a:p>
          <a:p>
            <a:pPr marL="514350" indent="-514350">
              <a:buFont typeface="+mj-lt"/>
              <a:buAutoNum type="arabicPeriod"/>
            </a:pPr>
            <a:r>
              <a:rPr lang="ru-RU" b="1" dirty="0">
                <a:hlinkClick r:id="rId3" action="ppaction://hlinksldjump"/>
              </a:rPr>
              <a:t>Учет принципов организации внеурочной деятельности.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b="1" dirty="0"/>
              <a:t>Организация сетевого взаимодействия с учреждениями дополнительного образования.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b="1" dirty="0"/>
              <a:t>Ранняя </a:t>
            </a:r>
            <a:r>
              <a:rPr lang="ru-RU" b="1" dirty="0" err="1"/>
              <a:t>профилизация</a:t>
            </a:r>
            <a:r>
              <a:rPr lang="ru-RU" b="1" dirty="0"/>
              <a:t> и раннее самоопределение обучающихся</a:t>
            </a:r>
            <a:r>
              <a:rPr lang="ru-RU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/>
              <a:t>Поточно-групповое обучение</a:t>
            </a:r>
            <a:r>
              <a:rPr lang="ru-RU" dirty="0"/>
              <a:t>.</a:t>
            </a:r>
          </a:p>
          <a:p>
            <a:pPr marL="514350" lvl="0" indent="-514350">
              <a:buFont typeface="+mj-lt"/>
              <a:buAutoNum type="arabicPeriod"/>
            </a:pPr>
            <a:endParaRPr lang="ru-RU" dirty="0"/>
          </a:p>
          <a:p>
            <a:endParaRPr lang="ru-RU" dirty="0"/>
          </a:p>
        </p:txBody>
      </p:sp>
      <p:pic>
        <p:nvPicPr>
          <p:cNvPr id="4" name="Picture 2" descr="F:\экспертно-аналитический семинар по качеству образования\Рисунок1 копия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0"/>
            <a:ext cx="1619672" cy="953303"/>
          </a:xfrm>
          <a:prstGeom prst="rect">
            <a:avLst/>
          </a:prstGeom>
          <a:noFill/>
        </p:spPr>
      </p:pic>
      <p:sp>
        <p:nvSpPr>
          <p:cNvPr id="6" name="5-конечная звезда 5">
            <a:hlinkClick r:id="rId5" action="ppaction://hlinksldjump"/>
          </p:cNvPr>
          <p:cNvSpPr/>
          <p:nvPr/>
        </p:nvSpPr>
        <p:spPr>
          <a:xfrm>
            <a:off x="8532440" y="6093296"/>
            <a:ext cx="410344" cy="482352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Содержимое 3" descr="50288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95288" y="4714884"/>
            <a:ext cx="1748712" cy="15301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модель ТНТ.PNG"/>
          <p:cNvPicPr/>
          <p:nvPr/>
        </p:nvPicPr>
        <p:blipFill>
          <a:blip r:embed="rId3" cstate="print"/>
          <a:srcRect l="1274" r="2127" b="3409"/>
          <a:stretch>
            <a:fillRect/>
          </a:stretch>
        </p:blipFill>
        <p:spPr>
          <a:xfrm>
            <a:off x="107504" y="0"/>
            <a:ext cx="9036496" cy="6858000"/>
          </a:xfrm>
          <a:prstGeom prst="rect">
            <a:avLst/>
          </a:prstGeom>
        </p:spPr>
      </p:pic>
      <p:pic>
        <p:nvPicPr>
          <p:cNvPr id="5" name="Picture 2" descr="F:\экспертно-аналитический семинар по качеству образования\Рисунок1 копия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89444" y="1"/>
            <a:ext cx="1054556" cy="620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Учебный план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/>
              <a:t>Творчество</a:t>
            </a:r>
          </a:p>
          <a:p>
            <a:pPr algn="ctr"/>
            <a:r>
              <a:rPr lang="ru-RU" sz="6000" b="1" dirty="0" smtClean="0"/>
              <a:t>Наука </a:t>
            </a:r>
          </a:p>
          <a:p>
            <a:pPr algn="ctr"/>
            <a:r>
              <a:rPr lang="ru-RU" sz="6000" b="1" dirty="0" smtClean="0"/>
              <a:t>Техника</a:t>
            </a:r>
            <a:endParaRPr lang="ru-RU" sz="6000" b="1" dirty="0"/>
          </a:p>
        </p:txBody>
      </p:sp>
      <p:pic>
        <p:nvPicPr>
          <p:cNvPr id="4" name="Picture 2" descr="F:\экспертно-аналитический семинар по качеству образования\Рисунок1 копия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0"/>
            <a:ext cx="1619672" cy="953303"/>
          </a:xfrm>
          <a:prstGeom prst="rect">
            <a:avLst/>
          </a:prstGeom>
          <a:noFill/>
        </p:spPr>
      </p:pic>
      <p:pic>
        <p:nvPicPr>
          <p:cNvPr id="5" name="Содержимое 3" descr="50288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471" y="3571876"/>
            <a:ext cx="2728433" cy="23873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1844824"/>
            <a:ext cx="426916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ТВОРЧЕСТВО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Художественная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школа-студия «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Ультрамарин»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G:\Архив\Мои документы\Конкурсы-Гранты\2014-2015\Учитель года (край)\Дмитриева НВ\фото\Н.В.Дмитриева портретное фото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48680"/>
            <a:ext cx="3689384" cy="55340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2" descr="F:\экспертно-аналитический семинар по качеству образования\Рисунок1 копия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0"/>
            <a:ext cx="1619672" cy="9533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НАУКА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(социально-гуманитарное)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1560" y="1844824"/>
            <a:ext cx="8075240" cy="223224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900" b="1" dirty="0" smtClean="0">
                <a:solidFill>
                  <a:schemeClr val="accent3">
                    <a:lumMod val="50000"/>
                  </a:schemeClr>
                </a:solidFill>
              </a:rPr>
              <a:t>СЕТЕВОЙ ПАРТНЁР – </a:t>
            </a:r>
            <a:r>
              <a:rPr lang="ru-RU" sz="3900" b="1" dirty="0" err="1" smtClean="0">
                <a:solidFill>
                  <a:schemeClr val="accent3">
                    <a:lumMod val="50000"/>
                  </a:schemeClr>
                </a:solidFill>
              </a:rPr>
              <a:t>ЦТРиГО</a:t>
            </a:r>
            <a:r>
              <a:rPr lang="ru-RU" sz="3900" b="1" dirty="0" smtClean="0">
                <a:solidFill>
                  <a:schemeClr val="accent3">
                    <a:lumMod val="50000"/>
                  </a:schemeClr>
                </a:solidFill>
              </a:rPr>
              <a:t> «РОСТ»</a:t>
            </a:r>
          </a:p>
          <a:p>
            <a:pPr algn="ctr">
              <a:buNone/>
            </a:pPr>
            <a:r>
              <a:rPr lang="ru-RU" sz="3300" dirty="0" smtClean="0"/>
              <a:t>журналистика</a:t>
            </a:r>
            <a:r>
              <a:rPr lang="ru-RU" sz="3300" dirty="0"/>
              <a:t>, поэтический театр, театр на английском языке, основы проектной и исследовательской деятельности, а также прохождение летней </a:t>
            </a:r>
            <a:r>
              <a:rPr lang="ru-RU" sz="3300" dirty="0" smtClean="0"/>
              <a:t>практики</a:t>
            </a:r>
            <a:endParaRPr lang="ru-RU" sz="3300" b="1" dirty="0"/>
          </a:p>
          <a:p>
            <a:endParaRPr lang="ru-RU" dirty="0"/>
          </a:p>
        </p:txBody>
      </p:sp>
      <p:pic>
        <p:nvPicPr>
          <p:cNvPr id="2050" name="Picture 2" descr="C:\Users\Direktor\Desktop\glava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933056"/>
            <a:ext cx="8099971" cy="2784365"/>
          </a:xfrm>
          <a:prstGeom prst="rect">
            <a:avLst/>
          </a:prstGeom>
          <a:noFill/>
        </p:spPr>
      </p:pic>
      <p:pic>
        <p:nvPicPr>
          <p:cNvPr id="5" name="Содержимое 3" descr="50288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428604"/>
            <a:ext cx="1254617" cy="1097790"/>
          </a:xfrm>
          <a:prstGeom prst="rect">
            <a:avLst/>
          </a:prstGeom>
        </p:spPr>
      </p:pic>
      <p:pic>
        <p:nvPicPr>
          <p:cNvPr id="6" name="Picture 2" descr="F:\экспертно-аналитический семинар по качеству образования\Рисунок1 копия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0"/>
            <a:ext cx="1619672" cy="9533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2423</Words>
  <Application>Microsoft Office PowerPoint</Application>
  <PresentationFormat>Экран (4:3)</PresentationFormat>
  <Paragraphs>134</Paragraphs>
  <Slides>11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Инновационный управленческий проект  «ТВОРЧЕСТВО. НАУКА. ТЕХНИКА»</vt:lpstr>
      <vt:lpstr>Слайд 2</vt:lpstr>
      <vt:lpstr>ПРОБЛЕМА</vt:lpstr>
      <vt:lpstr>Слайд 4</vt:lpstr>
      <vt:lpstr>Стратегии и механизмы достижения цели  Общие подходы к разработке модели внеурочной деятельности </vt:lpstr>
      <vt:lpstr>Слайд 6</vt:lpstr>
      <vt:lpstr>Учебный план</vt:lpstr>
      <vt:lpstr>ТВОРЧЕСТВО  Художественная школа-студия «Ультрамарин»</vt:lpstr>
      <vt:lpstr>НАУКА (социально-гуманитарное) </vt:lpstr>
      <vt:lpstr>НАУКА (естественнонаучное)   СЕТЕВОЙ ПАРТНЁР – ДЭБЦ  «Первая помощь», «Юный исследователь» (с привлечением ресурсов созданного в гимназии музея-экспериментариума «Эврика»), «Основы проектной и исследовательской деятельности», «Ботаника», «Зоология», «Экология», а также прохождение летней практики. </vt:lpstr>
      <vt:lpstr>ТЕХНИКА структурное подразделение дополнительного образования гимназии  конструирование, моделирование, макетирование, мотодело, робототехника, ТРИЗ, а также привлечение обучающихся к занятиям проектно-исследовательской деятельностью.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Инновационный управленческий проект  «ТВОРЧЕСТВО. НАУКА. ТЕХНИКА»</dc:title>
  <dc:creator>Виктория Шамсемухаметова</dc:creator>
  <cp:lastModifiedBy>Виктория Шамсемухаметова</cp:lastModifiedBy>
  <cp:revision>2</cp:revision>
  <dcterms:created xsi:type="dcterms:W3CDTF">2017-07-24T08:01:15Z</dcterms:created>
  <dcterms:modified xsi:type="dcterms:W3CDTF">2017-08-11T09:20:22Z</dcterms:modified>
</cp:coreProperties>
</file>