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3" r:id="rId2"/>
    <p:sldId id="326" r:id="rId3"/>
    <p:sldId id="307" r:id="rId4"/>
    <p:sldId id="315" r:id="rId5"/>
    <p:sldId id="317" r:id="rId6"/>
    <p:sldId id="318" r:id="rId7"/>
    <p:sldId id="299" r:id="rId8"/>
    <p:sldId id="300" r:id="rId9"/>
    <p:sldId id="316" r:id="rId10"/>
    <p:sldId id="301" r:id="rId11"/>
    <p:sldId id="302" r:id="rId12"/>
    <p:sldId id="309" r:id="rId13"/>
    <p:sldId id="321" r:id="rId14"/>
    <p:sldId id="319" r:id="rId15"/>
    <p:sldId id="320" r:id="rId16"/>
    <p:sldId id="324" r:id="rId17"/>
    <p:sldId id="306" r:id="rId18"/>
  </p:sldIdLst>
  <p:sldSz cx="10693400" cy="756126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96888" indent="-39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95363" indent="-80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492250" indent="-120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990725" indent="-161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93635"/>
    <a:srgbClr val="0B5B97"/>
    <a:srgbClr val="EEEEEE"/>
    <a:srgbClr val="0077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5" autoAdjust="0"/>
    <p:restoredTop sz="86434" autoAdjust="0"/>
  </p:normalViewPr>
  <p:slideViewPr>
    <p:cSldViewPr>
      <p:cViewPr varScale="1">
        <p:scale>
          <a:sx n="42" d="100"/>
          <a:sy n="42" d="100"/>
        </p:scale>
        <p:origin x="-139" y="-8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11976"/>
    </p:cViewPr>
  </p:outlineViewPr>
  <p:notesTextViewPr>
    <p:cViewPr>
      <p:scale>
        <a:sx n="1" d="1"/>
        <a:sy n="1" d="1"/>
      </p:scale>
      <p:origin x="0" y="1642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26B85C-8DFC-4FA5-B0FA-7BC83611E0D2}" type="datetimeFigureOut">
              <a:rPr lang="ru-RU"/>
              <a:pPr>
                <a:defRPr/>
              </a:pPr>
              <a:t>13.10.2018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B71DB8-63A5-4E51-8EE1-4B2B5A07A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78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проект – это продолжение многолетнего опыта работы коллектива. Активное освоение космоса – это одно из самых передовых и перспективных направлений сегодня, как в мировой, так и в российской экономике. О ведущей роли России в развитии аэрокосмической отрасли говорить не приходится. Наша область также вносит существенный вклад в эту сферу через инженерно-технические разработки, участие в различных проектах.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384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Целевая аудитория проекта – это все участники образовательных отношений в школе; педагогические коллективы общеобразовательных организаций субъектов Российской Федерации, социальные партнеры.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384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Перспективы проекта связаны с: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созданием авторской системы повышения качества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естественно-научного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инженерно-математического образования и, собственно, самим фактом повышения качества;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увеличением количества выпускников школы, продолживших обучение в системе высшего или среднего профессионального образования по направлениям и специальностям авиационной и ракетно-космической отрасли;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384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сегодняшний день ведется активная работа по реализации инновационного проекта: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Разработаны новые локальные акты (Положение о творческой группе педагогов, Положение об областной краеведческой экспедиции «Урал космический», Положение о региональном аэрокосмическом форуме «Старт в небо»), скорректированы действующие (Положение о внутренней системе оценки качества образования, Положение об оплате труда работников МАОУ «СОШ № 7»)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Внесены дополнения в рабочие программы по всем предметам, включая гуманитарные. Для реализации программы по формированию УУД ШМО разработана тематика проектов, связанная с космосом.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Разработаны рабочие программы курса внеурочной деятельности «Удивительный мир космоса» (начальное общее образование), дополнительные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общеразвивающие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программы «Поиск и спасение космонавтов» и «Авиаторы».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Заключены соглашения о совместной реализации проектов и программ с  аэрокосмическим факультетом «Южно-Уральский государственный университет (национальный исследовательский университет)»;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Заключены Договора о сетевом взаимодействии со школами субъектов Российской Федерации;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Опубликована научная статья «Подготовка педагогов общеобразовательных организаций к популяризации научных знаний о космосе»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Проведен конкурсный отбор школьников для участия в экскурсии на космодром Байконур для наблюдения за осуществлением пилотируемого запуска космического корабля «Союз МС-10», который состоится 11 октября 2018 года. Еще одна группа школьников в это же время примет участие во Всероссийском молодежном космическом фестивале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КосмоФест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и побывает на космодроме «Восточный». Ребята выиграли конкурс через РДШ.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обучающихся приняли участие в Международной аэрокосмической школе им. летчика-испытателя СССР Султанова под Уфой.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педагогов образовательной организации прошли обучение по дополнительной профессиональной программе «Современные образовательные технологии: методические особенности применения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межпредметных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технологий в образовательном процессе»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ПРОМЕЖУТОЧНЫЕ РЕЗУЛЬТАТЫ проекта были представлены нами в рамках проведения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вебинара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для ОУ РФ по теме «Новые стратегии повышения качества школьного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естественно-научного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инженерно-математического образования» (254 участника из 12 субъектов РФ)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выпускников школы в 2018 году поступили в военные учебные заведения гражданской и военной авиации России и МЧС, 2 выпускника – в РГГМУ (г. Санкт-Петербург), 1 – в МАИ (проектирование авиационных и ракетных двигателей). Всего 50 выпускников.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Опубликована научная статья «Подготовка педагогов общеобразовательных организаций к популяризации научных знаний о космосе»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 работы представлен в рамках муниципальной августовской педагогической конференции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Южноуральского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городского округа «Инновационная деятельность школы как ресурс развития образовательной организации» </a:t>
            </a:r>
          </a:p>
          <a:p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Создана методическая сеть, участниками которой стали 13 образовательных организаций Российской Федерации, с частью уже заключены соглашения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94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Южноуральск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расположен в 90 км южнее областного центра - города Челябинска. Мы – самая молодая в городе школа, нам в январе исполнилось 25 лет. Контингент обучающихся составляет 1068 детей, 39 классов, учимся в одну смену. Кадровый состав стабилен, насчитывает 67 педагогических работников, половина из которых имеют высшую, 28% - первую категорию. Школа ежегодно по результатам ЕГЭ, ГИА и предметных олимпиад занимает 2-3 позицию среди школ города. В течение 12 лет функционируют кадетские классы, на высоком уровне развито ученическое самоуправление, работает школьный пресс-центр и телестудия. С сентября 2017 года включились в деятельность РДШ.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области есть «КБ им. академика В. П. Макеева», работающее над созданием низкоорбитальных и суборбитальных исследовательских космических аппаратов; НИИ «Гермес», занимающийся разработкой специальных технологий в ракетно-космической технике. Челябинское высшее военное авиационное Краснознаменное училище штурманов (филиал Академии имени Н.Е. Жуковского и Ю.А. Гагарина») готовит военных летчиков и инженеров. Естественно, что развивающаяся ракетно-космическая отрасль нуждается в притоке молодых квалифицированных и специально подготовленных кадров, обладающих глубокими и разносторонними знаниями, ориентированных на аэрокосмическую сферу.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Среди наших социальных партнеров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Южноуральский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завод «Кристалл», являющийся ведущим российским и мировым производителем синтетических кристаллов кварца для иллюминаторов космических аппаратов, для производства кремня солнечных космических батарей. Аэрокосмический факультет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ЮУрГУ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готовит специалистов для космодрома «Восточный» и ЗАТО.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Очень важный партнер школы – поисково-спасательный отряд поиска и эвакуации экипажей спускаемых аппаратов Центрального военного округа (аэродром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Упрун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»). Немало родителей наших учеников служат в этой воинской части и занимаются поиском и спасением космонавтов (на знаменитых ПЭМ «Синие птицы»). Это, кстати, и определило и профиль наших кадет – Юный спасатель.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еще один немаловажный факт – мы видим труд летчика-космонавта на примере Михаила Борисовича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Корниенко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Героя РФ, Почетного гражданина города. Мы знакомы с ним давно, наблюдали за его вторым почти годовым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пребываением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МКС, общаясь с ним в это время по телефону и через электронную почту по выделенному нам каналу агентством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прямом эфире видели его посадку, встречались с ним и Скоттом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Келли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Звездном городке после их приземления, можно сказать – вместе с ними переживали период реабилитации.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вышеизложенное и накопленный опыт работы в школе привели к тому, что была определена тема проекта: «Формирование у школьников устойчивого интереса 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естественно-научным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инженерно-математическим знаниям посредством ознакомления с профессиями и видами деятельности в сфере изучения и освоения космоса», т.е. через популяризацию знаний о космической отрасли.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38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нашего инновационного проекта – разработать и апробировать новые направления формирования у школьников устойчивого интереса 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естественно-научным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инженерно-математическим знаниям.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Реализовать ее предполагается через: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Работу с локальной нормативно-правовой базой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Насыщение знаниями о космосе всех предметных областей основных и дополнительных образовательных программ.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384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Создание методической системы, обеспечивающей готовность педагогов применять новые стратегии.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Проектирование системы внеурочной деятельности, направленной на расширение практики применения школьниками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естественно-научных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инженерно-математических знаний.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Формирование системы социального партнерства с организациями, способными объединить свои ресурсы для развития практики знакомства школьников с профессиями и видами деятельности в сфере изучения и освоения космоса.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Создание и распространение авторской педагогической практики.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38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8428" y="0"/>
            <a:ext cx="7632848" cy="972319"/>
          </a:xfrm>
        </p:spPr>
        <p:txBody>
          <a:bodyPr/>
          <a:lstStyle>
            <a:lvl1pPr algn="l">
              <a:defRPr sz="2200">
                <a:solidFill>
                  <a:srgbClr val="0B5B97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56" y="1260352"/>
            <a:ext cx="9793088" cy="18001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>
                <a:solidFill>
                  <a:srgbClr val="0B5B97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8020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560840" cy="936898"/>
          </a:xfrm>
        </p:spPr>
        <p:txBody>
          <a:bodyPr/>
          <a:lstStyle>
            <a:lvl1pPr algn="l">
              <a:defRPr sz="2200"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8473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 rot="16200000">
            <a:off x="6264699" y="-3366271"/>
            <a:ext cx="972319" cy="7704857"/>
          </a:xfrm>
        </p:spPr>
        <p:txBody>
          <a:bodyPr vert="eaVert"/>
          <a:lstStyle>
            <a:lvl1pPr algn="l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2394372" y="-827881"/>
            <a:ext cx="5904656" cy="9937104"/>
          </a:xfrm>
        </p:spPr>
        <p:txBody>
          <a:bodyPr vert="eaVert"/>
          <a:lstStyle>
            <a:lvl1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855119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670" y="302847"/>
            <a:ext cx="9623639" cy="1259814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670" y="1764295"/>
            <a:ext cx="9623639" cy="4989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solidFill>
                  <a:srgbClr val="0B5B97"/>
                </a:solidFill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88" y="1332359"/>
            <a:ext cx="9623425" cy="5616624"/>
          </a:xfrm>
        </p:spPr>
        <p:txBody>
          <a:bodyPr/>
          <a:lstStyle>
            <a:lvl1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82204" y="301493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D93635"/>
                </a:solidFill>
              </a:rPr>
              <a:t>ГПРО 2018-2025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26" y="246130"/>
            <a:ext cx="678178" cy="4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0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1260351"/>
            <a:ext cx="9089390" cy="4968552"/>
          </a:xfrm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B5B97"/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8502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-1"/>
            <a:ext cx="7632848" cy="962025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149" y="1188343"/>
            <a:ext cx="4824536" cy="5976664"/>
          </a:xfrm>
        </p:spPr>
        <p:txBody>
          <a:bodyPr/>
          <a:lstStyle>
            <a:lvl1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716" y="1188343"/>
            <a:ext cx="4835889" cy="5976664"/>
          </a:xfrm>
        </p:spPr>
        <p:txBody>
          <a:bodyPr/>
          <a:lstStyle>
            <a:lvl1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7602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704856" cy="972320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1893711"/>
            <a:ext cx="4724775" cy="5127280"/>
          </a:xfrm>
        </p:spPr>
        <p:txBody>
          <a:bodyPr/>
          <a:lstStyle>
            <a:lvl1pPr>
              <a:defRPr sz="2000" b="1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188343"/>
            <a:ext cx="4726632" cy="70536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1893711"/>
            <a:ext cx="4726632" cy="5127280"/>
          </a:xfrm>
        </p:spPr>
        <p:txBody>
          <a:bodyPr/>
          <a:lstStyle>
            <a:lvl1pPr>
              <a:defRPr sz="2000" b="1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097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-1"/>
            <a:ext cx="7632848" cy="946785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2186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3" name="TextBox 2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8714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-1"/>
            <a:ext cx="7632848" cy="900311"/>
          </a:xfrm>
        </p:spPr>
        <p:txBody>
          <a:bodyPr anchor="b"/>
          <a:lstStyle>
            <a:lvl1pPr algn="l">
              <a:defRPr sz="2200" b="1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1332357"/>
            <a:ext cx="5977907" cy="5688633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332358"/>
            <a:ext cx="3518055" cy="568863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13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1744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632848" cy="900311"/>
          </a:xfrm>
        </p:spPr>
        <p:txBody>
          <a:bodyPr anchor="b"/>
          <a:lstStyle>
            <a:lvl1pPr algn="l">
              <a:defRPr sz="2200" b="1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015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152" y="5436815"/>
            <a:ext cx="9865096" cy="1656184"/>
          </a:xfrm>
        </p:spPr>
        <p:txBody>
          <a:bodyPr/>
          <a:lstStyle>
            <a:lvl1pPr marL="0" indent="0">
              <a:buNone/>
              <a:defRPr sz="1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549071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0635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2844800"/>
            <a:ext cx="9623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ЗАГОЛОВОК</a:t>
            </a:r>
            <a:endParaRPr lang="uk-UA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3781425"/>
            <a:ext cx="9623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Информационно-консультационные услуги</a:t>
            </a:r>
          </a:p>
          <a:p>
            <a:pPr lvl="0"/>
            <a:r>
              <a:rPr lang="ru-RU" altLang="ru-RU" dirty="0"/>
              <a:t>в сфере производства </a:t>
            </a:r>
            <a:r>
              <a:rPr lang="ru-RU" altLang="ru-RU" dirty="0" err="1"/>
              <a:t>пеноматериалов</a:t>
            </a: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1925" y="6445250"/>
            <a:ext cx="6878638" cy="965200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0B5B97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Контактный телефон: +7(499)322-23-63</a:t>
            </a:r>
          </a:p>
          <a:p>
            <a:pPr>
              <a:defRPr/>
            </a:pPr>
            <a:r>
              <a:rPr lang="en-US"/>
              <a:t>E-mail</a:t>
            </a:r>
            <a:r>
              <a:rPr lang="ru-RU"/>
              <a:t>: </a:t>
            </a:r>
            <a:r>
              <a:rPr lang="en-US"/>
              <a:t>info@almira.moscow</a:t>
            </a:r>
            <a:endParaRPr lang="ru-RU"/>
          </a:p>
          <a:p>
            <a:pPr>
              <a:defRPr/>
            </a:pPr>
            <a:r>
              <a:rPr lang="ru-RU"/>
              <a:t>Адрес: 129090, г. Москва,</a:t>
            </a:r>
          </a:p>
          <a:p>
            <a:pPr>
              <a:defRPr/>
            </a:pPr>
            <a:r>
              <a:rPr lang="ru-RU"/>
              <a:t>ул. Каланчевская, д. 32, пом. II</a:t>
            </a:r>
          </a:p>
          <a:p>
            <a:pPr>
              <a:defRPr/>
            </a:pPr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b="1" kern="1200">
          <a:solidFill>
            <a:srgbClr val="0B5B97"/>
          </a:solidFill>
          <a:latin typeface="BlackGroteskC" pitchFamily="8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B5B97"/>
          </a:solidFill>
          <a:latin typeface="Calibri" pitchFamily="34" charset="0"/>
          <a:ea typeface="+mn-ea"/>
          <a:cs typeface="+mn-cs"/>
        </a:defRPr>
      </a:lvl1pPr>
      <a:lvl2pPr marL="496888" indent="-39688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2pPr>
      <a:lvl3pPr marL="996950" indent="-82550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3pPr>
      <a:lvl4pPr marL="1493838" indent="-122238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4pPr>
      <a:lvl5pPr marL="1992313" indent="-163513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420591"/>
            <a:ext cx="10693400" cy="38884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80804" y="831299"/>
            <a:ext cx="10062440" cy="222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77BB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5pPr>
            <a:lvl6pPr marL="49784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99569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49353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199138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2563"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«Формирование у школьников устойчивого интереса к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естественно-научным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и инженерно-математическим знаниям посредством ознакомления с профессиями и видами деятельности в сфере изучения и освоения космоса»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2244" y="3708623"/>
            <a:ext cx="91450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общеобразовательное учреждение «Средняя общеобразовательная школа № 7» города Южноуральска Челябинской области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Адрес: 457040, г. Южноуральск Челябинской области, ул. Советской Армии, дом 9а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school7_yu@mail.ru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Телефон: 8(35134)4-16-22, 4-40-57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3780631"/>
            <a:ext cx="450157" cy="3240360"/>
            <a:chOff x="0" y="4068663"/>
            <a:chExt cx="878069" cy="2141491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4068663"/>
              <a:ext cx="878068" cy="323675"/>
              <a:chOff x="0" y="4140671"/>
              <a:chExt cx="1098228" cy="43204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Равнобедренный треугольник 10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0" y="4806772"/>
              <a:ext cx="878068" cy="323675"/>
              <a:chOff x="0" y="4140671"/>
              <a:chExt cx="1098228" cy="432048"/>
            </a:xfrm>
            <a:solidFill>
              <a:srgbClr val="0B5B97"/>
            </a:solidFill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0" y="5361579"/>
              <a:ext cx="878068" cy="323675"/>
              <a:chOff x="0" y="4140671"/>
              <a:chExt cx="1098228" cy="432048"/>
            </a:xfrm>
            <a:solidFill>
              <a:srgbClr val="0B5B97"/>
            </a:solidFill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Равнобедренный треугольник 26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0" y="5886478"/>
              <a:ext cx="878069" cy="323676"/>
              <a:chOff x="0" y="4140669"/>
              <a:chExt cx="1098229" cy="432049"/>
            </a:xfrm>
            <a:solidFill>
              <a:srgbClr val="0B5B97"/>
            </a:solidFill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0" y="4140669"/>
                <a:ext cx="882202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авнобедренный треугольник 29"/>
              <p:cNvSpPr/>
              <p:nvPr/>
            </p:nvSpPr>
            <p:spPr>
              <a:xfrm rot="5400000">
                <a:off x="774193" y="4248681"/>
                <a:ext cx="432048" cy="21602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5" name="Group 77"/>
          <p:cNvGrpSpPr/>
          <p:nvPr/>
        </p:nvGrpSpPr>
        <p:grpSpPr>
          <a:xfrm>
            <a:off x="738188" y="3924647"/>
            <a:ext cx="292658" cy="224092"/>
            <a:chOff x="5552261" y="1554043"/>
            <a:chExt cx="363359" cy="278229"/>
          </a:xfrm>
          <a:solidFill>
            <a:schemeClr val="bg1">
              <a:lumMod val="85000"/>
            </a:schemeClr>
          </a:solidFill>
        </p:grpSpPr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7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8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34" name="Freeform 107"/>
          <p:cNvSpPr>
            <a:spLocks noEditPoints="1"/>
          </p:cNvSpPr>
          <p:nvPr/>
        </p:nvSpPr>
        <p:spPr bwMode="auto">
          <a:xfrm>
            <a:off x="738188" y="5004767"/>
            <a:ext cx="380587" cy="327170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810196" y="6588943"/>
            <a:ext cx="296172" cy="296172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3" name="Freeform 106"/>
          <p:cNvSpPr>
            <a:spLocks noEditPoints="1"/>
          </p:cNvSpPr>
          <p:nvPr/>
        </p:nvSpPr>
        <p:spPr bwMode="auto">
          <a:xfrm>
            <a:off x="738188" y="5940871"/>
            <a:ext cx="322250" cy="239812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8036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sz="quarter" idx="4294967295"/>
          </p:nvPr>
        </p:nvSpPr>
        <p:spPr>
          <a:xfrm>
            <a:off x="234132" y="1764407"/>
            <a:ext cx="2808312" cy="25922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26670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обучающиеся и их родители, педагоги МАОУ «СОШ № 7» г. Южноуральска Челябинской области;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476" y="756294"/>
            <a:ext cx="3888432" cy="381773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78862" y="108223"/>
            <a:ext cx="5832648" cy="720080"/>
          </a:xfrm>
        </p:spPr>
        <p:txBody>
          <a:bodyPr/>
          <a:lstStyle/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ЦЕЛЕВАЯ АУДИТОРИЯ ПРОЕКТА</a:t>
            </a:r>
          </a:p>
        </p:txBody>
      </p:sp>
      <p:sp>
        <p:nvSpPr>
          <p:cNvPr id="7" name="Объект 2"/>
          <p:cNvSpPr>
            <a:spLocks noGrp="1"/>
          </p:cNvSpPr>
          <p:nvPr>
            <p:ph sz="quarter" idx="4294967295"/>
          </p:nvPr>
        </p:nvSpPr>
        <p:spPr>
          <a:xfrm>
            <a:off x="2610396" y="4572719"/>
            <a:ext cx="5544616" cy="2664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26670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социальные партнеры из числа образовательных организаций высшего образования, предприятий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Госкорпорации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«РОСКОСМОС», НИИ Центра подготовки космонавтов им. Ю.А. Гагарина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quarter" idx="4294967295"/>
          </p:nvPr>
        </p:nvSpPr>
        <p:spPr>
          <a:xfrm>
            <a:off x="7362924" y="1764407"/>
            <a:ext cx="3096344" cy="237626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26670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педагогические коллективы общеобразовательных организаций субъектов Российской Федерации;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18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sz="quarter" idx="4294967295"/>
          </p:nvPr>
        </p:nvSpPr>
        <p:spPr>
          <a:xfrm>
            <a:off x="4914652" y="1476375"/>
            <a:ext cx="5400600" cy="288032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450850" algn="just"/>
            <a:r>
              <a:rPr lang="ru-RU" sz="2000" b="1" dirty="0" smtClean="0"/>
              <a:t>– 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создание уникальной авторской системы повышения качества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естественно-научного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и инженерно-математического образования, основанной на использовании методов популяризации научных знаний о космосе, достижениях мировой и отечественной космонавтики;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542" b="4447"/>
          <a:stretch>
            <a:fillRect/>
          </a:stretch>
        </p:blipFill>
        <p:spPr>
          <a:xfrm>
            <a:off x="306140" y="1188343"/>
            <a:ext cx="4547874" cy="3456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58468" y="180231"/>
            <a:ext cx="6984776" cy="720080"/>
          </a:xfrm>
        </p:spPr>
        <p:txBody>
          <a:bodyPr/>
          <a:lstStyle/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ОЖИДАЕМЫЕ РЕЗУЛЬТАТЫ ПРОЕКТА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378148" y="4572719"/>
            <a:ext cx="9937104" cy="23042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450850"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– повышение качества знаний обучающихся по предметам 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естественно-научного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и математического цикла;</a:t>
            </a:r>
          </a:p>
          <a:p>
            <a:pPr marL="0" indent="450850"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– увеличение количества выпускников МАОУ «СОШ № 7», продолживших обучение в системе высшего или среднего профессионального образования по направлениям и специальностям авиационной и ракетно-космической отрасли;</a:t>
            </a:r>
          </a:p>
          <a:p>
            <a:pPr marL="0" indent="450850" algn="just"/>
            <a:endParaRPr lang="ru-RU" sz="2400" b="1" dirty="0" smtClean="0"/>
          </a:p>
          <a:p>
            <a:pPr marL="0" indent="450850" algn="just">
              <a:buFontTx/>
              <a:buChar char="-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68768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6140" y="900311"/>
            <a:ext cx="10081120" cy="561662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Разработаны новые локальные акты (Положение о творческой группе педагогов, Положение о школьном пресс-центре, Положение об областной краеведческой экспедиции «Урал космический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» и региональном аэрокосмическом форуме «Старт в небо»)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скорректированы действующие локальные акты (Положение о внутренней системе оценки качества образования, Положение об оплате труда работников МАОУ «СОШ № 7»)  </a:t>
            </a:r>
          </a:p>
          <a:p>
            <a:pPr algn="just"/>
            <a:endParaRPr lang="ru-RU" sz="105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Разработана рабочая программа курса внеурочной деятельности «Удивительный мир космоса» (начальное общее образование), дополнительные общеразвивающие программы «Поиск и спасение космонавтов» и «Авиаторы»</a:t>
            </a:r>
          </a:p>
          <a:p>
            <a:pPr algn="just">
              <a:buFont typeface="Arial" pitchFamily="34" charset="0"/>
              <a:buChar char="•"/>
            </a:pPr>
            <a:endParaRPr lang="ru-RU" sz="105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Заключено соглашение о совместной реализации проектов и программ в области популяризации знаний о космосе, достижений в мировой и отечественной космонавтике с ФГАОУ ВО «Южно-Уральский государственный университет (национальный исследовательский университет)» (аэрокосмический факультет) (г. Челябинск);</a:t>
            </a:r>
          </a:p>
          <a:p>
            <a:pPr algn="just"/>
            <a:endParaRPr lang="ru-RU" sz="105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Заключены Договора о сетевом взаимодействии со школами субъектов Российской Федерации;</a:t>
            </a:r>
          </a:p>
          <a:p>
            <a:pPr algn="just"/>
            <a:endParaRPr lang="ru-RU" sz="105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Опубликована научная статья «Подготовка педагогов общеобразовательных организаций к популяризации научных знаний о космосе»</a:t>
            </a: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b="1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2754412" y="0"/>
            <a:ext cx="7632848" cy="93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ТЕКУЩИЕ РЕЗУЛЬТАТЫ ПРОЕКТА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fotorelax.ru/wp-content/uploads/2016/03/The-Vostochny-space-centre-first-launch-is-ready-02.jpg"/>
          <p:cNvPicPr>
            <a:picLocks noChangeAspect="1" noChangeArrowheads="1"/>
          </p:cNvPicPr>
          <p:nvPr/>
        </p:nvPicPr>
        <p:blipFill>
          <a:blip r:embed="rId3" cstate="print"/>
          <a:srcRect l="9468" t="6801" r="34304" b="4793"/>
          <a:stretch>
            <a:fillRect/>
          </a:stretch>
        </p:blipFill>
        <p:spPr bwMode="auto">
          <a:xfrm>
            <a:off x="868821" y="2772519"/>
            <a:ext cx="4566246" cy="478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6" descr="https://mrshtro.edumsko.ru/uploads/2000/1355/section/77499/IMG_20170512_160143.jpg?1495194445167"/>
          <p:cNvPicPr>
            <a:picLocks noChangeAspect="1" noChangeArrowheads="1"/>
          </p:cNvPicPr>
          <p:nvPr/>
        </p:nvPicPr>
        <p:blipFill>
          <a:blip r:embed="rId4" cstate="screen"/>
          <a:srcRect b="9248"/>
          <a:stretch>
            <a:fillRect/>
          </a:stretch>
        </p:blipFill>
        <p:spPr bwMode="auto">
          <a:xfrm>
            <a:off x="5346700" y="4150491"/>
            <a:ext cx="4896544" cy="341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3010" name="Picture 2" descr="https://cdn1.img.ria.ru/images/150216/33/1502163352.jpg"/>
          <p:cNvPicPr>
            <a:picLocks noChangeAspect="1" noChangeArrowheads="1"/>
          </p:cNvPicPr>
          <p:nvPr/>
        </p:nvPicPr>
        <p:blipFill>
          <a:blip r:embed="rId5" cstate="print"/>
          <a:srcRect b="10001"/>
          <a:stretch>
            <a:fillRect/>
          </a:stretch>
        </p:blipFill>
        <p:spPr bwMode="auto">
          <a:xfrm>
            <a:off x="4482604" y="756295"/>
            <a:ext cx="6210796" cy="364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301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9594" t="11432" r="78434" b="78284"/>
          <a:stretch>
            <a:fillRect/>
          </a:stretch>
        </p:blipFill>
        <p:spPr bwMode="auto">
          <a:xfrm>
            <a:off x="378148" y="1260351"/>
            <a:ext cx="26824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 descr="https://kosmofest.amursu.ru/images/2017/banners/roskosmo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50356" y="900311"/>
            <a:ext cx="1800200" cy="1800200"/>
          </a:xfrm>
          <a:prstGeom prst="rect">
            <a:avLst/>
          </a:prstGeom>
          <a:noFill/>
        </p:spPr>
      </p:pic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2754412" y="0"/>
            <a:ext cx="7632848" cy="93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ТЕКУЩИЕ РЕЗУЛЬТАТЫ ПРОЕКТА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FK1621_ejw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34430"/>
            <a:ext cx="6642844" cy="442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2" descr="C:\Users\Александр\Desktop\сайт июль\zo1YfvJmbd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 l="18624" r="12488"/>
          <a:stretch>
            <a:fillRect/>
          </a:stretch>
        </p:blipFill>
        <p:spPr bwMode="auto">
          <a:xfrm>
            <a:off x="6642844" y="3864834"/>
            <a:ext cx="4050556" cy="369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2" descr="C:\Users\Александр\Desktop\сайт июль\kMpdB6e-VNw.jpg"/>
          <p:cNvPicPr>
            <a:picLocks noChangeAspect="1" noChangeArrowheads="1"/>
          </p:cNvPicPr>
          <p:nvPr/>
        </p:nvPicPr>
        <p:blipFill>
          <a:blip r:embed="rId5" cstate="screen"/>
          <a:srcRect l="18704" t="13950" r="5990"/>
          <a:stretch>
            <a:fillRect/>
          </a:stretch>
        </p:blipFill>
        <p:spPr bwMode="auto">
          <a:xfrm>
            <a:off x="738188" y="1044327"/>
            <a:ext cx="44105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Александр\Desktop\сайт июль\ipirMUqRhHU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30676" y="1044327"/>
            <a:ext cx="4986660" cy="313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2754412" y="0"/>
            <a:ext cx="7632848" cy="93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ТЕКУЩИЕ РЕЗУЛЬТАТЫ ПРОЕКТА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 l="17984" t="16962" r="17659" b="26268"/>
          <a:stretch>
            <a:fillRect/>
          </a:stretch>
        </p:blipFill>
        <p:spPr bwMode="auto">
          <a:xfrm>
            <a:off x="306140" y="4418214"/>
            <a:ext cx="5346700" cy="31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 l="1886" b="4071"/>
          <a:stretch>
            <a:fillRect/>
          </a:stretch>
        </p:blipFill>
        <p:spPr bwMode="auto">
          <a:xfrm>
            <a:off x="4770636" y="612279"/>
            <a:ext cx="5922764" cy="385915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4732" y="4382009"/>
            <a:ext cx="4770636" cy="317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 l="10278" r="23849" b="12412"/>
          <a:stretch>
            <a:fillRect/>
          </a:stretch>
        </p:blipFill>
        <p:spPr bwMode="auto">
          <a:xfrm>
            <a:off x="1170236" y="1188343"/>
            <a:ext cx="3672408" cy="325413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2754412" y="0"/>
            <a:ext cx="7632848" cy="93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ТЕКУЩИЕ РЕЗУЛЬТАТЫ ПРОЕКТА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2754412" y="0"/>
            <a:ext cx="7632848" cy="93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ТЕКУЩИЕ РЕЗУЛЬТАТЫ ПРОЕКТА</a:t>
            </a:r>
          </a:p>
        </p:txBody>
      </p:sp>
      <p:pic>
        <p:nvPicPr>
          <p:cNvPr id="1026" name="Picture 2" descr="C:\Users\Александр\Desktop\2018_10_2_Вебинар_гот\672A5884.jpg"/>
          <p:cNvPicPr>
            <a:picLocks noChangeAspect="1" noChangeArrowheads="1"/>
          </p:cNvPicPr>
          <p:nvPr/>
        </p:nvPicPr>
        <p:blipFill>
          <a:blip r:embed="rId3" cstate="print"/>
          <a:srcRect l="4867" b="8163"/>
          <a:stretch>
            <a:fillRect/>
          </a:stretch>
        </p:blipFill>
        <p:spPr bwMode="auto">
          <a:xfrm>
            <a:off x="5042998" y="828304"/>
            <a:ext cx="5484560" cy="352839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Users\Александр\Desktop\2018_10_2_Вебинар_гот\672A5890.jpg"/>
          <p:cNvPicPr>
            <a:picLocks noChangeAspect="1" noChangeArrowheads="1"/>
          </p:cNvPicPr>
          <p:nvPr/>
        </p:nvPicPr>
        <p:blipFill>
          <a:blip r:embed="rId4" cstate="print"/>
          <a:srcRect l="5405" r="4054"/>
          <a:stretch>
            <a:fillRect/>
          </a:stretch>
        </p:blipFill>
        <p:spPr bwMode="auto">
          <a:xfrm>
            <a:off x="234132" y="828303"/>
            <a:ext cx="4824536" cy="35510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C:\Users\Александр\Desktop\2018_10_2_Вебинар_гот\672A5896.jpg"/>
          <p:cNvPicPr>
            <a:picLocks noChangeAspect="1" noChangeArrowheads="1"/>
          </p:cNvPicPr>
          <p:nvPr/>
        </p:nvPicPr>
        <p:blipFill>
          <a:blip r:embed="rId5" cstate="print"/>
          <a:srcRect t="6673" b="6579"/>
          <a:stretch>
            <a:fillRect/>
          </a:stretch>
        </p:blipFill>
        <p:spPr bwMode="auto">
          <a:xfrm>
            <a:off x="162124" y="4147725"/>
            <a:ext cx="5904656" cy="34135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35043" t="16800" r="34639" b="11101"/>
          <a:stretch>
            <a:fillRect/>
          </a:stretch>
        </p:blipFill>
        <p:spPr bwMode="auto">
          <a:xfrm>
            <a:off x="6786860" y="3420591"/>
            <a:ext cx="2906886" cy="3888432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50800" h="508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100617" y="1404367"/>
            <a:ext cx="7430659" cy="5472608"/>
          </a:xfrm>
          <a:prstGeom prst="rect">
            <a:avLst/>
          </a:prstGeom>
        </p:spPr>
        <p:txBody>
          <a:bodyPr lIns="99569" tIns="49785" rIns="99569" bIns="49785">
            <a:normAutofit fontScale="92500" lnSpcReduction="10000"/>
          </a:bodyPr>
          <a:lstStyle/>
          <a:p>
            <a:pPr marL="49785" indent="0" algn="l"/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Franklin Gothic Book (Основной текст)"/>
              </a:rPr>
              <a:t>Проведен </a:t>
            </a:r>
            <a:r>
              <a:rPr lang="ru-RU" sz="2200" b="1" dirty="0" err="1">
                <a:solidFill>
                  <a:schemeClr val="tx1">
                    <a:lumMod val="75000"/>
                  </a:schemeClr>
                </a:solidFill>
                <a:latin typeface="Franklin Gothic Book (Основной текст)"/>
              </a:rPr>
              <a:t>вебинар</a:t>
            </a:r>
            <a:r>
              <a:rPr lang="ru-RU" sz="2200" b="1" dirty="0">
                <a:solidFill>
                  <a:schemeClr val="tx1">
                    <a:lumMod val="75000"/>
                  </a:schemeClr>
                </a:solidFill>
                <a:latin typeface="Franklin Gothic Book (Основной текст)"/>
              </a:rPr>
              <a:t> по теме «Новые стратегии повышения качества школьного естественно-научного и инженерно-математического образования» (254 участника из 12 субъектов РФ )</a:t>
            </a:r>
          </a:p>
          <a:p>
            <a:pPr marL="49785" indent="0" algn="l"/>
            <a:endParaRPr lang="ru-RU" sz="2200" b="1" dirty="0" smtClean="0">
              <a:solidFill>
                <a:schemeClr val="tx1">
                  <a:lumMod val="75000"/>
                </a:schemeClr>
              </a:solidFill>
              <a:latin typeface="Franklin Gothic Book (Основной текст)"/>
            </a:endParaRPr>
          </a:p>
          <a:p>
            <a:pPr marL="49785" indent="0" algn="l"/>
            <a:r>
              <a:rPr lang="ru-RU" sz="2200" b="1" dirty="0">
                <a:solidFill>
                  <a:schemeClr val="tx1">
                    <a:lumMod val="75000"/>
                  </a:schemeClr>
                </a:solidFill>
                <a:latin typeface="Franklin Gothic Book (Основной текст)"/>
              </a:rPr>
              <a:t>С</a:t>
            </a:r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Franklin Gothic Book (Основной текст)"/>
              </a:rPr>
              <a:t>оздана методическая сеть, участниками которой стали 13 образовательных организаций Российской Федерации</a:t>
            </a:r>
          </a:p>
          <a:p>
            <a:pPr marL="49785" indent="0" algn="l"/>
            <a:endParaRPr lang="ru-RU" sz="2200" b="1" dirty="0" smtClean="0">
              <a:solidFill>
                <a:schemeClr val="tx1">
                  <a:lumMod val="75000"/>
                </a:schemeClr>
              </a:solidFill>
              <a:latin typeface="Franklin Gothic Book (Основной текст)"/>
            </a:endParaRPr>
          </a:p>
          <a:p>
            <a:pPr marL="49785" indent="0" algn="l"/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Franklin Gothic Book (Основной текст)"/>
              </a:rPr>
              <a:t>Опубликована научная статья «Подготовка педагогов общеобразовательных организаций к популяризации научных знаний о космосе»</a:t>
            </a:r>
          </a:p>
          <a:p>
            <a:pPr marL="49785" indent="0" algn="l"/>
            <a:endParaRPr lang="ru-RU" sz="2200" b="1" dirty="0" smtClean="0">
              <a:solidFill>
                <a:schemeClr val="tx1">
                  <a:lumMod val="75000"/>
                </a:schemeClr>
              </a:solidFill>
              <a:latin typeface="Franklin Gothic Book (Основной текст)"/>
            </a:endParaRPr>
          </a:p>
          <a:p>
            <a:pPr marL="49785" indent="0" algn="l"/>
            <a:r>
              <a:rPr lang="ru-RU" sz="2200" b="1" dirty="0" smtClean="0">
                <a:solidFill>
                  <a:schemeClr val="tx1">
                    <a:lumMod val="75000"/>
                  </a:schemeClr>
                </a:solidFill>
                <a:latin typeface="Franklin Gothic Book (Основной текст)"/>
              </a:rPr>
              <a:t>Опыт работы представлен в рамках муниципальной августовской педагогической конференции Южноуральского городского округа «Инновационная деятельность школы как ресурс развития образовательной организации»</a:t>
            </a:r>
          </a:p>
          <a:p>
            <a:pPr marL="49785" indent="0" algn="l"/>
            <a:endParaRPr lang="ru-RU" sz="2200" b="1" dirty="0" smtClean="0">
              <a:solidFill>
                <a:schemeClr val="tx1"/>
              </a:solidFill>
              <a:latin typeface="Franklin Gothic Book (Основной текст)"/>
            </a:endParaRPr>
          </a:p>
          <a:p>
            <a:pPr marL="49785" indent="0" algn="l"/>
            <a:endParaRPr lang="ru-RU" sz="2200" b="1" dirty="0" smtClean="0">
              <a:solidFill>
                <a:schemeClr val="tx1"/>
              </a:solidFill>
              <a:latin typeface="Franklin Gothic Book (Основной текст)"/>
            </a:endParaRPr>
          </a:p>
          <a:p>
            <a:pPr marL="49785" indent="0" algn="l"/>
            <a:endParaRPr lang="ru-RU" sz="2200" b="1" dirty="0" smtClean="0">
              <a:solidFill>
                <a:schemeClr val="tx1"/>
              </a:solidFill>
              <a:latin typeface="Franklin Gothic Book (Основной текст)"/>
            </a:endParaRPr>
          </a:p>
          <a:p>
            <a:pPr marL="49785" indent="0" algn="l"/>
            <a:endParaRPr lang="ru-RU" sz="2200" b="1" dirty="0" smtClean="0">
              <a:solidFill>
                <a:schemeClr val="tx1"/>
              </a:solidFill>
              <a:latin typeface="Franklin Gothic Book (Основной текст)"/>
            </a:endParaRPr>
          </a:p>
          <a:p>
            <a:pPr marL="49785" indent="0" algn="l"/>
            <a:endParaRPr lang="ru-RU" sz="2200" b="1" dirty="0" smtClean="0">
              <a:solidFill>
                <a:schemeClr val="tx1"/>
              </a:solidFill>
              <a:latin typeface="Franklin Gothic Book (Основной текст)"/>
            </a:endParaRPr>
          </a:p>
          <a:p>
            <a:pPr marL="49785" indent="0" algn="l"/>
            <a:endParaRPr lang="ru-RU" sz="2200" b="1" dirty="0">
              <a:solidFill>
                <a:schemeClr val="tx1"/>
              </a:solidFill>
              <a:latin typeface="Franklin Gothic Book (Основной текст)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20865" y="1778342"/>
            <a:ext cx="72008" cy="2952328"/>
          </a:xfrm>
          <a:prstGeom prst="rect">
            <a:avLst/>
          </a:prstGeom>
          <a:solidFill>
            <a:srgbClr val="D9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140" y="1764407"/>
            <a:ext cx="2306981" cy="273630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98428" y="108223"/>
            <a:ext cx="7632848" cy="936898"/>
          </a:xfrm>
        </p:spPr>
        <p:txBody>
          <a:bodyPr/>
          <a:lstStyle/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ВНЕДРЕНИЕ РЕЗУЛЬТАТОВ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5040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karta"/>
          <p:cNvPicPr>
            <a:picLocks noChangeAspect="1" noChangeArrowheads="1"/>
          </p:cNvPicPr>
          <p:nvPr/>
        </p:nvPicPr>
        <p:blipFill>
          <a:blip r:embed="rId3" cstate="screen">
            <a:lum bright="10000" contrast="-10000"/>
          </a:blip>
          <a:srcRect/>
          <a:stretch>
            <a:fillRect/>
          </a:stretch>
        </p:blipFill>
        <p:spPr bwMode="auto">
          <a:xfrm>
            <a:off x="2230954" y="366769"/>
            <a:ext cx="5726236" cy="6914901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6085788" y="1795828"/>
            <a:ext cx="2460868" cy="162628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bankgorodov.ru/public/photos/coa/2668.pn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8239" y="826238"/>
            <a:ext cx="1094720" cy="12871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Нижний колонтитул 2"/>
          <p:cNvSpPr txBox="1">
            <a:spLocks/>
          </p:cNvSpPr>
          <p:nvPr/>
        </p:nvSpPr>
        <p:spPr>
          <a:xfrm>
            <a:off x="4757235" y="3066103"/>
            <a:ext cx="1431559" cy="402567"/>
          </a:xfrm>
          <a:prstGeom prst="rect">
            <a:avLst/>
          </a:prstGeom>
        </p:spPr>
        <p:txBody>
          <a:bodyPr vert="horz" lIns="104306" tIns="52153" rIns="104306" bIns="52153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7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Южноуральск</a:t>
            </a:r>
            <a:endParaRPr lang="ru-RU" sz="1400" b="1" spc="5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Нижний колонтитул 2"/>
          <p:cNvSpPr txBox="1">
            <a:spLocks/>
          </p:cNvSpPr>
          <p:nvPr/>
        </p:nvSpPr>
        <p:spPr>
          <a:xfrm>
            <a:off x="5094072" y="1875220"/>
            <a:ext cx="1684187" cy="402567"/>
          </a:xfrm>
          <a:prstGeom prst="rect">
            <a:avLst/>
          </a:prstGeom>
        </p:spPr>
        <p:txBody>
          <a:bodyPr vert="horz" lIns="104306" tIns="52153" rIns="104306" bIns="52153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7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ЧЕЛЯБИНСК</a:t>
            </a:r>
            <a:endParaRPr lang="ru-RU" b="1" spc="57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Нижний колонтитул 2"/>
          <p:cNvSpPr txBox="1">
            <a:spLocks/>
          </p:cNvSpPr>
          <p:nvPr/>
        </p:nvSpPr>
        <p:spPr>
          <a:xfrm>
            <a:off x="5262491" y="1875220"/>
            <a:ext cx="1684187" cy="402567"/>
          </a:xfrm>
          <a:prstGeom prst="rect">
            <a:avLst/>
          </a:prstGeom>
        </p:spPr>
        <p:txBody>
          <a:bodyPr vert="horz" lIns="104306" tIns="52153" rIns="104306" bIns="52153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200" b="1" spc="57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6200" b="1" spc="57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Нижний колонтитул 2"/>
          <p:cNvSpPr txBox="1">
            <a:spLocks/>
          </p:cNvSpPr>
          <p:nvPr/>
        </p:nvSpPr>
        <p:spPr>
          <a:xfrm>
            <a:off x="5262491" y="3066103"/>
            <a:ext cx="1684187" cy="402567"/>
          </a:xfrm>
          <a:prstGeom prst="rect">
            <a:avLst/>
          </a:prstGeom>
        </p:spPr>
        <p:txBody>
          <a:bodyPr vert="horz" lIns="104306" tIns="52153" rIns="104306" bIns="52153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100" b="1" spc="57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100" b="1" spc="57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s://bumper-stickers.ru/47155-thickbox_default/gerb-cheljabinskoy-oblast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4132" y="1044327"/>
            <a:ext cx="1852606" cy="1746627"/>
          </a:xfrm>
          <a:prstGeom prst="rect">
            <a:avLst/>
          </a:prstGeom>
          <a:noFill/>
        </p:spPr>
      </p:pic>
      <p:pic>
        <p:nvPicPr>
          <p:cNvPr id="28" name="Picture 2" descr="O:\ВОСПИТАТЕЛЬНАЯ РАБОТА\ДОКУМЕНТЫ 2016-2017 учебного года\ФОТО ШКОЛЫ\Школа_7_новая_10.JPG"/>
          <p:cNvPicPr>
            <a:picLocks noChangeAspect="1" noChangeArrowheads="1"/>
          </p:cNvPicPr>
          <p:nvPr/>
        </p:nvPicPr>
        <p:blipFill>
          <a:blip r:embed="rId6" cstate="screen">
            <a:lum bright="10000" contrast="30000"/>
          </a:blip>
          <a:srcRect/>
          <a:stretch>
            <a:fillRect/>
          </a:stretch>
        </p:blipFill>
        <p:spPr bwMode="auto">
          <a:xfrm>
            <a:off x="7283516" y="4495161"/>
            <a:ext cx="3222298" cy="1984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  <a:effectLst>
            <a:softEdge rad="127000"/>
          </a:effectLst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андр\Desktop\caruim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8508" y="4255239"/>
            <a:ext cx="7074892" cy="330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 descr="http://www.makeyev.ru/images/cache/announces/f5fbfb639fd264cc5eef0b3d071fabb8_6_560x280x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412" y="2052439"/>
            <a:ext cx="533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2" descr="http://ens.mil.ru/images/military/military/photo/vunc_vvs_chel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14852" y="828303"/>
            <a:ext cx="3978548" cy="282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3" descr="C:\Users\Александр\Desktop\06392bbd928e04bccb6b365f6b18f0e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828303"/>
            <a:ext cx="4104456" cy="271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leadersclub.ru/uploads/img/00/00/16/2015/04/07/fafc01.jpg"/>
          <p:cNvPicPr>
            <a:picLocks noChangeAspect="1" noChangeArrowheads="1"/>
          </p:cNvPicPr>
          <p:nvPr/>
        </p:nvPicPr>
        <p:blipFill>
          <a:blip r:embed="rId7" cstate="screen"/>
          <a:srcRect l="18333" r="10000"/>
          <a:stretch>
            <a:fillRect/>
          </a:stretch>
        </p:blipFill>
        <p:spPr bwMode="auto">
          <a:xfrm>
            <a:off x="0" y="4262193"/>
            <a:ext cx="3546500" cy="329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2305396" y="1009756"/>
            <a:ext cx="5878002" cy="5541751"/>
          </a:xfrm>
          <a:prstGeom prst="ellipse">
            <a:avLst/>
          </a:prstGeom>
          <a:gradFill>
            <a:gsLst>
              <a:gs pos="43000">
                <a:schemeClr val="bg1">
                  <a:lumMod val="0"/>
                  <a:lumOff val="100000"/>
                </a:schemeClr>
              </a:gs>
              <a:gs pos="70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341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67" y="683783"/>
            <a:ext cx="9345586" cy="70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" name="CustomShape 2"/>
          <p:cNvSpPr/>
          <p:nvPr/>
        </p:nvSpPr>
        <p:spPr>
          <a:xfrm rot="1988133">
            <a:off x="4392463" y="1416572"/>
            <a:ext cx="2218510" cy="7047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984" tIns="57492" rIns="114984" bIns="5749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АО «ЮАИЗ»,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АО «Кристалл»</a:t>
            </a:r>
            <a:endParaRPr lang="ru-RU" sz="13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 rot="5400000">
            <a:off x="6407020" y="2069690"/>
            <a:ext cx="2303384" cy="9598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984" tIns="57492" rIns="114984" bIns="5749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УМЦ</a:t>
            </a:r>
            <a:endParaRPr lang="ru-RU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ГЗ и ЧС</a:t>
            </a:r>
            <a:endParaRPr lang="ru-RU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 rot="1865758">
            <a:off x="3674000" y="5927657"/>
            <a:ext cx="2443145" cy="9054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984" tIns="57492" rIns="114984" bIns="5749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ЦПК им. 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Ю.А.Гагарина</a:t>
            </a:r>
            <a:endParaRPr lang="ru-RU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5"/>
          <p:cNvSpPr/>
          <p:nvPr/>
        </p:nvSpPr>
        <p:spPr>
          <a:xfrm rot="19768969">
            <a:off x="7030540" y="3993001"/>
            <a:ext cx="2443145" cy="9054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984" tIns="57492" rIns="114984" bIns="5749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В/ч «Упрун»</a:t>
            </a:r>
            <a:endParaRPr lang="ru-RU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6"/>
          <p:cNvSpPr/>
          <p:nvPr/>
        </p:nvSpPr>
        <p:spPr>
          <a:xfrm rot="13086861">
            <a:off x="3609022" y="6163364"/>
            <a:ext cx="2445002" cy="5040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984" tIns="57492" rIns="114984" bIns="5749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7"/>
          <p:cNvSpPr/>
          <p:nvPr/>
        </p:nvSpPr>
        <p:spPr>
          <a:xfrm rot="19873139">
            <a:off x="1225285" y="3451578"/>
            <a:ext cx="1938179" cy="1094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984" tIns="57492" rIns="114984" bIns="5749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ЧВВАКУШ, </a:t>
            </a:r>
            <a:r>
              <a:rPr lang="ru-RU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ЮУрГУ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ТАТК</a:t>
            </a:r>
            <a:endParaRPr lang="ru-RU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8"/>
          <p:cNvSpPr/>
          <p:nvPr/>
        </p:nvSpPr>
        <p:spPr>
          <a:xfrm rot="16200000">
            <a:off x="1003165" y="5326358"/>
            <a:ext cx="3071180" cy="614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984" tIns="57492" rIns="114984" bIns="5749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ДОСААФ,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Совет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Ветеранов</a:t>
            </a:r>
            <a:endParaRPr lang="ru-RU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9"/>
          <p:cNvSpPr/>
          <p:nvPr/>
        </p:nvSpPr>
        <p:spPr>
          <a:xfrm>
            <a:off x="2062564" y="1876314"/>
            <a:ext cx="2443145" cy="5017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984" tIns="57492" rIns="114984" bIns="5749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РОСКОСМОС, МКС</a:t>
            </a:r>
            <a:endParaRPr lang="ru-RU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4" name="Picture 2"/>
          <p:cNvPicPr/>
          <p:nvPr/>
        </p:nvPicPr>
        <p:blipFill>
          <a:blip r:embed="rId4" cstate="screen">
            <a:lum bright="20000"/>
          </a:blip>
          <a:stretch/>
        </p:blipFill>
        <p:spPr>
          <a:xfrm>
            <a:off x="3241279" y="2748648"/>
            <a:ext cx="3932140" cy="278714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05" name="CustomShape 10"/>
          <p:cNvSpPr/>
          <p:nvPr/>
        </p:nvSpPr>
        <p:spPr>
          <a:xfrm>
            <a:off x="209930" y="207985"/>
            <a:ext cx="10273541" cy="7145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6824" tIns="58412" rIns="116824" bIns="58412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563" algn="ctr" eaLnBrk="0" hangingPunct="0"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Социальные партнеры</a:t>
            </a:r>
          </a:p>
        </p:txBody>
      </p:sp>
      <p:sp>
        <p:nvSpPr>
          <p:cNvPr id="206" name="CustomShape 11"/>
          <p:cNvSpPr/>
          <p:nvPr/>
        </p:nvSpPr>
        <p:spPr>
          <a:xfrm>
            <a:off x="3409679" y="3304332"/>
            <a:ext cx="3620600" cy="1309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984" tIns="57492" rIns="114984" bIns="57492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600" b="1" spc="64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Bookman Old Style"/>
              </a:rPr>
              <a:t>МАОУ «СОШ №7»</a:t>
            </a:r>
            <a:endParaRPr lang="ru-RU" b="1" spc="6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9"/>
          <p:cNvSpPr/>
          <p:nvPr/>
        </p:nvSpPr>
        <p:spPr>
          <a:xfrm>
            <a:off x="5937065" y="5684950"/>
            <a:ext cx="2443145" cy="5040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984" tIns="57492" rIns="114984" bIns="57492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ООО «Ресурс»</a:t>
            </a:r>
            <a:endParaRPr lang="ru-RU" sz="20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/>
          <p:nvPr/>
        </p:nvPicPr>
        <p:blipFill>
          <a:blip r:embed="rId3" cstate="screen"/>
          <a:stretch/>
        </p:blipFill>
        <p:spPr>
          <a:xfrm>
            <a:off x="3906540" y="3204567"/>
            <a:ext cx="6786860" cy="435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4"/>
          <p:cNvPicPr/>
          <p:nvPr/>
        </p:nvPicPr>
        <p:blipFill>
          <a:blip r:embed="rId4" cstate="screen"/>
          <a:stretch/>
        </p:blipFill>
        <p:spPr>
          <a:xfrm>
            <a:off x="0" y="2232671"/>
            <a:ext cx="39065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26895_49061-quot-quot-3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682404" y="0"/>
            <a:ext cx="8010996" cy="358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62124" y="1332359"/>
            <a:ext cx="6231492" cy="1259814"/>
          </a:xfrm>
          <a:prstGeom prst="rect">
            <a:avLst/>
          </a:prstGeom>
          <a:noFill/>
          <a:ln>
            <a:noFill/>
          </a:ln>
        </p:spPr>
        <p:txBody>
          <a:bodyPr lIns="116824" tIns="58412" rIns="116824" bIns="58412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Михаил Борисович 
КОРНИЕНКО
Герой РФ, летчик-космонавт РФ
Почетный гражданин города Южноуральска</a:t>
            </a:r>
          </a:p>
        </p:txBody>
      </p:sp>
      <p:pic>
        <p:nvPicPr>
          <p:cNvPr id="213" name="Picture 2"/>
          <p:cNvPicPr/>
          <p:nvPr/>
        </p:nvPicPr>
        <p:blipFill>
          <a:blip r:embed="rId3" cstate="screen"/>
          <a:stretch/>
        </p:blipFill>
        <p:spPr>
          <a:xfrm>
            <a:off x="6066780" y="324247"/>
            <a:ext cx="4332481" cy="6670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4" name="Picture 2"/>
          <p:cNvPicPr/>
          <p:nvPr/>
        </p:nvPicPr>
        <p:blipFill>
          <a:blip r:embed="rId4" cstate="screen"/>
          <a:stretch/>
        </p:blipFill>
        <p:spPr>
          <a:xfrm>
            <a:off x="450156" y="3492599"/>
            <a:ext cx="5400600" cy="280831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4294967295"/>
          </p:nvPr>
        </p:nvSpPr>
        <p:spPr>
          <a:xfrm>
            <a:off x="2754412" y="1404367"/>
            <a:ext cx="7632848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l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Идея инновации заключается в использовании стратегий популяризации знаний о космосе, ознакомления с профессиями и видами деятельности в сфере изучения и освоения космического пространства для повышения у обучающихся интереса к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естественно-научным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и инженерно-математическим знаниям. Это станет предпосылкой для повышения качества школьного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естественно-научного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и инженерно-математического образования и основой для возможного профессионального выбора в сфере космической деятельности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8388" y="1548383"/>
            <a:ext cx="72008" cy="4464496"/>
          </a:xfrm>
          <a:prstGeom prst="rect">
            <a:avLst/>
          </a:prstGeom>
          <a:solidFill>
            <a:srgbClr val="D9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71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132" y="1188343"/>
            <a:ext cx="2160240" cy="34946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970436" y="180231"/>
            <a:ext cx="5832648" cy="720080"/>
          </a:xfrm>
        </p:spPr>
        <p:txBody>
          <a:bodyPr/>
          <a:lstStyle/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СУТЬ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7985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450156" y="900311"/>
            <a:ext cx="1836873" cy="1697283"/>
            <a:chOff x="1132866" y="1764408"/>
            <a:chExt cx="1836873" cy="1697283"/>
          </a:xfrm>
        </p:grpSpPr>
        <p:sp>
          <p:nvSpPr>
            <p:cNvPr id="9" name="Freeform 35"/>
            <p:cNvSpPr/>
            <p:nvPr/>
          </p:nvSpPr>
          <p:spPr>
            <a:xfrm rot="5400000">
              <a:off x="1202661" y="1694613"/>
              <a:ext cx="1697283" cy="1836873"/>
            </a:xfrm>
            <a:custGeom>
              <a:avLst/>
              <a:gdLst>
                <a:gd name="connsiteX0" fmla="*/ 0 w 1891278"/>
                <a:gd name="connsiteY0" fmla="*/ 0 h 1318766"/>
                <a:gd name="connsiteX1" fmla="*/ 1587500 w 1891278"/>
                <a:gd name="connsiteY1" fmla="*/ 0 h 1318766"/>
                <a:gd name="connsiteX2" fmla="*/ 1891278 w 1891278"/>
                <a:gd name="connsiteY2" fmla="*/ 659383 h 1318766"/>
                <a:gd name="connsiteX3" fmla="*/ 1587500 w 1891278"/>
                <a:gd name="connsiteY3" fmla="*/ 1318766 h 1318766"/>
                <a:gd name="connsiteX4" fmla="*/ 0 w 1891278"/>
                <a:gd name="connsiteY4" fmla="*/ 1318766 h 1318766"/>
                <a:gd name="connsiteX5" fmla="*/ 303778 w 1891278"/>
                <a:gd name="connsiteY5" fmla="*/ 659383 h 131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1278" h="1318766">
                  <a:moveTo>
                    <a:pt x="0" y="0"/>
                  </a:moveTo>
                  <a:lnTo>
                    <a:pt x="1587500" y="0"/>
                  </a:lnTo>
                  <a:lnTo>
                    <a:pt x="1891278" y="659383"/>
                  </a:lnTo>
                  <a:lnTo>
                    <a:pt x="1587500" y="1318766"/>
                  </a:lnTo>
                  <a:lnTo>
                    <a:pt x="0" y="1318766"/>
                  </a:lnTo>
                  <a:lnTo>
                    <a:pt x="303778" y="659383"/>
                  </a:lnTo>
                  <a:close/>
                </a:path>
              </a:pathLst>
            </a:custGeom>
            <a:ln>
              <a:noFill/>
            </a:ln>
            <a:effectLst>
              <a:outerShdw blurRad="266700" dist="38100" dir="2700000" algn="tl" rotWithShape="0">
                <a:schemeClr val="tx1">
                  <a:alpha val="48000"/>
                </a:schemeClr>
              </a:outerShdw>
            </a:effectLst>
            <a:scene3d>
              <a:camera prst="perspectiveAbove" fov="1800000">
                <a:rot lat="21000000" lon="0" rev="0"/>
              </a:camera>
              <a:lightRig rig="threePt" dir="t">
                <a:rot lat="0" lon="0" rev="2400000"/>
              </a:lightRig>
            </a:scene3d>
            <a:sp3d prstMaterial="matte">
              <a:bevelT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32382" y="2681730"/>
              <a:ext cx="13420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ЦЕЛЬ</a:t>
              </a:r>
              <a:endParaRPr lang="ru-RU" sz="3200" b="1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sp>
        <p:nvSpPr>
          <p:cNvPr id="10" name="Объект 2"/>
          <p:cNvSpPr txBox="1">
            <a:spLocks/>
          </p:cNvSpPr>
          <p:nvPr/>
        </p:nvSpPr>
        <p:spPr>
          <a:xfrm>
            <a:off x="2466380" y="684287"/>
            <a:ext cx="7992888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85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Разработать и апробировать конкурентные стратегии формирования у школьников устойчивого интереса к </a:t>
            </a:r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</a:rPr>
              <a:t>естественно-научным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и инженерно-математическим знаниям, основанные на использовании методов популяризации научных знаний о космосе, достижений в области мировой и отечественной космонавтики, ознакомления с профессиями и видами деятельности в сфере изучения и освоения космоса.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810196" y="3276575"/>
            <a:ext cx="7416824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Разработка и введение в действие комплекса локальных нормативных актов, обеспечивающих содержательную определенность заявленной педагогической инновации, эффективную координацию субъектов ее реализации, а также устойчивость ее результатов после завершения проекта.</a:t>
            </a:r>
          </a:p>
        </p:txBody>
      </p:sp>
      <p:sp>
        <p:nvSpPr>
          <p:cNvPr id="33" name="Freeform 35"/>
          <p:cNvSpPr/>
          <p:nvPr/>
        </p:nvSpPr>
        <p:spPr>
          <a:xfrm rot="5400000">
            <a:off x="8632623" y="3322254"/>
            <a:ext cx="1656186" cy="1836873"/>
          </a:xfrm>
          <a:custGeom>
            <a:avLst/>
            <a:gdLst>
              <a:gd name="connsiteX0" fmla="*/ 0 w 1891278"/>
              <a:gd name="connsiteY0" fmla="*/ 0 h 1318766"/>
              <a:gd name="connsiteX1" fmla="*/ 1587500 w 1891278"/>
              <a:gd name="connsiteY1" fmla="*/ 0 h 1318766"/>
              <a:gd name="connsiteX2" fmla="*/ 1891278 w 1891278"/>
              <a:gd name="connsiteY2" fmla="*/ 659383 h 1318766"/>
              <a:gd name="connsiteX3" fmla="*/ 1587500 w 1891278"/>
              <a:gd name="connsiteY3" fmla="*/ 1318766 h 1318766"/>
              <a:gd name="connsiteX4" fmla="*/ 0 w 1891278"/>
              <a:gd name="connsiteY4" fmla="*/ 1318766 h 1318766"/>
              <a:gd name="connsiteX5" fmla="*/ 303778 w 1891278"/>
              <a:gd name="connsiteY5" fmla="*/ 659383 h 13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1278" h="1318766">
                <a:moveTo>
                  <a:pt x="0" y="0"/>
                </a:moveTo>
                <a:lnTo>
                  <a:pt x="1587500" y="0"/>
                </a:lnTo>
                <a:lnTo>
                  <a:pt x="1891278" y="659383"/>
                </a:lnTo>
                <a:lnTo>
                  <a:pt x="1587500" y="1318766"/>
                </a:lnTo>
                <a:lnTo>
                  <a:pt x="0" y="1318766"/>
                </a:lnTo>
                <a:lnTo>
                  <a:pt x="303778" y="659383"/>
                </a:lnTo>
                <a:close/>
              </a:path>
            </a:pathLst>
          </a:custGeom>
          <a:solidFill>
            <a:srgbClr val="D93635"/>
          </a:solidFill>
          <a:ln>
            <a:noFill/>
          </a:ln>
          <a:effectLst>
            <a:outerShdw blurRad="266700" dist="38100" dir="2700000" algn="tl" rotWithShape="0">
              <a:schemeClr val="tx1">
                <a:alpha val="48000"/>
              </a:schemeClr>
            </a:outerShdw>
          </a:effectLst>
          <a:scene3d>
            <a:camera prst="perspectiveAbove" fov="1800000">
              <a:rot lat="21000000" lon="0" rev="0"/>
            </a:camera>
            <a:lightRig rig="threePt" dir="t">
              <a:rot lat="0" lon="0" rev="2400000"/>
            </a:lightRig>
          </a:scene3d>
          <a:sp3d prstMaterial="matte">
            <a:bevelT w="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8587060" y="4212679"/>
            <a:ext cx="179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Myriad Pro" panose="020B0503030403020204" pitchFamily="34" charset="0"/>
              </a:rPr>
              <a:t>Задачи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9190353" y="3700630"/>
            <a:ext cx="482738" cy="558166"/>
            <a:chOff x="3793550" y="3206181"/>
            <a:chExt cx="319514" cy="369438"/>
          </a:xfrm>
          <a:solidFill>
            <a:schemeClr val="bg1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3859449" y="3206181"/>
              <a:ext cx="183721" cy="91860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44" y="14"/>
                </a:cxn>
                <a:cxn ang="0">
                  <a:pos x="29" y="0"/>
                </a:cxn>
                <a:cxn ang="0">
                  <a:pos x="15" y="14"/>
                </a:cxn>
                <a:cxn ang="0">
                  <a:pos x="0" y="14"/>
                </a:cxn>
                <a:cxn ang="0">
                  <a:pos x="0" y="29"/>
                </a:cxn>
                <a:cxn ang="0">
                  <a:pos x="58" y="29"/>
                </a:cxn>
                <a:cxn ang="0">
                  <a:pos x="58" y="14"/>
                </a:cxn>
                <a:cxn ang="0">
                  <a:pos x="29" y="22"/>
                </a:cxn>
                <a:cxn ang="0">
                  <a:pos x="22" y="14"/>
                </a:cxn>
                <a:cxn ang="0">
                  <a:pos x="29" y="7"/>
                </a:cxn>
                <a:cxn ang="0">
                  <a:pos x="37" y="14"/>
                </a:cxn>
                <a:cxn ang="0">
                  <a:pos x="29" y="22"/>
                </a:cxn>
              </a:cxnLst>
              <a:rect l="0" t="0" r="r" b="b"/>
              <a:pathLst>
                <a:path w="58" h="29">
                  <a:moveTo>
                    <a:pt x="58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44" y="6"/>
                    <a:pt x="37" y="0"/>
                    <a:pt x="29" y="0"/>
                  </a:cubicBezTo>
                  <a:cubicBezTo>
                    <a:pt x="21" y="0"/>
                    <a:pt x="15" y="6"/>
                    <a:pt x="1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8" y="29"/>
                    <a:pt x="58" y="29"/>
                    <a:pt x="58" y="29"/>
                  </a:cubicBezTo>
                  <a:lnTo>
                    <a:pt x="58" y="14"/>
                  </a:lnTo>
                  <a:close/>
                  <a:moveTo>
                    <a:pt x="29" y="22"/>
                  </a:moveTo>
                  <a:cubicBezTo>
                    <a:pt x="25" y="22"/>
                    <a:pt x="22" y="18"/>
                    <a:pt x="22" y="14"/>
                  </a:cubicBezTo>
                  <a:cubicBezTo>
                    <a:pt x="22" y="10"/>
                    <a:pt x="25" y="7"/>
                    <a:pt x="29" y="7"/>
                  </a:cubicBezTo>
                  <a:cubicBezTo>
                    <a:pt x="33" y="7"/>
                    <a:pt x="37" y="10"/>
                    <a:pt x="37" y="14"/>
                  </a:cubicBezTo>
                  <a:cubicBezTo>
                    <a:pt x="37" y="18"/>
                    <a:pt x="33" y="22"/>
                    <a:pt x="29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3793550" y="3252111"/>
              <a:ext cx="319514" cy="323508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35"/>
                </a:cxn>
                <a:cxn ang="0">
                  <a:pos x="22" y="35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60" y="162"/>
                </a:cxn>
                <a:cxn ang="0">
                  <a:pos x="160" y="0"/>
                </a:cxn>
                <a:cxn ang="0">
                  <a:pos x="138" y="0"/>
                </a:cxn>
                <a:cxn ang="0">
                  <a:pos x="74" y="138"/>
                </a:cxn>
                <a:cxn ang="0">
                  <a:pos x="66" y="128"/>
                </a:cxn>
                <a:cxn ang="0">
                  <a:pos x="33" y="97"/>
                </a:cxn>
                <a:cxn ang="0">
                  <a:pos x="51" y="81"/>
                </a:cxn>
                <a:cxn ang="0">
                  <a:pos x="74" y="105"/>
                </a:cxn>
                <a:cxn ang="0">
                  <a:pos x="120" y="58"/>
                </a:cxn>
                <a:cxn ang="0">
                  <a:pos x="138" y="74"/>
                </a:cxn>
                <a:cxn ang="0">
                  <a:pos x="74" y="138"/>
                </a:cxn>
              </a:cxnLst>
              <a:rect l="0" t="0" r="r" b="b"/>
              <a:pathLst>
                <a:path w="160" h="162">
                  <a:moveTo>
                    <a:pt x="138" y="0"/>
                  </a:moveTo>
                  <a:lnTo>
                    <a:pt x="138" y="35"/>
                  </a:lnTo>
                  <a:lnTo>
                    <a:pt x="22" y="3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160" y="162"/>
                  </a:lnTo>
                  <a:lnTo>
                    <a:pt x="160" y="0"/>
                  </a:lnTo>
                  <a:lnTo>
                    <a:pt x="138" y="0"/>
                  </a:lnTo>
                  <a:close/>
                  <a:moveTo>
                    <a:pt x="74" y="138"/>
                  </a:moveTo>
                  <a:lnTo>
                    <a:pt x="66" y="128"/>
                  </a:lnTo>
                  <a:lnTo>
                    <a:pt x="33" y="97"/>
                  </a:lnTo>
                  <a:lnTo>
                    <a:pt x="51" y="81"/>
                  </a:lnTo>
                  <a:lnTo>
                    <a:pt x="74" y="105"/>
                  </a:lnTo>
                  <a:lnTo>
                    <a:pt x="120" y="58"/>
                  </a:lnTo>
                  <a:lnTo>
                    <a:pt x="138" y="74"/>
                  </a:lnTo>
                  <a:lnTo>
                    <a:pt x="74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39" name="Freeform 50"/>
          <p:cNvSpPr>
            <a:spLocks noEditPoints="1"/>
          </p:cNvSpPr>
          <p:nvPr/>
        </p:nvSpPr>
        <p:spPr bwMode="auto">
          <a:xfrm>
            <a:off x="1098228" y="1260351"/>
            <a:ext cx="590261" cy="576996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Shape 2540"/>
          <p:cNvSpPr/>
          <p:nvPr/>
        </p:nvSpPr>
        <p:spPr>
          <a:xfrm>
            <a:off x="306140" y="5724847"/>
            <a:ext cx="360040" cy="360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5" name="Shape 2540"/>
          <p:cNvSpPr/>
          <p:nvPr/>
        </p:nvSpPr>
        <p:spPr>
          <a:xfrm>
            <a:off x="306140" y="3348583"/>
            <a:ext cx="360040" cy="360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40" name="Объект 2"/>
          <p:cNvSpPr txBox="1">
            <a:spLocks/>
          </p:cNvSpPr>
          <p:nvPr/>
        </p:nvSpPr>
        <p:spPr>
          <a:xfrm>
            <a:off x="810196" y="5580831"/>
            <a:ext cx="964907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Отражение в программах урочной и внеурочной деятельности содержания, форм и методов популяризации знаний о космосе, достижений в области мировой и отечественной космонавтики, профессий в сфере изучения и освоения космоса.</a:t>
            </a:r>
          </a:p>
        </p:txBody>
      </p:sp>
    </p:spTree>
    <p:extLst>
      <p:ext uri="{BB962C8B-B14F-4D97-AF65-F5344CB8AC3E}">
        <p14:creationId xmlns:p14="http://schemas.microsoft.com/office/powerpoint/2010/main" xmlns="" val="348335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"/>
          <p:cNvSpPr txBox="1">
            <a:spLocks/>
          </p:cNvSpPr>
          <p:nvPr/>
        </p:nvSpPr>
        <p:spPr>
          <a:xfrm>
            <a:off x="2826420" y="612279"/>
            <a:ext cx="7488832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Создание в образовательной организации методической системы, обеспечивающей готовность педагогов применять стратегии формирования интереса школьников к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естественно-научному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и инженерно-математическому образованию с использованием методов популяризации знаний о космосе и космической деятельности. </a:t>
            </a:r>
          </a:p>
        </p:txBody>
      </p:sp>
      <p:sp>
        <p:nvSpPr>
          <p:cNvPr id="33" name="Freeform 35"/>
          <p:cNvSpPr/>
          <p:nvPr/>
        </p:nvSpPr>
        <p:spPr>
          <a:xfrm rot="5400000">
            <a:off x="396483" y="881976"/>
            <a:ext cx="1656186" cy="1836873"/>
          </a:xfrm>
          <a:custGeom>
            <a:avLst/>
            <a:gdLst>
              <a:gd name="connsiteX0" fmla="*/ 0 w 1891278"/>
              <a:gd name="connsiteY0" fmla="*/ 0 h 1318766"/>
              <a:gd name="connsiteX1" fmla="*/ 1587500 w 1891278"/>
              <a:gd name="connsiteY1" fmla="*/ 0 h 1318766"/>
              <a:gd name="connsiteX2" fmla="*/ 1891278 w 1891278"/>
              <a:gd name="connsiteY2" fmla="*/ 659383 h 1318766"/>
              <a:gd name="connsiteX3" fmla="*/ 1587500 w 1891278"/>
              <a:gd name="connsiteY3" fmla="*/ 1318766 h 1318766"/>
              <a:gd name="connsiteX4" fmla="*/ 0 w 1891278"/>
              <a:gd name="connsiteY4" fmla="*/ 1318766 h 1318766"/>
              <a:gd name="connsiteX5" fmla="*/ 303778 w 1891278"/>
              <a:gd name="connsiteY5" fmla="*/ 659383 h 13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1278" h="1318766">
                <a:moveTo>
                  <a:pt x="0" y="0"/>
                </a:moveTo>
                <a:lnTo>
                  <a:pt x="1587500" y="0"/>
                </a:lnTo>
                <a:lnTo>
                  <a:pt x="1891278" y="659383"/>
                </a:lnTo>
                <a:lnTo>
                  <a:pt x="1587500" y="1318766"/>
                </a:lnTo>
                <a:lnTo>
                  <a:pt x="0" y="1318766"/>
                </a:lnTo>
                <a:lnTo>
                  <a:pt x="303778" y="659383"/>
                </a:lnTo>
                <a:close/>
              </a:path>
            </a:pathLst>
          </a:custGeom>
          <a:solidFill>
            <a:srgbClr val="D93635"/>
          </a:solidFill>
          <a:ln>
            <a:noFill/>
          </a:ln>
          <a:effectLst>
            <a:outerShdw blurRad="266700" dist="38100" dir="2700000" algn="tl" rotWithShape="0">
              <a:schemeClr val="tx1">
                <a:alpha val="48000"/>
              </a:schemeClr>
            </a:outerShdw>
          </a:effectLst>
          <a:scene3d>
            <a:camera prst="perspectiveAbove" fov="1800000">
              <a:rot lat="21000000" lon="0" rev="0"/>
            </a:camera>
            <a:lightRig rig="threePt" dir="t">
              <a:rot lat="0" lon="0" rev="2400000"/>
            </a:lightRig>
          </a:scene3d>
          <a:sp3d prstMaterial="matte">
            <a:bevelT w="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50920" y="1772401"/>
            <a:ext cx="179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Myriad Pro" panose="020B0503030403020204" pitchFamily="34" charset="0"/>
              </a:rPr>
              <a:t>Задачи</a:t>
            </a:r>
          </a:p>
        </p:txBody>
      </p:sp>
      <p:grpSp>
        <p:nvGrpSpPr>
          <p:cNvPr id="3" name="Группа 37"/>
          <p:cNvGrpSpPr/>
          <p:nvPr/>
        </p:nvGrpSpPr>
        <p:grpSpPr>
          <a:xfrm>
            <a:off x="954213" y="1260352"/>
            <a:ext cx="482738" cy="558166"/>
            <a:chOff x="3793550" y="3206181"/>
            <a:chExt cx="319514" cy="369438"/>
          </a:xfrm>
          <a:solidFill>
            <a:schemeClr val="bg1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3859449" y="3206181"/>
              <a:ext cx="183721" cy="91860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44" y="14"/>
                </a:cxn>
                <a:cxn ang="0">
                  <a:pos x="29" y="0"/>
                </a:cxn>
                <a:cxn ang="0">
                  <a:pos x="15" y="14"/>
                </a:cxn>
                <a:cxn ang="0">
                  <a:pos x="0" y="14"/>
                </a:cxn>
                <a:cxn ang="0">
                  <a:pos x="0" y="29"/>
                </a:cxn>
                <a:cxn ang="0">
                  <a:pos x="58" y="29"/>
                </a:cxn>
                <a:cxn ang="0">
                  <a:pos x="58" y="14"/>
                </a:cxn>
                <a:cxn ang="0">
                  <a:pos x="29" y="22"/>
                </a:cxn>
                <a:cxn ang="0">
                  <a:pos x="22" y="14"/>
                </a:cxn>
                <a:cxn ang="0">
                  <a:pos x="29" y="7"/>
                </a:cxn>
                <a:cxn ang="0">
                  <a:pos x="37" y="14"/>
                </a:cxn>
                <a:cxn ang="0">
                  <a:pos x="29" y="22"/>
                </a:cxn>
              </a:cxnLst>
              <a:rect l="0" t="0" r="r" b="b"/>
              <a:pathLst>
                <a:path w="58" h="29">
                  <a:moveTo>
                    <a:pt x="58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44" y="6"/>
                    <a:pt x="37" y="0"/>
                    <a:pt x="29" y="0"/>
                  </a:cubicBezTo>
                  <a:cubicBezTo>
                    <a:pt x="21" y="0"/>
                    <a:pt x="15" y="6"/>
                    <a:pt x="1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8" y="29"/>
                    <a:pt x="58" y="29"/>
                    <a:pt x="58" y="29"/>
                  </a:cubicBezTo>
                  <a:lnTo>
                    <a:pt x="58" y="14"/>
                  </a:lnTo>
                  <a:close/>
                  <a:moveTo>
                    <a:pt x="29" y="22"/>
                  </a:moveTo>
                  <a:cubicBezTo>
                    <a:pt x="25" y="22"/>
                    <a:pt x="22" y="18"/>
                    <a:pt x="22" y="14"/>
                  </a:cubicBezTo>
                  <a:cubicBezTo>
                    <a:pt x="22" y="10"/>
                    <a:pt x="25" y="7"/>
                    <a:pt x="29" y="7"/>
                  </a:cubicBezTo>
                  <a:cubicBezTo>
                    <a:pt x="33" y="7"/>
                    <a:pt x="37" y="10"/>
                    <a:pt x="37" y="14"/>
                  </a:cubicBezTo>
                  <a:cubicBezTo>
                    <a:pt x="37" y="18"/>
                    <a:pt x="33" y="22"/>
                    <a:pt x="29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3793550" y="3252111"/>
              <a:ext cx="319514" cy="323508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35"/>
                </a:cxn>
                <a:cxn ang="0">
                  <a:pos x="22" y="35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60" y="162"/>
                </a:cxn>
                <a:cxn ang="0">
                  <a:pos x="160" y="0"/>
                </a:cxn>
                <a:cxn ang="0">
                  <a:pos x="138" y="0"/>
                </a:cxn>
                <a:cxn ang="0">
                  <a:pos x="74" y="138"/>
                </a:cxn>
                <a:cxn ang="0">
                  <a:pos x="66" y="128"/>
                </a:cxn>
                <a:cxn ang="0">
                  <a:pos x="33" y="97"/>
                </a:cxn>
                <a:cxn ang="0">
                  <a:pos x="51" y="81"/>
                </a:cxn>
                <a:cxn ang="0">
                  <a:pos x="74" y="105"/>
                </a:cxn>
                <a:cxn ang="0">
                  <a:pos x="120" y="58"/>
                </a:cxn>
                <a:cxn ang="0">
                  <a:pos x="138" y="74"/>
                </a:cxn>
                <a:cxn ang="0">
                  <a:pos x="74" y="138"/>
                </a:cxn>
              </a:cxnLst>
              <a:rect l="0" t="0" r="r" b="b"/>
              <a:pathLst>
                <a:path w="160" h="162">
                  <a:moveTo>
                    <a:pt x="138" y="0"/>
                  </a:moveTo>
                  <a:lnTo>
                    <a:pt x="138" y="35"/>
                  </a:lnTo>
                  <a:lnTo>
                    <a:pt x="22" y="3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160" y="162"/>
                  </a:lnTo>
                  <a:lnTo>
                    <a:pt x="160" y="0"/>
                  </a:lnTo>
                  <a:lnTo>
                    <a:pt x="138" y="0"/>
                  </a:lnTo>
                  <a:close/>
                  <a:moveTo>
                    <a:pt x="74" y="138"/>
                  </a:moveTo>
                  <a:lnTo>
                    <a:pt x="66" y="128"/>
                  </a:lnTo>
                  <a:lnTo>
                    <a:pt x="33" y="97"/>
                  </a:lnTo>
                  <a:lnTo>
                    <a:pt x="51" y="81"/>
                  </a:lnTo>
                  <a:lnTo>
                    <a:pt x="74" y="105"/>
                  </a:lnTo>
                  <a:lnTo>
                    <a:pt x="120" y="58"/>
                  </a:lnTo>
                  <a:lnTo>
                    <a:pt x="138" y="74"/>
                  </a:lnTo>
                  <a:lnTo>
                    <a:pt x="74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39" name="Freeform 50"/>
          <p:cNvSpPr>
            <a:spLocks noEditPoints="1"/>
          </p:cNvSpPr>
          <p:nvPr/>
        </p:nvSpPr>
        <p:spPr bwMode="auto">
          <a:xfrm>
            <a:off x="1098228" y="1260351"/>
            <a:ext cx="590261" cy="576996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Shape 2540"/>
          <p:cNvSpPr/>
          <p:nvPr/>
        </p:nvSpPr>
        <p:spPr>
          <a:xfrm>
            <a:off x="306140" y="2772519"/>
            <a:ext cx="360040" cy="360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5" name="Shape 2540"/>
          <p:cNvSpPr/>
          <p:nvPr/>
        </p:nvSpPr>
        <p:spPr>
          <a:xfrm>
            <a:off x="2394372" y="756295"/>
            <a:ext cx="360040" cy="360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66180" y="2628503"/>
            <a:ext cx="9721080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2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20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8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6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367993"/>
              </a:buClr>
              <a:buSzPct val="130000"/>
              <a:buFont typeface="Wingdings" pitchFamily="2" charset="2"/>
              <a:buChar char="§"/>
              <a:defRPr sz="1400" kern="1200">
                <a:solidFill>
                  <a:srgbClr val="000105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Проектирование системы внеурочной деятельности, направленной на расширение практики применения школьниками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естественно-научных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и инженерно-математических знаний в процессе ознакомления с профессиями и видами деятельности в космической отрасли.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Формирование системы социального партнерства с организациями образовательной, культурной, научной, производственной сферы и сферы бизнеса, способными объединить свои ресурсы для развития практики знакомства школьников с профессиями и видами деятельности в сфере изучения и освоения космоса.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Создание авторской практики формирования у школьников интереса к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естественно-научным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и инженерно-математическим знаниям посредством ознакомления с профессиями и видами деятельности в сфере изучения и освоения космоса, распространение положений этой практики среди общеобразовательных организаций Российской Федерации.</a:t>
            </a:r>
          </a:p>
        </p:txBody>
      </p:sp>
      <p:sp>
        <p:nvSpPr>
          <p:cNvPr id="16" name="Shape 2540"/>
          <p:cNvSpPr/>
          <p:nvPr/>
        </p:nvSpPr>
        <p:spPr>
          <a:xfrm>
            <a:off x="306140" y="4068663"/>
            <a:ext cx="360040" cy="360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7" name="Shape 2540"/>
          <p:cNvSpPr/>
          <p:nvPr/>
        </p:nvSpPr>
        <p:spPr>
          <a:xfrm>
            <a:off x="306140" y="5724847"/>
            <a:ext cx="360040" cy="360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xmlns="" val="3483354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3F3F3F"/>
      </a:dk1>
      <a:lt1>
        <a:sysClr val="window" lastClr="FFFFFF"/>
      </a:lt1>
      <a:dk2>
        <a:srgbClr val="44546A"/>
      </a:dk2>
      <a:lt2>
        <a:srgbClr val="3E72C2"/>
      </a:lt2>
      <a:accent1>
        <a:srgbClr val="20497F"/>
      </a:accent1>
      <a:accent2>
        <a:srgbClr val="FE2E3E"/>
      </a:accent2>
      <a:accent3>
        <a:srgbClr val="7FB2F0"/>
      </a:accent3>
      <a:accent4>
        <a:srgbClr val="ADD5F7"/>
      </a:accent4>
      <a:accent5>
        <a:srgbClr val="B6B9BC"/>
      </a:accent5>
      <a:accent6>
        <a:srgbClr val="3E72C2"/>
      </a:accent6>
      <a:hlink>
        <a:srgbClr val="20497F"/>
      </a:hlink>
      <a:folHlink>
        <a:srgbClr val="ADD5F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1740</Words>
  <Application>Microsoft Office PowerPoint</Application>
  <PresentationFormat>Произвольный</PresentationFormat>
  <Paragraphs>126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СУТЬ ПРОЕКТА</vt:lpstr>
      <vt:lpstr>Слайд 8</vt:lpstr>
      <vt:lpstr>Слайд 9</vt:lpstr>
      <vt:lpstr>ЦЕЛЕВАЯ АУДИТОРИЯ ПРОЕКТА</vt:lpstr>
      <vt:lpstr>ОЖИДАЕМЫЕ РЕЗУЛЬТАТЫ ПРОЕКТА</vt:lpstr>
      <vt:lpstr>Слайд 12</vt:lpstr>
      <vt:lpstr>Слайд 13</vt:lpstr>
      <vt:lpstr>Слайд 14</vt:lpstr>
      <vt:lpstr>Слайд 15</vt:lpstr>
      <vt:lpstr>Слайд 16</vt:lpstr>
      <vt:lpstr>ВНЕДРЕНИЕ РЕЗУЛЬТАТОВ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Марина</cp:lastModifiedBy>
  <cp:revision>159</cp:revision>
  <dcterms:created xsi:type="dcterms:W3CDTF">2015-12-13T19:38:35Z</dcterms:created>
  <dcterms:modified xsi:type="dcterms:W3CDTF">2018-10-13T16:53:34Z</dcterms:modified>
</cp:coreProperties>
</file>