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8" r:id="rId3"/>
    <p:sldId id="259" r:id="rId4"/>
    <p:sldId id="263" r:id="rId5"/>
    <p:sldId id="260" r:id="rId6"/>
    <p:sldId id="261" r:id="rId7"/>
    <p:sldId id="262" r:id="rId8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  <a:srgbClr val="2C72C7"/>
    <a:srgbClr val="FF0D16"/>
    <a:srgbClr val="0E50A4"/>
    <a:srgbClr val="FF0719"/>
    <a:srgbClr val="FF0C16"/>
    <a:srgbClr val="0C84CC"/>
    <a:srgbClr val="007EC9"/>
    <a:srgbClr val="0ECFD8"/>
    <a:srgbClr val="36ADC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2" y="-15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D5B278-8C12-449A-A925-99EFC842FB64}" type="datetimeFigureOut">
              <a:rPr lang="ru-RU" smtClean="0"/>
              <a:pPr/>
              <a:t>04.11.2016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A95CC3-2321-45AE-BA52-F3AE713792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87856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95CC3-2321-45AE-BA52-F3AE713792AA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11632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95CC3-2321-45AE-BA52-F3AE713792AA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317311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95CC3-2321-45AE-BA52-F3AE713792A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0403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95CC3-2321-45AE-BA52-F3AE713792AA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69797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95CC3-2321-45AE-BA52-F3AE713792AA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091197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95CC3-2321-45AE-BA52-F3AE713792AA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1052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95CC3-2321-45AE-BA52-F3AE713792AA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18944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6656" y="4509120"/>
            <a:ext cx="6106761" cy="88211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00010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47351-08FA-400C-BF36-73F860CC8A0E}" type="datetimeFigureOut">
              <a:rPr lang="ru-RU" smtClean="0"/>
              <a:pPr/>
              <a:t>04.11.2016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35AA-B791-4441-815B-664DD622A5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576" y="2492896"/>
            <a:ext cx="7773297" cy="1793167"/>
          </a:xfrm>
          <a:effectLst/>
        </p:spPr>
        <p:txBody>
          <a:bodyPr>
            <a:noAutofit/>
          </a:bodyPr>
          <a:lstStyle>
            <a:lvl1pPr marL="640080" indent="-457200" algn="ctr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63750" y="731519"/>
            <a:ext cx="69342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47351-08FA-400C-BF36-73F860CC8A0E}" type="datetimeFigureOut">
              <a:rPr lang="ru-RU" smtClean="0"/>
              <a:pPr/>
              <a:t>04.11.2016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35AA-B791-4441-815B-664DD622A5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49905" y="376518"/>
            <a:ext cx="222885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01123" y="731520"/>
            <a:ext cx="5231728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47351-08FA-400C-BF36-73F860CC8A0E}" type="datetimeFigureOut">
              <a:rPr lang="ru-RU" smtClean="0"/>
              <a:pPr/>
              <a:t>04.11.2016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35AA-B791-4441-815B-664DD622A5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47351-08FA-400C-BF36-73F860CC8A0E}" type="datetimeFigureOut">
              <a:rPr lang="ru-RU" smtClean="0"/>
              <a:pPr/>
              <a:t>04.11.2016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35AA-B791-4441-815B-664DD622A5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704528" y="260648"/>
            <a:ext cx="8712968" cy="1143000"/>
          </a:xfrm>
        </p:spPr>
        <p:txBody>
          <a:bodyPr/>
          <a:lstStyle>
            <a:lvl1pPr>
              <a:defRPr b="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280592" y="1772816"/>
            <a:ext cx="69342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2628" y="2172648"/>
            <a:ext cx="6463888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0975" y="4607511"/>
            <a:ext cx="6468035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47351-08FA-400C-BF36-73F860CC8A0E}" type="datetimeFigureOut">
              <a:rPr lang="ru-RU" smtClean="0"/>
              <a:pPr/>
              <a:t>04.11.2016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35AA-B791-4441-815B-664DD622A5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47351-08FA-400C-BF36-73F860CC8A0E}" type="datetimeFigureOut">
              <a:rPr lang="ru-RU" smtClean="0"/>
              <a:pPr/>
              <a:t>04.11.2016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35AA-B791-4441-815B-664DD622A5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36576" y="1772816"/>
            <a:ext cx="3625596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930575" y="1772817"/>
            <a:ext cx="3625596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9140" y="1969400"/>
            <a:ext cx="3625596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3708" y="2638207"/>
            <a:ext cx="3625596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55467" y="1969400"/>
            <a:ext cx="3625596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3000" y="2636912"/>
            <a:ext cx="3625596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47351-08FA-400C-BF36-73F860CC8A0E}" type="datetimeFigureOut">
              <a:rPr lang="ru-RU" smtClean="0"/>
              <a:pPr/>
              <a:t>04.11.2016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35AA-B791-4441-815B-664DD622A5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47351-08FA-400C-BF36-73F860CC8A0E}" type="datetimeFigureOut">
              <a:rPr lang="ru-RU" smtClean="0"/>
              <a:pPr/>
              <a:t>04.11.2016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35AA-B791-4441-815B-664DD622A5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47351-08FA-400C-BF36-73F860CC8A0E}" type="datetimeFigureOut">
              <a:rPr lang="ru-RU" smtClean="0"/>
              <a:pPr/>
              <a:t>04.11.2016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35AA-B791-4441-815B-664DD622A5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552" y="908720"/>
            <a:ext cx="3939092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6309" y="731520"/>
            <a:ext cx="4351842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5412" y="3497802"/>
            <a:ext cx="3671048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47351-08FA-400C-BF36-73F860CC8A0E}" type="datetimeFigureOut">
              <a:rPr lang="ru-RU" smtClean="0"/>
              <a:pPr/>
              <a:t>04.11.2016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35AA-B791-4441-815B-664DD622A5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48106" y="1143000"/>
            <a:ext cx="44577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/>
          <a:scene3d>
            <a:camera prst="orthographicFront"/>
            <a:lightRig rig="balanced" dir="t"/>
          </a:scene3d>
          <a:sp3d/>
        </p:spPr>
        <p:txBody>
          <a:bodyPr>
            <a:normAutofit/>
            <a:sp3d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1044" y="1010486"/>
            <a:ext cx="4001957" cy="2163020"/>
          </a:xfrm>
        </p:spPr>
        <p:txBody>
          <a:bodyPr anchor="b"/>
          <a:lstStyle>
            <a:lvl1pPr marL="285750" indent="-285750">
              <a:buFont typeface="Wingdings" pitchFamily="2" charset="2"/>
              <a:buChar char="§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47351-08FA-400C-BF36-73F860CC8A0E}" type="datetimeFigureOut">
              <a:rPr lang="ru-RU" smtClean="0"/>
              <a:pPr/>
              <a:t>04.11.2016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35AA-B791-4441-815B-664DD622A5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873" y="4464421"/>
            <a:ext cx="6915500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4528" y="260648"/>
            <a:ext cx="871296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8504" y="1916832"/>
            <a:ext cx="8928992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6550" y="6172201"/>
            <a:ext cx="27241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8B47351-08FA-400C-BF36-73F860CC8A0E}" type="datetimeFigureOut">
              <a:rPr lang="ru-RU" smtClean="0"/>
              <a:pPr/>
              <a:t>04.11.2016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5300" y="6172201"/>
            <a:ext cx="3632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27500" y="6172201"/>
            <a:ext cx="1981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07435AA-B791-4441-815B-664DD622A5C7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26" name="Picture 2" descr="D:\Work\Prodject\Презентация Ирина Брацун\Векторный смарт-объект.pn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3634" y="188640"/>
            <a:ext cx="178292" cy="710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0" indent="0" algn="l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None/>
        <a:defRPr sz="3200" b="1" i="0" kern="1200">
          <a:solidFill>
            <a:srgbClr val="949494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rgbClr val="367993"/>
        </a:buClr>
        <a:buSzPct val="130000"/>
        <a:buFont typeface="Wingdings" pitchFamily="2" charset="2"/>
        <a:buChar char="§"/>
        <a:defRPr sz="2200" kern="1200">
          <a:solidFill>
            <a:srgbClr val="000105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rgbClr val="367993"/>
        </a:buClr>
        <a:buSzPct val="130000"/>
        <a:buFont typeface="Wingdings" pitchFamily="2" charset="2"/>
        <a:buChar char="§"/>
        <a:defRPr sz="2000" kern="1200">
          <a:solidFill>
            <a:srgbClr val="000105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rgbClr val="367993"/>
        </a:buClr>
        <a:buSzPct val="130000"/>
        <a:buFont typeface="Wingdings" pitchFamily="2" charset="2"/>
        <a:buChar char="§"/>
        <a:defRPr sz="1800" kern="1200">
          <a:solidFill>
            <a:srgbClr val="000105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rgbClr val="367993"/>
        </a:buClr>
        <a:buSzPct val="130000"/>
        <a:buFont typeface="Wingdings" pitchFamily="2" charset="2"/>
        <a:buChar char="§"/>
        <a:defRPr sz="1600" kern="1200">
          <a:solidFill>
            <a:srgbClr val="000105"/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rgbClr val="367993"/>
        </a:buClr>
        <a:buSzPct val="130000"/>
        <a:buFont typeface="Wingdings" pitchFamily="2" charset="2"/>
        <a:buChar char="§"/>
        <a:defRPr sz="1400" kern="1200">
          <a:solidFill>
            <a:srgbClr val="000105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em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1.emf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emf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13.jpe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emf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357298"/>
            <a:ext cx="8810652" cy="2081199"/>
          </a:xfrm>
        </p:spPr>
        <p:txBody>
          <a:bodyPr/>
          <a:lstStyle/>
          <a:p>
            <a:r>
              <a:rPr lang="ru-RU" sz="2800" dirty="0" smtClean="0">
                <a:solidFill>
                  <a:srgbClr val="007EC9"/>
                </a:solidFill>
                <a:latin typeface="Myriad Pro" panose="020B0503030403020204" pitchFamily="34" charset="0"/>
              </a:rPr>
              <a:t>ИНФОРМАЦИОННО-ТЕХНОЛОГИЧЕСКАЯ </a:t>
            </a:r>
            <a:r>
              <a:rPr lang="ru-RU" sz="2800" dirty="0" smtClean="0">
                <a:solidFill>
                  <a:srgbClr val="007EC9"/>
                </a:solidFill>
                <a:latin typeface="Myriad Pro" panose="020B0503030403020204" pitchFamily="34" charset="0"/>
              </a:rPr>
              <a:t>БАЗА СИСТЕМЫ ОЦЕНКИ КАЧЕСТВА ОБРАЗОВАНИЯ </a:t>
            </a:r>
            <a:r>
              <a:rPr lang="ru-RU" sz="3200" dirty="0" smtClean="0">
                <a:solidFill>
                  <a:srgbClr val="007EC9"/>
                </a:solidFill>
                <a:latin typeface="Myriad Pro" panose="020B0503030403020204" pitchFamily="34" charset="0"/>
              </a:rPr>
              <a:t/>
            </a:r>
            <a:br>
              <a:rPr lang="ru-RU" sz="3200" dirty="0" smtClean="0">
                <a:solidFill>
                  <a:srgbClr val="007EC9"/>
                </a:solidFill>
                <a:latin typeface="Myriad Pro" panose="020B0503030403020204" pitchFamily="34" charset="0"/>
              </a:rPr>
            </a:br>
            <a:r>
              <a:rPr lang="ru-RU" sz="1400" dirty="0" smtClean="0">
                <a:solidFill>
                  <a:srgbClr val="007EC9"/>
                </a:solidFill>
                <a:latin typeface="Myriad Pro" panose="020B0503030403020204" pitchFamily="34" charset="0"/>
              </a:rPr>
              <a:t>(формирование математико-статистических пакетов обработки результатов мониторинга качества образования с использованием сервисов </a:t>
            </a:r>
            <a:r>
              <a:rPr lang="ru-RU" sz="1400" dirty="0" err="1" smtClean="0">
                <a:solidFill>
                  <a:srgbClr val="007EC9"/>
                </a:solidFill>
                <a:latin typeface="Myriad Pro" panose="020B0503030403020204" pitchFamily="34" charset="0"/>
              </a:rPr>
              <a:t>Google</a:t>
            </a:r>
            <a:r>
              <a:rPr lang="ru-RU" sz="1400" dirty="0" smtClean="0">
                <a:solidFill>
                  <a:srgbClr val="007EC9"/>
                </a:solidFill>
                <a:latin typeface="Myriad Pro" panose="020B0503030403020204" pitchFamily="34" charset="0"/>
              </a:rPr>
              <a:t> и электронных таблиц </a:t>
            </a:r>
            <a:r>
              <a:rPr lang="ru-RU" sz="1400" dirty="0" err="1" smtClean="0">
                <a:solidFill>
                  <a:srgbClr val="007EC9"/>
                </a:solidFill>
                <a:latin typeface="Myriad Pro" panose="020B0503030403020204" pitchFamily="34" charset="0"/>
              </a:rPr>
              <a:t>Exce</a:t>
            </a:r>
            <a:r>
              <a:rPr lang="en-US" sz="1400" dirty="0" smtClean="0">
                <a:solidFill>
                  <a:srgbClr val="007EC9"/>
                </a:solidFill>
                <a:latin typeface="Myriad Pro" panose="020B0503030403020204" pitchFamily="34" charset="0"/>
              </a:rPr>
              <a:t>l</a:t>
            </a:r>
            <a:r>
              <a:rPr lang="ru-RU" sz="1400" dirty="0" smtClean="0">
                <a:solidFill>
                  <a:srgbClr val="007EC9"/>
                </a:solidFill>
                <a:latin typeface="Myriad Pro" panose="020B0503030403020204" pitchFamily="34" charset="0"/>
              </a:rPr>
              <a:t>)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>
              <a:solidFill>
                <a:srgbClr val="007EC9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84648" y="3212976"/>
            <a:ext cx="763284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Муниципальное </a:t>
            </a:r>
            <a:r>
              <a:rPr lang="ru-RU" dirty="0"/>
              <a:t>бюджетное общеобразовательное учреждение </a:t>
            </a:r>
            <a:r>
              <a:rPr lang="ru-RU" dirty="0" smtClean="0"/>
              <a:t>средняя общеобразовательная школа № 1 г.Гусиноозерска</a:t>
            </a:r>
            <a:endParaRPr lang="en-US" dirty="0"/>
          </a:p>
          <a:p>
            <a:endParaRPr lang="en-US" dirty="0"/>
          </a:p>
          <a:p>
            <a:r>
              <a:rPr lang="ru-RU" dirty="0" smtClean="0"/>
              <a:t>Республика Бурятия, </a:t>
            </a:r>
            <a:r>
              <a:rPr lang="ru-RU" dirty="0" err="1" smtClean="0"/>
              <a:t>Селенгинский</a:t>
            </a:r>
            <a:r>
              <a:rPr lang="ru-RU" dirty="0" smtClean="0"/>
              <a:t> район, город Гусиноозерск, ул.Комсомольская, 2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school1@selruo.ru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+</a:t>
            </a:r>
            <a:r>
              <a:rPr lang="en-US" dirty="0" smtClean="0"/>
              <a:t>79146335400</a:t>
            </a:r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21352" y="527178"/>
            <a:ext cx="1878732" cy="187220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50021" y="4150447"/>
            <a:ext cx="278685" cy="278685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50940" y="4864827"/>
            <a:ext cx="278685" cy="278685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70539" y="5436331"/>
            <a:ext cx="278685" cy="278685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55618" y="3364629"/>
            <a:ext cx="278685" cy="278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2721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3032" y="260648"/>
            <a:ext cx="8712968" cy="720080"/>
          </a:xfrm>
        </p:spPr>
        <p:txBody>
          <a:bodyPr/>
          <a:lstStyle/>
          <a:p>
            <a:r>
              <a:rPr lang="ru-RU" b="0" dirty="0">
                <a:solidFill>
                  <a:schemeClr val="bg1"/>
                </a:solidFill>
              </a:rPr>
              <a:t>СУТЬ 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381364" y="1214422"/>
            <a:ext cx="6072230" cy="4000528"/>
          </a:xfrm>
        </p:spPr>
        <p:txBody>
          <a:bodyPr>
            <a:normAutofit lnSpcReduction="10000"/>
          </a:bodyPr>
          <a:lstStyle/>
          <a:p>
            <a:pPr marL="45720" indent="0" algn="just">
              <a:buNone/>
            </a:pPr>
            <a:r>
              <a:rPr lang="ru-RU" sz="2400" dirty="0" smtClean="0"/>
              <a:t>Применение  различных способов </a:t>
            </a:r>
            <a:r>
              <a:rPr lang="ru-RU" sz="2400" dirty="0" smtClean="0"/>
              <a:t>сбора персонифицированных и </a:t>
            </a:r>
            <a:r>
              <a:rPr lang="ru-RU" sz="2400" dirty="0" err="1" smtClean="0"/>
              <a:t>неперсонифицированных</a:t>
            </a:r>
            <a:r>
              <a:rPr lang="ru-RU" sz="2400" dirty="0" smtClean="0"/>
              <a:t> </a:t>
            </a:r>
            <a:r>
              <a:rPr lang="ru-RU" sz="2400" dirty="0" smtClean="0"/>
              <a:t>данных. Создание </a:t>
            </a:r>
            <a:r>
              <a:rPr lang="ru-RU" sz="2400" dirty="0" smtClean="0"/>
              <a:t>и </a:t>
            </a:r>
            <a:r>
              <a:rPr lang="ru-RU" sz="2400" dirty="0" smtClean="0"/>
              <a:t>внедрение </a:t>
            </a:r>
            <a:r>
              <a:rPr lang="ru-RU" sz="2400" dirty="0" smtClean="0"/>
              <a:t>в практику </a:t>
            </a:r>
            <a:r>
              <a:rPr lang="ru-RU" sz="2400" dirty="0" smtClean="0"/>
              <a:t>инструментальных средств </a:t>
            </a:r>
            <a:r>
              <a:rPr lang="ru-RU" sz="2400" dirty="0" smtClean="0"/>
              <a:t>для   проведения внутреннего и внешнего мониторинга и формирования математико-статистических пакетов обработки результатов мониторинга с использованием сервисов </a:t>
            </a:r>
            <a:r>
              <a:rPr lang="ru-RU" sz="2400" dirty="0" err="1" smtClean="0"/>
              <a:t>Google</a:t>
            </a:r>
            <a:r>
              <a:rPr lang="ru-RU" sz="2400" dirty="0" smtClean="0"/>
              <a:t> и электронных таблиц </a:t>
            </a:r>
            <a:r>
              <a:rPr lang="ru-RU" sz="2400" dirty="0" err="1" smtClean="0"/>
              <a:t>Excel</a:t>
            </a:r>
            <a:r>
              <a:rPr lang="ru-RU" sz="2400" dirty="0" smtClean="0"/>
              <a:t>.</a:t>
            </a:r>
          </a:p>
          <a:p>
            <a:pPr marL="45720" indent="0">
              <a:buNone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80792" y="2060848"/>
            <a:ext cx="72008" cy="240858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719"/>
              </a:solidFill>
            </a:endParaRPr>
          </a:p>
        </p:txBody>
      </p:sp>
      <p:grpSp>
        <p:nvGrpSpPr>
          <p:cNvPr id="19" name="Группа 18" hidden="1"/>
          <p:cNvGrpSpPr/>
          <p:nvPr/>
        </p:nvGrpSpPr>
        <p:grpSpPr>
          <a:xfrm>
            <a:off x="825798" y="2556852"/>
            <a:ext cx="1557658" cy="1557658"/>
            <a:chOff x="825798" y="2556852"/>
            <a:chExt cx="1557658" cy="1557658"/>
          </a:xfrm>
        </p:grpSpPr>
        <p:sp>
          <p:nvSpPr>
            <p:cNvPr id="5" name="Прямоугольник 4"/>
            <p:cNvSpPr/>
            <p:nvPr/>
          </p:nvSpPr>
          <p:spPr>
            <a:xfrm rot="18900000">
              <a:off x="825798" y="2556852"/>
              <a:ext cx="1557658" cy="1557658"/>
            </a:xfrm>
            <a:prstGeom prst="rect">
              <a:avLst/>
            </a:prstGeom>
            <a:solidFill>
              <a:srgbClr val="F4471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 rot="18900000">
              <a:off x="927080" y="2657354"/>
              <a:ext cx="1355093" cy="1355093"/>
            </a:xfrm>
            <a:prstGeom prst="rect">
              <a:avLst/>
            </a:prstGeom>
            <a:solidFill>
              <a:srgbClr val="0ECF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050" name="Picture 2" descr="D:\Work\Prodject\Презентация Ирина Брацун\01\Иконки\01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82127" y="3011746"/>
              <a:ext cx="645000" cy="5067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8" name="Рисунок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3196" y="319181"/>
            <a:ext cx="688996" cy="529997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7128" y="1673620"/>
            <a:ext cx="1967640" cy="3183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7317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3032" y="260648"/>
            <a:ext cx="8712968" cy="720080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ЦЕЛИ И ЗАДАЧИ ПРОЕКТА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19" name="Объект 2"/>
          <p:cNvSpPr>
            <a:spLocks noGrp="1"/>
          </p:cNvSpPr>
          <p:nvPr>
            <p:ph sz="quarter" idx="13"/>
          </p:nvPr>
        </p:nvSpPr>
        <p:spPr>
          <a:xfrm>
            <a:off x="166654" y="3000372"/>
            <a:ext cx="4623939" cy="2664296"/>
          </a:xfrm>
        </p:spPr>
        <p:txBody>
          <a:bodyPr>
            <a:noAutofit/>
          </a:bodyPr>
          <a:lstStyle/>
          <a:p>
            <a:pPr lvl="0"/>
            <a:r>
              <a:rPr lang="ru-RU" sz="1400" dirty="0" smtClean="0"/>
              <a:t>создание системы диагностики и контроля состояния образования в  учреждении;</a:t>
            </a:r>
          </a:p>
          <a:p>
            <a:pPr lvl="0"/>
            <a:r>
              <a:rPr lang="ru-RU" sz="1400" dirty="0" smtClean="0"/>
              <a:t>получение объективной информации о функционировании и развитии системы образования в школе;</a:t>
            </a:r>
          </a:p>
          <a:p>
            <a:pPr lvl="0"/>
            <a:r>
              <a:rPr lang="ru-RU" sz="1400" dirty="0" smtClean="0"/>
              <a:t>предоставления всем участникам образовательного процесса и общественности достоверной информации о качестве образования;</a:t>
            </a:r>
          </a:p>
          <a:p>
            <a:pPr lvl="0"/>
            <a:r>
              <a:rPr lang="ru-RU" sz="1400" dirty="0" smtClean="0"/>
              <a:t>принятие обоснованных и своевременных управленческих решений,</a:t>
            </a:r>
          </a:p>
          <a:p>
            <a:pPr lvl="0"/>
            <a:r>
              <a:rPr lang="ru-RU" sz="1400" dirty="0" smtClean="0"/>
              <a:t>прогнозирование развития образовательной системы школы.</a:t>
            </a:r>
            <a:endParaRPr lang="ru-RU" sz="1400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6403269" y="1846565"/>
            <a:ext cx="17920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solidFill>
                  <a:srgbClr val="2C72C7"/>
                </a:solidFill>
                <a:latin typeface="Myriad Pro" panose="020B0503030403020204" pitchFamily="34" charset="0"/>
              </a:rPr>
              <a:t>Задачи</a:t>
            </a:r>
          </a:p>
        </p:txBody>
      </p:sp>
      <p:sp>
        <p:nvSpPr>
          <p:cNvPr id="22" name="Объект 2"/>
          <p:cNvSpPr txBox="1">
            <a:spLocks/>
          </p:cNvSpPr>
          <p:nvPr/>
        </p:nvSpPr>
        <p:spPr>
          <a:xfrm>
            <a:off x="4984812" y="3000372"/>
            <a:ext cx="4921188" cy="33575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rgbClr val="367993"/>
              </a:buClr>
              <a:buSzPct val="130000"/>
              <a:buFont typeface="Wingdings" pitchFamily="2" charset="2"/>
              <a:buChar char="§"/>
              <a:defRPr sz="2200" kern="1200">
                <a:solidFill>
                  <a:srgbClr val="000105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rgbClr val="367993"/>
              </a:buClr>
              <a:buSzPct val="130000"/>
              <a:buFont typeface="Wingdings" pitchFamily="2" charset="2"/>
              <a:buChar char="§"/>
              <a:defRPr sz="2000" kern="1200">
                <a:solidFill>
                  <a:srgbClr val="000105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rgbClr val="367993"/>
              </a:buClr>
              <a:buSzPct val="130000"/>
              <a:buFont typeface="Wingdings" pitchFamily="2" charset="2"/>
              <a:buChar char="§"/>
              <a:defRPr sz="1800" kern="1200">
                <a:solidFill>
                  <a:srgbClr val="000105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rgbClr val="367993"/>
              </a:buClr>
              <a:buSzPct val="130000"/>
              <a:buFont typeface="Wingdings" pitchFamily="2" charset="2"/>
              <a:buChar char="§"/>
              <a:defRPr sz="1600" kern="1200">
                <a:solidFill>
                  <a:srgbClr val="000105"/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rgbClr val="367993"/>
              </a:buClr>
              <a:buSzPct val="130000"/>
              <a:buFont typeface="Wingdings" pitchFamily="2" charset="2"/>
              <a:buChar char="§"/>
              <a:defRPr sz="1400" kern="1200">
                <a:solidFill>
                  <a:srgbClr val="000105"/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ru-RU" sz="1400" dirty="0" smtClean="0"/>
              <a:t>помочь </a:t>
            </a:r>
            <a:r>
              <a:rPr lang="ru-RU" sz="1400" dirty="0" smtClean="0"/>
              <a:t>педагогам в повышении их профессиональных компетенций и соответственно в реализации требований стандартов</a:t>
            </a:r>
            <a:r>
              <a:rPr lang="ru-RU" sz="1400" dirty="0" smtClean="0"/>
              <a:t>;</a:t>
            </a:r>
          </a:p>
          <a:p>
            <a:pPr fontAlgn="base"/>
            <a:r>
              <a:rPr lang="ru-RU" sz="1400" dirty="0" smtClean="0"/>
              <a:t>привести </a:t>
            </a:r>
            <a:r>
              <a:rPr lang="ru-RU" sz="1400" dirty="0" err="1" smtClean="0"/>
              <a:t>внутришкольную</a:t>
            </a:r>
            <a:r>
              <a:rPr lang="ru-RU" sz="1400" dirty="0" smtClean="0"/>
              <a:t> систему оценки качества общего образования к единому образцу в соответствии с кодификаторами элементов содержания и требований к уровню </a:t>
            </a:r>
            <a:r>
              <a:rPr lang="ru-RU" sz="1400" dirty="0" smtClean="0"/>
              <a:t>подготовки учащихся;</a:t>
            </a:r>
          </a:p>
          <a:p>
            <a:pPr lvl="0"/>
            <a:r>
              <a:rPr lang="ru-RU" sz="1400" dirty="0" smtClean="0"/>
              <a:t>создать реестр средств </a:t>
            </a:r>
            <a:r>
              <a:rPr lang="ru-RU" sz="1400" dirty="0" smtClean="0"/>
              <a:t>оценивания </a:t>
            </a:r>
            <a:r>
              <a:rPr lang="ru-RU" sz="1400" dirty="0" smtClean="0"/>
              <a:t>предметных и </a:t>
            </a:r>
            <a:r>
              <a:rPr lang="ru-RU" sz="1400" dirty="0" err="1" smtClean="0"/>
              <a:t>метапредметных</a:t>
            </a:r>
            <a:r>
              <a:rPr lang="ru-RU" sz="1400" dirty="0" smtClean="0"/>
              <a:t> </a:t>
            </a:r>
            <a:r>
              <a:rPr lang="ru-RU" sz="1400" dirty="0" smtClean="0"/>
              <a:t>результатов</a:t>
            </a:r>
            <a:r>
              <a:rPr lang="ru-RU" sz="1400" dirty="0" smtClean="0"/>
              <a:t> </a:t>
            </a:r>
            <a:r>
              <a:rPr lang="ru-RU" sz="1400" dirty="0" smtClean="0"/>
              <a:t>на основе сервисов </a:t>
            </a:r>
            <a:r>
              <a:rPr lang="en-US" sz="1400" dirty="0" smtClean="0"/>
              <a:t>Google</a:t>
            </a:r>
            <a:r>
              <a:rPr lang="ru-RU" sz="1400" dirty="0" smtClean="0"/>
              <a:t> и электронных таблиц </a:t>
            </a:r>
            <a:r>
              <a:rPr lang="en-US" sz="1400" dirty="0" smtClean="0"/>
              <a:t>Excel</a:t>
            </a:r>
            <a:r>
              <a:rPr lang="ru-RU" sz="1400" dirty="0" smtClean="0"/>
              <a:t>.</a:t>
            </a:r>
          </a:p>
          <a:p>
            <a:pPr fontAlgn="base">
              <a:lnSpc>
                <a:spcPct val="170000"/>
              </a:lnSpc>
              <a:buNone/>
            </a:pPr>
            <a:endParaRPr lang="ru-RU" sz="1200" dirty="0" smtClean="0"/>
          </a:p>
          <a:p>
            <a:pPr fontAlgn="base">
              <a:lnSpc>
                <a:spcPct val="170000"/>
              </a:lnSpc>
            </a:pPr>
            <a:endParaRPr lang="ru-RU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2016516" y="1846565"/>
            <a:ext cx="12763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solidFill>
                  <a:srgbClr val="C00000"/>
                </a:solidFill>
                <a:latin typeface="Myriad Pro" panose="020B0503030403020204" pitchFamily="34" charset="0"/>
              </a:rPr>
              <a:t>Цели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3196" y="319181"/>
            <a:ext cx="688996" cy="529997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9837" y="1324201"/>
            <a:ext cx="1392843" cy="161749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10427" y="1340768"/>
            <a:ext cx="1392842" cy="1617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2786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09662" y="-428652"/>
            <a:ext cx="5572164" cy="1258493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ЦЕЛЕВАЯ АУДИТОРИЯ ПРОЕКТА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ru-RU" sz="2000" dirty="0" smtClean="0"/>
          </a:p>
          <a:p>
            <a:pPr marL="45720" indent="0">
              <a:buNone/>
            </a:pPr>
            <a:endParaRPr lang="ru-RU" sz="2000" dirty="0"/>
          </a:p>
        </p:txBody>
      </p:sp>
      <p:sp>
        <p:nvSpPr>
          <p:cNvPr id="10" name="Текст 9"/>
          <p:cNvSpPr>
            <a:spLocks noGrp="1"/>
          </p:cNvSpPr>
          <p:nvPr>
            <p:ph type="body" sz="half" idx="2"/>
          </p:nvPr>
        </p:nvSpPr>
        <p:spPr>
          <a:xfrm>
            <a:off x="3667116" y="1214422"/>
            <a:ext cx="6072230" cy="4286280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§"/>
            </a:pPr>
            <a:r>
              <a:rPr lang="ru-RU" sz="2600" dirty="0" smtClean="0"/>
              <a:t>органы </a:t>
            </a:r>
            <a:r>
              <a:rPr lang="ru-RU" sz="2600" dirty="0" smtClean="0"/>
              <a:t>общественного управления </a:t>
            </a:r>
            <a:r>
              <a:rPr lang="ru-RU" sz="2600" dirty="0" smtClean="0"/>
              <a:t>ОО;</a:t>
            </a:r>
          </a:p>
          <a:p>
            <a:pPr lvl="0">
              <a:buFont typeface="Wingdings" pitchFamily="2" charset="2"/>
              <a:buChar char="§"/>
            </a:pPr>
            <a:r>
              <a:rPr lang="ru-RU" sz="2600" dirty="0" smtClean="0"/>
              <a:t>администрация ОО;</a:t>
            </a:r>
          </a:p>
          <a:p>
            <a:pPr lvl="0">
              <a:buFont typeface="Wingdings" pitchFamily="2" charset="2"/>
              <a:buChar char="§"/>
            </a:pPr>
            <a:r>
              <a:rPr lang="ru-RU" sz="2600" dirty="0" err="1" smtClean="0"/>
              <a:t>тьюторы</a:t>
            </a:r>
            <a:r>
              <a:rPr lang="ru-RU" sz="2600" dirty="0" smtClean="0"/>
              <a:t>;</a:t>
            </a:r>
          </a:p>
          <a:p>
            <a:pPr lvl="0">
              <a:buFont typeface="Wingdings" pitchFamily="2" charset="2"/>
              <a:buChar char="§"/>
            </a:pPr>
            <a:r>
              <a:rPr lang="ru-RU" sz="2600" dirty="0" smtClean="0"/>
              <a:t>методисты;</a:t>
            </a:r>
          </a:p>
          <a:p>
            <a:pPr lvl="0">
              <a:buFont typeface="Wingdings" pitchFamily="2" charset="2"/>
              <a:buChar char="§"/>
            </a:pPr>
            <a:r>
              <a:rPr lang="ru-RU" sz="2600" dirty="0" smtClean="0"/>
              <a:t>педагоги; </a:t>
            </a:r>
          </a:p>
          <a:p>
            <a:pPr lvl="0">
              <a:buFont typeface="Wingdings" pitchFamily="2" charset="2"/>
              <a:buChar char="§"/>
            </a:pPr>
            <a:r>
              <a:rPr lang="ru-RU" sz="2600" dirty="0" smtClean="0"/>
              <a:t>внешние эксперты;</a:t>
            </a:r>
          </a:p>
          <a:p>
            <a:pPr lvl="0">
              <a:buFont typeface="Wingdings" pitchFamily="2" charset="2"/>
              <a:buChar char="§"/>
            </a:pPr>
            <a:r>
              <a:rPr lang="ru-RU" sz="2600" dirty="0" smtClean="0"/>
              <a:t>родительская общественность;</a:t>
            </a:r>
          </a:p>
          <a:p>
            <a:pPr lvl="0">
              <a:buFont typeface="Wingdings" pitchFamily="2" charset="2"/>
              <a:buChar char="§"/>
            </a:pPr>
            <a:r>
              <a:rPr lang="ru-RU" sz="2600" dirty="0" smtClean="0"/>
              <a:t>учащиеся;</a:t>
            </a:r>
          </a:p>
          <a:p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3196" y="319181"/>
            <a:ext cx="688996" cy="52999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8092" y="1844824"/>
            <a:ext cx="2952328" cy="2898649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3452802" y="2060848"/>
            <a:ext cx="72008" cy="240858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7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702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5072" y="260648"/>
            <a:ext cx="8712968" cy="720080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ОЖИДАЕМЫЕ РЕЗУЛЬТАТЫ ПРОЕКТА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95810" y="1857364"/>
            <a:ext cx="4786346" cy="3857652"/>
          </a:xfrm>
        </p:spPr>
        <p:txBody>
          <a:bodyPr>
            <a:normAutofit fontScale="85000" lnSpcReduction="20000"/>
          </a:bodyPr>
          <a:lstStyle/>
          <a:p>
            <a:pPr lvl="0" algn="just"/>
            <a:r>
              <a:rPr lang="ru-RU" sz="2000" b="1" dirty="0" smtClean="0"/>
              <a:t>органы </a:t>
            </a:r>
            <a:r>
              <a:rPr lang="ru-RU" sz="2000" b="1" dirty="0" smtClean="0"/>
              <a:t>общественного управления ОО </a:t>
            </a:r>
            <a:r>
              <a:rPr lang="ru-RU" sz="2000" dirty="0" smtClean="0"/>
              <a:t>получат </a:t>
            </a:r>
            <a:r>
              <a:rPr lang="ru-RU" sz="2000" dirty="0" smtClean="0"/>
              <a:t>возможность участвовать в управлении школой, </a:t>
            </a:r>
            <a:r>
              <a:rPr lang="ru-RU" sz="2000" dirty="0" smtClean="0"/>
              <a:t>проводить </a:t>
            </a:r>
            <a:r>
              <a:rPr lang="ru-RU" sz="2000" dirty="0" smtClean="0"/>
              <a:t>независимую экспертизу деятельности </a:t>
            </a:r>
            <a:r>
              <a:rPr lang="ru-RU" sz="2000" dirty="0" smtClean="0"/>
              <a:t>учреждения;</a:t>
            </a:r>
            <a:endParaRPr lang="ru-RU" sz="2000" dirty="0" smtClean="0"/>
          </a:p>
          <a:p>
            <a:pPr lvl="0"/>
            <a:r>
              <a:rPr lang="ru-RU" sz="2000" b="1" dirty="0" smtClean="0"/>
              <a:t>администрация ОО </a:t>
            </a:r>
            <a:r>
              <a:rPr lang="ru-RU" sz="2000" dirty="0" smtClean="0"/>
              <a:t>получит </a:t>
            </a:r>
            <a:r>
              <a:rPr lang="ru-RU" sz="2000" dirty="0" smtClean="0"/>
              <a:t>возможность обеспечить координированный рост свободы и ответственности педагога за результаты своего труда, а также мотивировать педагога на постоянное повышение </a:t>
            </a:r>
            <a:r>
              <a:rPr lang="ru-RU" sz="2000" dirty="0" smtClean="0"/>
              <a:t>квалификации; </a:t>
            </a:r>
            <a:endParaRPr lang="ru-RU" sz="2000" dirty="0" smtClean="0"/>
          </a:p>
          <a:p>
            <a:pPr lvl="0" algn="just"/>
            <a:r>
              <a:rPr lang="ru-RU" sz="2000" b="1" dirty="0" smtClean="0"/>
              <a:t>педагоги</a:t>
            </a:r>
            <a:r>
              <a:rPr lang="ru-RU" sz="2000" dirty="0" smtClean="0"/>
              <a:t>  </a:t>
            </a:r>
            <a:r>
              <a:rPr lang="ru-RU" sz="2000" dirty="0" smtClean="0"/>
              <a:t>получат </a:t>
            </a:r>
            <a:r>
              <a:rPr lang="ru-RU" sz="2000" dirty="0" smtClean="0"/>
              <a:t>возможность преодолеть технократический подход в оценке своего </a:t>
            </a:r>
            <a:r>
              <a:rPr lang="ru-RU" sz="2000" dirty="0" smtClean="0"/>
              <a:t>труда</a:t>
            </a:r>
            <a:r>
              <a:rPr lang="ru-RU" sz="2000" dirty="0" smtClean="0"/>
              <a:t> </a:t>
            </a:r>
            <a:r>
              <a:rPr lang="ru-RU" sz="2000" dirty="0" smtClean="0"/>
              <a:t>и </a:t>
            </a:r>
            <a:r>
              <a:rPr lang="ru-RU" sz="2000" dirty="0" smtClean="0"/>
              <a:t>универсальное средство создания профессионального </a:t>
            </a:r>
            <a:r>
              <a:rPr lang="ru-RU" sz="2000" dirty="0" err="1" smtClean="0"/>
              <a:t>портфолио</a:t>
            </a:r>
            <a:r>
              <a:rPr lang="ru-RU" sz="2000" dirty="0" smtClean="0"/>
              <a:t>;</a:t>
            </a:r>
            <a:endParaRPr lang="ru-RU" sz="2000" dirty="0" smtClean="0"/>
          </a:p>
          <a:p>
            <a:pPr lvl="0" algn="just"/>
            <a:r>
              <a:rPr lang="ru-RU" sz="2000" b="1" dirty="0" smtClean="0"/>
              <a:t>внешние эксперты </a:t>
            </a:r>
            <a:r>
              <a:rPr lang="ru-RU" sz="2000" dirty="0" smtClean="0"/>
              <a:t>получат </a:t>
            </a:r>
            <a:r>
              <a:rPr lang="ru-RU" sz="2000" dirty="0" smtClean="0"/>
              <a:t>возможность оперативно обрабатывать результаты </a:t>
            </a:r>
            <a:r>
              <a:rPr lang="ru-RU" sz="2000" dirty="0" smtClean="0"/>
              <a:t>экспертизы. </a:t>
            </a:r>
            <a:endParaRPr lang="ru-RU" sz="2000" dirty="0" smtClean="0"/>
          </a:p>
          <a:p>
            <a:pPr marL="45720" indent="0">
              <a:buNone/>
            </a:pPr>
            <a:endParaRPr lang="ru-RU" sz="2000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4452934" y="1643050"/>
            <a:ext cx="829423" cy="936104"/>
            <a:chOff x="4808984" y="1988840"/>
            <a:chExt cx="829423" cy="936104"/>
          </a:xfrm>
          <a:solidFill>
            <a:srgbClr val="C00000"/>
          </a:solidFill>
        </p:grpSpPr>
        <p:sp>
          <p:nvSpPr>
            <p:cNvPr id="4" name="Прямоугольник 3"/>
            <p:cNvSpPr/>
            <p:nvPr/>
          </p:nvSpPr>
          <p:spPr>
            <a:xfrm>
              <a:off x="4808984" y="1988840"/>
              <a:ext cx="45719" cy="93610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0719"/>
                </a:solidFill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4854703" y="1988840"/>
              <a:ext cx="783704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0719"/>
                </a:solidFill>
              </a:endParaRPr>
            </a:p>
          </p:txBody>
        </p:sp>
      </p:grpSp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3196" y="319181"/>
            <a:ext cx="688996" cy="52999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0968" y="531683"/>
            <a:ext cx="3939480" cy="4254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0423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9981" y="260648"/>
            <a:ext cx="8712968" cy="720080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ТЕКУЩИЕ РЕЗУЛЬТАТЫ ПРОЕКТА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19179" y="4553964"/>
            <a:ext cx="2191108" cy="136815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1400" dirty="0" smtClean="0"/>
              <a:t>Создан Сетевой  образовательный округ </a:t>
            </a:r>
            <a:r>
              <a:rPr lang="ru-RU" sz="1400" dirty="0" smtClean="0"/>
              <a:t>«Байкальская перспектива</a:t>
            </a:r>
            <a:r>
              <a:rPr lang="ru-RU" sz="1400" dirty="0" smtClean="0"/>
              <a:t>»</a:t>
            </a:r>
            <a:endParaRPr lang="ru-RU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219179" y="4102153"/>
            <a:ext cx="2234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Myriad Pro" panose="020B0503030403020204" pitchFamily="34" charset="0"/>
              </a:rPr>
              <a:t>Результат проекта</a:t>
            </a:r>
          </a:p>
        </p:txBody>
      </p:sp>
      <p:grpSp>
        <p:nvGrpSpPr>
          <p:cNvPr id="12" name="Группа 11"/>
          <p:cNvGrpSpPr/>
          <p:nvPr/>
        </p:nvGrpSpPr>
        <p:grpSpPr>
          <a:xfrm>
            <a:off x="538080" y="1965310"/>
            <a:ext cx="1656184" cy="1808584"/>
            <a:chOff x="949936" y="1910445"/>
            <a:chExt cx="1656184" cy="1808584"/>
          </a:xfrm>
        </p:grpSpPr>
        <p:sp>
          <p:nvSpPr>
            <p:cNvPr id="4" name="Овал 3"/>
            <p:cNvSpPr/>
            <p:nvPr/>
          </p:nvSpPr>
          <p:spPr>
            <a:xfrm>
              <a:off x="949936" y="1910445"/>
              <a:ext cx="1656184" cy="1656184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1" name="Группа 10"/>
            <p:cNvGrpSpPr/>
            <p:nvPr/>
          </p:nvGrpSpPr>
          <p:grpSpPr>
            <a:xfrm>
              <a:off x="1102336" y="3108725"/>
              <a:ext cx="610304" cy="610304"/>
              <a:chOff x="1102336" y="3108725"/>
              <a:chExt cx="610304" cy="610304"/>
            </a:xfrm>
          </p:grpSpPr>
          <p:sp>
            <p:nvSpPr>
              <p:cNvPr id="10" name="Овал 9"/>
              <p:cNvSpPr/>
              <p:nvPr/>
            </p:nvSpPr>
            <p:spPr>
              <a:xfrm>
                <a:off x="1102336" y="3108725"/>
                <a:ext cx="610304" cy="610304"/>
              </a:xfrm>
              <a:prstGeom prst="ellipse">
                <a:avLst/>
              </a:prstGeom>
              <a:solidFill>
                <a:srgbClr val="2C72C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1181347" y="3229211"/>
                <a:ext cx="4451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ru-RU" b="1" dirty="0">
                    <a:solidFill>
                      <a:schemeClr val="bg1"/>
                    </a:solidFill>
                  </a:rPr>
                  <a:t>01</a:t>
                </a:r>
              </a:p>
            </p:txBody>
          </p:sp>
        </p:grpSp>
      </p:grpSp>
      <p:grpSp>
        <p:nvGrpSpPr>
          <p:cNvPr id="16" name="Группа 15"/>
          <p:cNvGrpSpPr/>
          <p:nvPr/>
        </p:nvGrpSpPr>
        <p:grpSpPr>
          <a:xfrm>
            <a:off x="2936776" y="1921334"/>
            <a:ext cx="1656184" cy="1808584"/>
            <a:chOff x="3224808" y="1910445"/>
            <a:chExt cx="1656184" cy="1808584"/>
          </a:xfrm>
        </p:grpSpPr>
        <p:sp>
          <p:nvSpPr>
            <p:cNvPr id="9" name="Овал 8"/>
            <p:cNvSpPr/>
            <p:nvPr/>
          </p:nvSpPr>
          <p:spPr>
            <a:xfrm>
              <a:off x="3224808" y="1910445"/>
              <a:ext cx="1656184" cy="1656184"/>
            </a:xfrm>
            <a:prstGeom prst="ellipse">
              <a:avLst/>
            </a:prstGeom>
            <a:solidFill>
              <a:srgbClr val="2C72C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3" name="Группа 12"/>
            <p:cNvGrpSpPr/>
            <p:nvPr/>
          </p:nvGrpSpPr>
          <p:grpSpPr>
            <a:xfrm>
              <a:off x="3224808" y="3108725"/>
              <a:ext cx="610304" cy="610304"/>
              <a:chOff x="1102336" y="3108725"/>
              <a:chExt cx="610304" cy="610304"/>
            </a:xfrm>
          </p:grpSpPr>
          <p:sp>
            <p:nvSpPr>
              <p:cNvPr id="14" name="Овал 13"/>
              <p:cNvSpPr/>
              <p:nvPr/>
            </p:nvSpPr>
            <p:spPr>
              <a:xfrm>
                <a:off x="1102336" y="3108725"/>
                <a:ext cx="610304" cy="610304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1175352" y="3229211"/>
                <a:ext cx="4571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ru-RU" b="1" dirty="0">
                    <a:solidFill>
                      <a:schemeClr val="bg1"/>
                    </a:solidFill>
                  </a:rPr>
                  <a:t>02</a:t>
                </a:r>
              </a:p>
            </p:txBody>
          </p:sp>
        </p:grpSp>
      </p:grpSp>
      <p:grpSp>
        <p:nvGrpSpPr>
          <p:cNvPr id="18" name="Группа 17"/>
          <p:cNvGrpSpPr/>
          <p:nvPr/>
        </p:nvGrpSpPr>
        <p:grpSpPr>
          <a:xfrm>
            <a:off x="5208959" y="1965310"/>
            <a:ext cx="1656184" cy="1808584"/>
            <a:chOff x="949936" y="1910445"/>
            <a:chExt cx="1656184" cy="1808584"/>
          </a:xfrm>
        </p:grpSpPr>
        <p:sp>
          <p:nvSpPr>
            <p:cNvPr id="19" name="Овал 18"/>
            <p:cNvSpPr/>
            <p:nvPr/>
          </p:nvSpPr>
          <p:spPr>
            <a:xfrm>
              <a:off x="949936" y="1910445"/>
              <a:ext cx="1656184" cy="1656184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0" name="Группа 19"/>
            <p:cNvGrpSpPr/>
            <p:nvPr/>
          </p:nvGrpSpPr>
          <p:grpSpPr>
            <a:xfrm>
              <a:off x="1102336" y="3108725"/>
              <a:ext cx="610304" cy="610304"/>
              <a:chOff x="1102336" y="3108725"/>
              <a:chExt cx="610304" cy="610304"/>
            </a:xfrm>
          </p:grpSpPr>
          <p:sp>
            <p:nvSpPr>
              <p:cNvPr id="21" name="Овал 20"/>
              <p:cNvSpPr/>
              <p:nvPr/>
            </p:nvSpPr>
            <p:spPr>
              <a:xfrm>
                <a:off x="1102336" y="3108725"/>
                <a:ext cx="610304" cy="610304"/>
              </a:xfrm>
              <a:prstGeom prst="ellipse">
                <a:avLst/>
              </a:prstGeom>
              <a:solidFill>
                <a:srgbClr val="2C72C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175352" y="3229211"/>
                <a:ext cx="4571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ru-RU" b="1" dirty="0">
                    <a:solidFill>
                      <a:schemeClr val="bg1"/>
                    </a:solidFill>
                  </a:rPr>
                  <a:t>03</a:t>
                </a:r>
              </a:p>
            </p:txBody>
          </p:sp>
        </p:grpSp>
      </p:grpSp>
      <p:grpSp>
        <p:nvGrpSpPr>
          <p:cNvPr id="23" name="Группа 22"/>
          <p:cNvGrpSpPr/>
          <p:nvPr/>
        </p:nvGrpSpPr>
        <p:grpSpPr>
          <a:xfrm>
            <a:off x="7473280" y="1844824"/>
            <a:ext cx="1656184" cy="1808584"/>
            <a:chOff x="3224808" y="1910445"/>
            <a:chExt cx="1656184" cy="1808584"/>
          </a:xfrm>
        </p:grpSpPr>
        <p:sp>
          <p:nvSpPr>
            <p:cNvPr id="24" name="Овал 23"/>
            <p:cNvSpPr/>
            <p:nvPr/>
          </p:nvSpPr>
          <p:spPr>
            <a:xfrm>
              <a:off x="3224808" y="1910445"/>
              <a:ext cx="1656184" cy="1656184"/>
            </a:xfrm>
            <a:prstGeom prst="ellipse">
              <a:avLst/>
            </a:prstGeom>
            <a:solidFill>
              <a:srgbClr val="2C72C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5" name="Группа 24"/>
            <p:cNvGrpSpPr/>
            <p:nvPr/>
          </p:nvGrpSpPr>
          <p:grpSpPr>
            <a:xfrm>
              <a:off x="3224808" y="3108725"/>
              <a:ext cx="610304" cy="610304"/>
              <a:chOff x="1102336" y="3108725"/>
              <a:chExt cx="610304" cy="610304"/>
            </a:xfrm>
          </p:grpSpPr>
          <p:sp>
            <p:nvSpPr>
              <p:cNvPr id="26" name="Овал 25"/>
              <p:cNvSpPr/>
              <p:nvPr/>
            </p:nvSpPr>
            <p:spPr>
              <a:xfrm>
                <a:off x="1102336" y="3108725"/>
                <a:ext cx="610304" cy="610304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175352" y="3229211"/>
                <a:ext cx="4571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ru-RU" b="1" dirty="0">
                    <a:solidFill>
                      <a:schemeClr val="bg1"/>
                    </a:solidFill>
                  </a:rPr>
                  <a:t>04</a:t>
                </a:r>
              </a:p>
            </p:txBody>
          </p:sp>
        </p:grpSp>
      </p:grpSp>
      <p:sp>
        <p:nvSpPr>
          <p:cNvPr id="28" name="Объект 2"/>
          <p:cNvSpPr txBox="1">
            <a:spLocks/>
          </p:cNvSpPr>
          <p:nvPr/>
        </p:nvSpPr>
        <p:spPr>
          <a:xfrm>
            <a:off x="2709815" y="4554764"/>
            <a:ext cx="2191108" cy="18031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rgbClr val="367993"/>
              </a:buClr>
              <a:buSzPct val="130000"/>
              <a:buFont typeface="Wingdings" pitchFamily="2" charset="2"/>
              <a:buChar char="§"/>
              <a:defRPr sz="2200" kern="1200">
                <a:solidFill>
                  <a:srgbClr val="000105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rgbClr val="367993"/>
              </a:buClr>
              <a:buSzPct val="130000"/>
              <a:buFont typeface="Wingdings" pitchFamily="2" charset="2"/>
              <a:buChar char="§"/>
              <a:defRPr sz="2000" kern="1200">
                <a:solidFill>
                  <a:srgbClr val="000105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rgbClr val="367993"/>
              </a:buClr>
              <a:buSzPct val="130000"/>
              <a:buFont typeface="Wingdings" pitchFamily="2" charset="2"/>
              <a:buChar char="§"/>
              <a:defRPr sz="1800" kern="1200">
                <a:solidFill>
                  <a:srgbClr val="000105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rgbClr val="367993"/>
              </a:buClr>
              <a:buSzPct val="130000"/>
              <a:buFont typeface="Wingdings" pitchFamily="2" charset="2"/>
              <a:buChar char="§"/>
              <a:defRPr sz="1600" kern="1200">
                <a:solidFill>
                  <a:srgbClr val="000105"/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rgbClr val="367993"/>
              </a:buClr>
              <a:buSzPct val="130000"/>
              <a:buFont typeface="Wingdings" pitchFamily="2" charset="2"/>
              <a:buChar char="§"/>
              <a:defRPr sz="1400" kern="1200">
                <a:solidFill>
                  <a:srgbClr val="000105"/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just">
              <a:buFont typeface="Wingdings" pitchFamily="2" charset="2"/>
              <a:buNone/>
            </a:pPr>
            <a:r>
              <a:rPr lang="ru-RU" sz="1400" dirty="0" smtClean="0"/>
              <a:t>Подписано соглашения с организациями- партнерами образовательного округа «Байкальская перспектива» </a:t>
            </a:r>
            <a:r>
              <a:rPr lang="ru-RU" sz="1400" dirty="0" smtClean="0"/>
              <a:t>по   </a:t>
            </a:r>
            <a:r>
              <a:rPr lang="ru-RU" sz="1400" dirty="0" smtClean="0"/>
              <a:t>мониторингу качества образования»</a:t>
            </a:r>
            <a:endParaRPr lang="ru-RU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2770268" y="4139008"/>
            <a:ext cx="2234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Myriad Pro" panose="020B0503030403020204" pitchFamily="34" charset="0"/>
              </a:rPr>
              <a:t>Результат проекта</a:t>
            </a:r>
          </a:p>
        </p:txBody>
      </p:sp>
      <p:sp>
        <p:nvSpPr>
          <p:cNvPr id="30" name="Объект 2"/>
          <p:cNvSpPr txBox="1">
            <a:spLocks/>
          </p:cNvSpPr>
          <p:nvPr/>
        </p:nvSpPr>
        <p:spPr>
          <a:xfrm>
            <a:off x="5008404" y="4553964"/>
            <a:ext cx="2191108" cy="20897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rgbClr val="367993"/>
              </a:buClr>
              <a:buSzPct val="130000"/>
              <a:buFont typeface="Wingdings" pitchFamily="2" charset="2"/>
              <a:buChar char="§"/>
              <a:defRPr sz="2200" kern="1200">
                <a:solidFill>
                  <a:srgbClr val="000105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rgbClr val="367993"/>
              </a:buClr>
              <a:buSzPct val="130000"/>
              <a:buFont typeface="Wingdings" pitchFamily="2" charset="2"/>
              <a:buChar char="§"/>
              <a:defRPr sz="2000" kern="1200">
                <a:solidFill>
                  <a:srgbClr val="000105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rgbClr val="367993"/>
              </a:buClr>
              <a:buSzPct val="130000"/>
              <a:buFont typeface="Wingdings" pitchFamily="2" charset="2"/>
              <a:buChar char="§"/>
              <a:defRPr sz="1800" kern="1200">
                <a:solidFill>
                  <a:srgbClr val="000105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rgbClr val="367993"/>
              </a:buClr>
              <a:buSzPct val="130000"/>
              <a:buFont typeface="Wingdings" pitchFamily="2" charset="2"/>
              <a:buChar char="§"/>
              <a:defRPr sz="1600" kern="1200">
                <a:solidFill>
                  <a:srgbClr val="000105"/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rgbClr val="367993"/>
              </a:buClr>
              <a:buSzPct val="130000"/>
              <a:buFont typeface="Wingdings" pitchFamily="2" charset="2"/>
              <a:buChar char="§"/>
              <a:defRPr sz="1400" kern="1200">
                <a:solidFill>
                  <a:srgbClr val="000105"/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algn="just">
              <a:buNone/>
              <a:tabLst>
                <a:tab pos="0" algn="l"/>
              </a:tabLst>
            </a:pPr>
            <a:r>
              <a:rPr lang="ru-RU" sz="1400" dirty="0" smtClean="0"/>
              <a:t>Разработано Положение </a:t>
            </a:r>
            <a:r>
              <a:rPr lang="ru-RU" sz="1400" dirty="0" smtClean="0"/>
              <a:t>о совместно реализуемых процедурах мониторинга качества образования в рамках сетевого образовательного округа «Байкальская перспектива». </a:t>
            </a:r>
            <a:endParaRPr lang="ru-RU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5020876" y="4147568"/>
            <a:ext cx="2234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Myriad Pro" panose="020B0503030403020204" pitchFamily="34" charset="0"/>
              </a:rPr>
              <a:t>Результат проекта</a:t>
            </a:r>
          </a:p>
        </p:txBody>
      </p:sp>
      <p:sp>
        <p:nvSpPr>
          <p:cNvPr id="32" name="Объект 2"/>
          <p:cNvSpPr txBox="1">
            <a:spLocks/>
          </p:cNvSpPr>
          <p:nvPr/>
        </p:nvSpPr>
        <p:spPr>
          <a:xfrm>
            <a:off x="7184583" y="4553964"/>
            <a:ext cx="2191108" cy="136815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rgbClr val="367993"/>
              </a:buClr>
              <a:buSzPct val="130000"/>
              <a:buFont typeface="Wingdings" pitchFamily="2" charset="2"/>
              <a:buChar char="§"/>
              <a:defRPr sz="2200" kern="1200">
                <a:solidFill>
                  <a:srgbClr val="000105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rgbClr val="367993"/>
              </a:buClr>
              <a:buSzPct val="130000"/>
              <a:buFont typeface="Wingdings" pitchFamily="2" charset="2"/>
              <a:buChar char="§"/>
              <a:defRPr sz="2000" kern="1200">
                <a:solidFill>
                  <a:srgbClr val="000105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rgbClr val="367993"/>
              </a:buClr>
              <a:buSzPct val="130000"/>
              <a:buFont typeface="Wingdings" pitchFamily="2" charset="2"/>
              <a:buChar char="§"/>
              <a:defRPr sz="1800" kern="1200">
                <a:solidFill>
                  <a:srgbClr val="000105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rgbClr val="367993"/>
              </a:buClr>
              <a:buSzPct val="130000"/>
              <a:buFont typeface="Wingdings" pitchFamily="2" charset="2"/>
              <a:buChar char="§"/>
              <a:defRPr sz="1600" kern="1200">
                <a:solidFill>
                  <a:srgbClr val="000105"/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rgbClr val="367993"/>
              </a:buClr>
              <a:buSzPct val="130000"/>
              <a:buFont typeface="Wingdings" pitchFamily="2" charset="2"/>
              <a:buChar char="§"/>
              <a:defRPr sz="1400" kern="1200">
                <a:solidFill>
                  <a:srgbClr val="000105"/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ru-RU" sz="1400" dirty="0" smtClean="0"/>
              <a:t>Созданы мобильные рабочие группы </a:t>
            </a:r>
            <a:r>
              <a:rPr lang="ru-RU" sz="1400" dirty="0" smtClean="0"/>
              <a:t>по осуществлению оперативной деятельности по оценке качества образования</a:t>
            </a:r>
            <a:endParaRPr lang="ru-RU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7225886" y="4147568"/>
            <a:ext cx="2234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Myriad Pro" panose="020B0503030403020204" pitchFamily="34" charset="0"/>
              </a:rPr>
              <a:t>Результат проекта</a:t>
            </a:r>
          </a:p>
        </p:txBody>
      </p:sp>
      <p:cxnSp>
        <p:nvCxnSpPr>
          <p:cNvPr id="2048" name="Прямая соединительная линия 2047"/>
          <p:cNvCxnSpPr/>
          <p:nvPr/>
        </p:nvCxnSpPr>
        <p:spPr>
          <a:xfrm>
            <a:off x="2360712" y="2749252"/>
            <a:ext cx="430718" cy="0"/>
          </a:xfrm>
          <a:prstGeom prst="line">
            <a:avLst/>
          </a:prstGeom>
          <a:ln w="25400">
            <a:solidFill>
              <a:srgbClr val="94949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4695171" y="2729880"/>
            <a:ext cx="430718" cy="0"/>
          </a:xfrm>
          <a:prstGeom prst="line">
            <a:avLst/>
          </a:prstGeom>
          <a:ln w="25400">
            <a:solidFill>
              <a:srgbClr val="94949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6969224" y="2737500"/>
            <a:ext cx="430718" cy="0"/>
          </a:xfrm>
          <a:prstGeom prst="line">
            <a:avLst/>
          </a:prstGeom>
          <a:ln w="25400">
            <a:solidFill>
              <a:srgbClr val="94949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 descr="D:\Work\Prodject\Презентация Ирина Брацун\01\Иконки\noun_586844_cc-0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65610" y="2420698"/>
            <a:ext cx="742046" cy="927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D:\Work\Prodject\Презентация Ирина Брацун\01\Иконки\05-0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59895" y="2196957"/>
            <a:ext cx="954312" cy="1192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D:\Work\Prodject\Презентация Ирина Брацун\01\Иконки\04-01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35846" y="2163800"/>
            <a:ext cx="885552" cy="1106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D:\Work\Prodject\Презентация Ирина Брацун\01\Иконки\06-01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05328" y="2290208"/>
            <a:ext cx="703027" cy="703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3196" y="319181"/>
            <a:ext cx="688996" cy="529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2263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3808" y="215786"/>
            <a:ext cx="8453794" cy="692934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ВНЕДРЕНИЕ РЕЗУЛЬТАТОВ ПРОЕКТА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524240" y="1142984"/>
            <a:ext cx="6215106" cy="4643470"/>
          </a:xfrm>
        </p:spPr>
        <p:txBody>
          <a:bodyPr>
            <a:normAutofit fontScale="70000" lnSpcReduction="20000"/>
          </a:bodyPr>
          <a:lstStyle/>
          <a:p>
            <a:pPr marL="45720" indent="0"/>
            <a:r>
              <a:rPr lang="ru-RU" sz="2600" dirty="0" smtClean="0"/>
              <a:t> созданы АРМ для каждого учителя МБОУ СОШ № 1 г.Гусиноозерска</a:t>
            </a:r>
          </a:p>
          <a:p>
            <a:pPr marL="45720" indent="0"/>
            <a:r>
              <a:rPr lang="ru-RU" sz="2600" dirty="0" smtClean="0"/>
              <a:t>создана </a:t>
            </a:r>
            <a:r>
              <a:rPr lang="ru-RU" sz="2600" dirty="0" smtClean="0"/>
              <a:t>базы данных молодых педагогов школ </a:t>
            </a:r>
            <a:r>
              <a:rPr lang="ru-RU" sz="2600" dirty="0" err="1" smtClean="0"/>
              <a:t>Селенгинского</a:t>
            </a:r>
            <a:r>
              <a:rPr lang="ru-RU" sz="2600" dirty="0" smtClean="0"/>
              <a:t> района;</a:t>
            </a:r>
          </a:p>
          <a:p>
            <a:pPr lvl="0"/>
            <a:r>
              <a:rPr lang="ru-RU" sz="2600" dirty="0" smtClean="0"/>
              <a:t>проведено анкетирование </a:t>
            </a:r>
            <a:r>
              <a:rPr lang="ru-RU" sz="2600" dirty="0" smtClean="0"/>
              <a:t>молодых </a:t>
            </a:r>
            <a:r>
              <a:rPr lang="ru-RU" sz="2600" dirty="0" smtClean="0"/>
              <a:t>педагогов и обработка результатов с </a:t>
            </a:r>
            <a:r>
              <a:rPr lang="ru-RU" sz="2600" dirty="0" smtClean="0"/>
              <a:t>использованием сервисов </a:t>
            </a:r>
            <a:r>
              <a:rPr lang="en-US" sz="2600" dirty="0" smtClean="0"/>
              <a:t>Google</a:t>
            </a:r>
            <a:r>
              <a:rPr lang="ru-RU" sz="2600" dirty="0" smtClean="0"/>
              <a:t>;</a:t>
            </a:r>
            <a:endParaRPr lang="ru-RU" sz="2600" dirty="0" smtClean="0"/>
          </a:p>
          <a:p>
            <a:pPr lvl="0"/>
            <a:r>
              <a:rPr lang="ru-RU" sz="2600" dirty="0" smtClean="0"/>
              <a:t>ряд процедур аттестации </a:t>
            </a:r>
            <a:r>
              <a:rPr lang="ru-RU" sz="2600" dirty="0" smtClean="0"/>
              <a:t>руководителей ОО </a:t>
            </a:r>
            <a:r>
              <a:rPr lang="ru-RU" sz="2600" dirty="0" err="1" smtClean="0"/>
              <a:t>Селенгинского</a:t>
            </a:r>
            <a:r>
              <a:rPr lang="ru-RU" sz="2600" dirty="0" smtClean="0"/>
              <a:t> </a:t>
            </a:r>
            <a:r>
              <a:rPr lang="ru-RU" sz="2600" dirty="0" smtClean="0"/>
              <a:t>района</a:t>
            </a:r>
            <a:r>
              <a:rPr lang="ru-RU" sz="2600" dirty="0" smtClean="0"/>
              <a:t> </a:t>
            </a:r>
            <a:r>
              <a:rPr lang="ru-RU" sz="2600" dirty="0" smtClean="0"/>
              <a:t>проведены с использованием сервисов </a:t>
            </a:r>
            <a:r>
              <a:rPr lang="en-US" sz="2600" dirty="0" smtClean="0"/>
              <a:t>Google</a:t>
            </a:r>
            <a:r>
              <a:rPr lang="ru-RU" sz="2600" dirty="0" smtClean="0"/>
              <a:t>; </a:t>
            </a:r>
            <a:endParaRPr lang="ru-RU" sz="2600" dirty="0" smtClean="0"/>
          </a:p>
          <a:p>
            <a:pPr lvl="0"/>
            <a:r>
              <a:rPr lang="ru-RU" sz="2600" dirty="0" smtClean="0"/>
              <a:t>реализован сетевой проект </a:t>
            </a:r>
            <a:r>
              <a:rPr lang="ru-RU" sz="2600" dirty="0" err="1" smtClean="0"/>
              <a:t>Селенгинского</a:t>
            </a:r>
            <a:r>
              <a:rPr lang="ru-RU" sz="2600" dirty="0" smtClean="0"/>
              <a:t> РУО «Портрет выпускника основной школы </a:t>
            </a:r>
            <a:r>
              <a:rPr lang="ru-RU" sz="2600" dirty="0" err="1" smtClean="0"/>
              <a:t>Селенгинского</a:t>
            </a:r>
            <a:r>
              <a:rPr lang="ru-RU" sz="2600" dirty="0" smtClean="0"/>
              <a:t> района»;</a:t>
            </a:r>
          </a:p>
          <a:p>
            <a:pPr lvl="0"/>
            <a:r>
              <a:rPr lang="ru-RU" sz="2600" dirty="0" smtClean="0"/>
              <a:t> реализован сетевой проект </a:t>
            </a:r>
            <a:r>
              <a:rPr lang="ru-RU" sz="2600" dirty="0" smtClean="0"/>
              <a:t>«Обратная связь» (анкетирование жителей города по инициативе Городского Совета депутатов);</a:t>
            </a:r>
          </a:p>
          <a:p>
            <a:pPr lvl="0"/>
            <a:r>
              <a:rPr lang="ru-RU" sz="2600" dirty="0" smtClean="0"/>
              <a:t>реализуется сетевой проект образовательного округа </a:t>
            </a:r>
            <a:r>
              <a:rPr lang="ru-RU" sz="2600" dirty="0" smtClean="0"/>
              <a:t>«Байкальская перспектива»</a:t>
            </a:r>
          </a:p>
          <a:p>
            <a:pPr marL="45720" indent="0">
              <a:buNone/>
            </a:pPr>
            <a:endParaRPr lang="ru-RU" sz="2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238488" y="2316562"/>
            <a:ext cx="72008" cy="240858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3196" y="217646"/>
            <a:ext cx="688996" cy="52999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3844" y="2041479"/>
            <a:ext cx="2372940" cy="2755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2969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1423</TotalTime>
  <Words>399</Words>
  <Application>Microsoft Office PowerPoint</Application>
  <PresentationFormat>Лист A4 (210x297 мм)</PresentationFormat>
  <Paragraphs>63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ИНФОРМАЦИОННО-ТЕХНОЛОГИЧЕСКАЯ БАЗА СИСТЕМЫ ОЦЕНКИ КАЧЕСТВА ОБРАЗОВАНИЯ  (формирование математико-статистических пакетов обработки результатов мониторинга качества образования с использованием сервисов Google и электронных таблиц Excel) </vt:lpstr>
      <vt:lpstr>СУТЬ ПРОЕКТА</vt:lpstr>
      <vt:lpstr>ЦЕЛИ И ЗАДАЧИ ПРОЕКТА</vt:lpstr>
      <vt:lpstr>ЦЕЛЕВАЯ АУДИТОРИЯ ПРОЕКТА</vt:lpstr>
      <vt:lpstr>ОЖИДАЕМЫЕ РЕЗУЛЬТАТЫ ПРОЕКТА</vt:lpstr>
      <vt:lpstr>ТЕКУЩИЕ РЕЗУЛЬТАТЫ ПРОЕКТА</vt:lpstr>
      <vt:lpstr>ВНЕДРЕНИЕ РЕЗУЛЬТАТОВ ПРОЕКТА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Yulia</dc:creator>
  <cp:lastModifiedBy>Главный</cp:lastModifiedBy>
  <cp:revision>93</cp:revision>
  <dcterms:created xsi:type="dcterms:W3CDTF">2016-10-25T07:20:22Z</dcterms:created>
  <dcterms:modified xsi:type="dcterms:W3CDTF">2016-11-04T03:08:05Z</dcterms:modified>
</cp:coreProperties>
</file>