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handoutMasterIdLst>
    <p:handoutMasterId r:id="rId47"/>
  </p:handoutMasterIdLst>
  <p:sldIdLst>
    <p:sldId id="256" r:id="rId2"/>
    <p:sldId id="261" r:id="rId3"/>
    <p:sldId id="272" r:id="rId4"/>
    <p:sldId id="279" r:id="rId5"/>
    <p:sldId id="273" r:id="rId6"/>
    <p:sldId id="286" r:id="rId7"/>
    <p:sldId id="297" r:id="rId8"/>
    <p:sldId id="276" r:id="rId9"/>
    <p:sldId id="274" r:id="rId10"/>
    <p:sldId id="285" r:id="rId11"/>
    <p:sldId id="277" r:id="rId12"/>
    <p:sldId id="287" r:id="rId13"/>
    <p:sldId id="278" r:id="rId14"/>
    <p:sldId id="289" r:id="rId15"/>
    <p:sldId id="288" r:id="rId16"/>
    <p:sldId id="280" r:id="rId17"/>
    <p:sldId id="290" r:id="rId18"/>
    <p:sldId id="294" r:id="rId19"/>
    <p:sldId id="300" r:id="rId20"/>
    <p:sldId id="262" r:id="rId21"/>
    <p:sldId id="263" r:id="rId22"/>
    <p:sldId id="266" r:id="rId23"/>
    <p:sldId id="265" r:id="rId24"/>
    <p:sldId id="301" r:id="rId25"/>
    <p:sldId id="302" r:id="rId26"/>
    <p:sldId id="303" r:id="rId27"/>
    <p:sldId id="305" r:id="rId28"/>
    <p:sldId id="304" r:id="rId29"/>
    <p:sldId id="306" r:id="rId30"/>
    <p:sldId id="308" r:id="rId31"/>
    <p:sldId id="307" r:id="rId32"/>
    <p:sldId id="309" r:id="rId33"/>
    <p:sldId id="291" r:id="rId34"/>
    <p:sldId id="281" r:id="rId35"/>
    <p:sldId id="310" r:id="rId36"/>
    <p:sldId id="314" r:id="rId37"/>
    <p:sldId id="282" r:id="rId38"/>
    <p:sldId id="283" r:id="rId39"/>
    <p:sldId id="267" r:id="rId40"/>
    <p:sldId id="292" r:id="rId41"/>
    <p:sldId id="311" r:id="rId42"/>
    <p:sldId id="312" r:id="rId43"/>
    <p:sldId id="315" r:id="rId44"/>
    <p:sldId id="271" r:id="rId45"/>
  </p:sldIdLst>
  <p:sldSz cx="9144000" cy="6858000" type="screen4x3"/>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74"/>
    <a:srgbClr val="3A5896"/>
    <a:srgbClr val="385592"/>
    <a:srgbClr val="FFFFFF"/>
    <a:srgbClr val="173A8D"/>
    <a:srgbClr val="D6DEEA"/>
    <a:srgbClr val="9F9289"/>
    <a:srgbClr val="E2DEDB"/>
    <a:srgbClr val="F1F1F1"/>
    <a:srgbClr val="1D3C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9479" autoAdjust="0"/>
  </p:normalViewPr>
  <p:slideViewPr>
    <p:cSldViewPr snapToGrid="0">
      <p:cViewPr varScale="1">
        <p:scale>
          <a:sx n="52" d="100"/>
          <a:sy n="52" d="100"/>
        </p:scale>
        <p:origin x="1878" y="36"/>
      </p:cViewPr>
      <p:guideLst/>
    </p:cSldViewPr>
  </p:slideViewPr>
  <p:notesTextViewPr>
    <p:cViewPr>
      <p:scale>
        <a:sx n="1" d="1"/>
        <a:sy n="1" d="1"/>
      </p:scale>
      <p:origin x="0" y="0"/>
    </p:cViewPr>
  </p:notesTextViewPr>
  <p:notesViewPr>
    <p:cSldViewPr snapToGrid="0">
      <p:cViewPr varScale="1">
        <p:scale>
          <a:sx n="85" d="100"/>
          <a:sy n="85" d="100"/>
        </p:scale>
        <p:origin x="380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fld id="{BE2DD1C9-4BB6-422A-8F34-C157EA500BD9}" type="datetimeFigureOut">
              <a:rPr lang="en-US" smtClean="0"/>
              <a:t>1/13/2019</a:t>
            </a:fld>
            <a:endParaRPr lang="en-US"/>
          </a:p>
        </p:txBody>
      </p:sp>
      <p:sp>
        <p:nvSpPr>
          <p:cNvPr id="4" name="Footer Placeholder 3"/>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endParaRPr lang="en-US"/>
          </a:p>
        </p:txBody>
      </p:sp>
      <p:sp>
        <p:nvSpPr>
          <p:cNvPr id="5" name="Slide Number Placeholder 4"/>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D5A997E4-EE34-411C-9FF1-22B934EF5337}" type="slidenum">
              <a:rPr lang="en-US" smtClean="0"/>
              <a:t>‹#›</a:t>
            </a:fld>
            <a:endParaRPr lang="en-US"/>
          </a:p>
        </p:txBody>
      </p:sp>
    </p:spTree>
    <p:extLst>
      <p:ext uri="{BB962C8B-B14F-4D97-AF65-F5344CB8AC3E}">
        <p14:creationId xmlns:p14="http://schemas.microsoft.com/office/powerpoint/2010/main" val="2127411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ru-RU"/>
          </a:p>
        </p:txBody>
      </p:sp>
      <p:sp>
        <p:nvSpPr>
          <p:cNvPr id="3" name="Дата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2DFE72DC-F207-4140-96C4-066638FD2746}" type="datetimeFigureOut">
              <a:rPr lang="ru-RU" smtClean="0"/>
              <a:t>13.01.2019</a:t>
            </a:fld>
            <a:endParaRPr lang="ru-RU"/>
          </a:p>
        </p:txBody>
      </p:sp>
      <p:sp>
        <p:nvSpPr>
          <p:cNvPr id="4" name="Образ слайда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16" tIns="48308" rIns="96616" bIns="48308" rtlCol="0" anchor="ctr"/>
          <a:lstStyle/>
          <a:p>
            <a:endParaRPr lang="ru-RU"/>
          </a:p>
        </p:txBody>
      </p:sp>
      <p:sp>
        <p:nvSpPr>
          <p:cNvPr id="5" name="Заметки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ru-RU"/>
          </a:p>
        </p:txBody>
      </p:sp>
      <p:sp>
        <p:nvSpPr>
          <p:cNvPr id="7" name="Номер слайда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57012FC1-1DA1-481E-A7F7-793EDEB486FB}" type="slidenum">
              <a:rPr lang="ru-RU" smtClean="0"/>
              <a:t>‹#›</a:t>
            </a:fld>
            <a:endParaRPr lang="ru-RU"/>
          </a:p>
        </p:txBody>
      </p:sp>
    </p:spTree>
    <p:extLst>
      <p:ext uri="{BB962C8B-B14F-4D97-AF65-F5344CB8AC3E}">
        <p14:creationId xmlns:p14="http://schemas.microsoft.com/office/powerpoint/2010/main" val="2585554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vk.com/id109399978"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vk.com/id7879581"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vk.com/avanta_book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Добрый день,</a:t>
            </a:r>
            <a:r>
              <a:rPr lang="ru-RU" baseline="0" dirty="0" smtClean="0"/>
              <a:t> уважаемые коллеги. Мы рады новой встречи с вами. Сегодня у нас 3 </a:t>
            </a:r>
            <a:r>
              <a:rPr lang="ru-RU" baseline="0" dirty="0" err="1" smtClean="0"/>
              <a:t>вебинар</a:t>
            </a:r>
            <a:r>
              <a:rPr lang="ru-RU" baseline="0" dirty="0" smtClean="0"/>
              <a:t>  в рамках нашего проекта «Читающая школа». Девиз нашей встречи: «Читать – это модно».  Презентации с первых двух </a:t>
            </a:r>
            <a:r>
              <a:rPr lang="ru-RU" baseline="0" dirty="0" err="1" smtClean="0"/>
              <a:t>вебинаров</a:t>
            </a:r>
            <a:r>
              <a:rPr lang="ru-RU" baseline="0" dirty="0" smtClean="0"/>
              <a:t> мы вам направили, надеемся, что они будут вам полезны, пригодятся в вашей работе. Если вы их не получили, вы можете оставить ваш </a:t>
            </a:r>
            <a:r>
              <a:rPr lang="ru-RU" baseline="0" dirty="0" err="1" smtClean="0"/>
              <a:t>эл.адрес</a:t>
            </a:r>
            <a:r>
              <a:rPr lang="ru-RU" baseline="0" dirty="0" smtClean="0"/>
              <a:t> в чате нашего </a:t>
            </a:r>
            <a:r>
              <a:rPr lang="ru-RU" baseline="0" dirty="0" err="1" smtClean="0"/>
              <a:t>вебинара</a:t>
            </a:r>
            <a:r>
              <a:rPr lang="ru-RU" baseline="0" dirty="0" smtClean="0"/>
              <a:t>, и мы вам эти материалы отправим.  Сегодняшний </a:t>
            </a:r>
            <a:r>
              <a:rPr lang="ru-RU" baseline="0" dirty="0" err="1" smtClean="0"/>
              <a:t>вебинар</a:t>
            </a:r>
            <a:r>
              <a:rPr lang="ru-RU" baseline="0" dirty="0" smtClean="0"/>
              <a:t> нам хотелось бы провести в интерактивном режиме. Поэтому сегодня не только вы будете задавать вопросы , но и мы вам. Хотим, чтобы вы стали активными участниками нашей встречи. Самых активных ждет сюрприз. Тема </a:t>
            </a:r>
            <a:r>
              <a:rPr lang="ru-RU" baseline="0" dirty="0" err="1" smtClean="0"/>
              <a:t>вебинра</a:t>
            </a:r>
            <a:r>
              <a:rPr lang="ru-RU" baseline="0" dirty="0" smtClean="0"/>
              <a:t> вы </a:t>
            </a:r>
            <a:r>
              <a:rPr lang="ru-RU" baseline="0" dirty="0" err="1" smtClean="0"/>
              <a:t>видете</a:t>
            </a:r>
            <a:r>
              <a:rPr lang="ru-RU" baseline="0" dirty="0" smtClean="0"/>
              <a:t> на слайде. Она звучит следующим образом: «Ресурсы внеурочной деятельности для привлечения подростков к чтению». Сегодня с вами заместитель </a:t>
            </a:r>
            <a:r>
              <a:rPr lang="ru-RU" baseline="0" dirty="0" smtClean="0"/>
              <a:t>директора </a:t>
            </a:r>
            <a:r>
              <a:rPr lang="ru-RU" baseline="0" dirty="0" smtClean="0"/>
              <a:t>по </a:t>
            </a:r>
            <a:r>
              <a:rPr lang="ru-RU" baseline="0" dirty="0" err="1" smtClean="0"/>
              <a:t>Вр</a:t>
            </a:r>
            <a:r>
              <a:rPr lang="ru-RU" baseline="0" dirty="0" smtClean="0"/>
              <a:t> СИ Казанцева и </a:t>
            </a:r>
            <a:r>
              <a:rPr lang="ru-RU" baseline="0" dirty="0" err="1" smtClean="0"/>
              <a:t>зам.директора</a:t>
            </a:r>
            <a:r>
              <a:rPr lang="ru-RU" baseline="0" dirty="0" smtClean="0"/>
              <a:t> по НМР ЕВ </a:t>
            </a:r>
            <a:r>
              <a:rPr lang="ru-RU" baseline="0" dirty="0" err="1" smtClean="0"/>
              <a:t>Кинева</a:t>
            </a:r>
            <a:r>
              <a:rPr lang="ru-RU" baseline="0" dirty="0" smtClean="0"/>
              <a:t>.  Мы хотим увидеть, кто к нам присоединился. </a:t>
            </a:r>
            <a:r>
              <a:rPr lang="ru-RU" baseline="0" dirty="0" smtClean="0"/>
              <a:t>Поприветствуйте </a:t>
            </a:r>
            <a:r>
              <a:rPr lang="ru-RU" baseline="0" smtClean="0"/>
              <a:t>друг </a:t>
            </a:r>
            <a:r>
              <a:rPr lang="ru-RU" baseline="0" smtClean="0"/>
              <a:t>друга, </a:t>
            </a:r>
            <a:r>
              <a:rPr lang="ru-RU" baseline="0" dirty="0" smtClean="0"/>
              <a:t>поставьте плюсики в чате. </a:t>
            </a:r>
            <a:endParaRPr lang="ru-RU" dirty="0"/>
          </a:p>
        </p:txBody>
      </p:sp>
      <p:sp>
        <p:nvSpPr>
          <p:cNvPr id="4" name="Номер слайда 3"/>
          <p:cNvSpPr>
            <a:spLocks noGrp="1"/>
          </p:cNvSpPr>
          <p:nvPr>
            <p:ph type="sldNum" sz="quarter" idx="10"/>
          </p:nvPr>
        </p:nvSpPr>
        <p:spPr/>
        <p:txBody>
          <a:bodyPr/>
          <a:lstStyle/>
          <a:p>
            <a:fld id="{57012FC1-1DA1-481E-A7F7-793EDEB486FB}" type="slidenum">
              <a:rPr lang="ru-RU" smtClean="0"/>
              <a:t>1</a:t>
            </a:fld>
            <a:endParaRPr lang="ru-RU"/>
          </a:p>
        </p:txBody>
      </p:sp>
    </p:spTree>
    <p:extLst>
      <p:ext uri="{BB962C8B-B14F-4D97-AF65-F5344CB8AC3E}">
        <p14:creationId xmlns:p14="http://schemas.microsoft.com/office/powerpoint/2010/main" val="1500380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Фонды библиотеки пополнились  благодаря семьям</a:t>
            </a:r>
            <a:r>
              <a:rPr lang="ru-RU" baseline="0" dirty="0" smtClean="0"/>
              <a:t> наших обучающихся, которые активно приняли участие  в акции «Подари книгу школе», которая прошла </a:t>
            </a:r>
            <a:r>
              <a:rPr lang="ru-RU" dirty="0" smtClean="0"/>
              <a:t>14 февраля ,</a:t>
            </a:r>
            <a:r>
              <a:rPr lang="ru-RU" baseline="0" dirty="0" smtClean="0"/>
              <a:t> в </a:t>
            </a:r>
            <a:r>
              <a:rPr lang="ru-RU" dirty="0" smtClean="0"/>
              <a:t> МЕЖДУНАРОДНЫЙ ДЕНЬ КНИГОДАРЕНИЯ! </a:t>
            </a:r>
            <a:br>
              <a:rPr lang="ru-RU" dirty="0" smtClean="0"/>
            </a:br>
            <a:endParaRPr lang="ru-RU" dirty="0"/>
          </a:p>
        </p:txBody>
      </p:sp>
      <p:sp>
        <p:nvSpPr>
          <p:cNvPr id="4" name="Номер слайда 3"/>
          <p:cNvSpPr>
            <a:spLocks noGrp="1"/>
          </p:cNvSpPr>
          <p:nvPr>
            <p:ph type="sldNum" sz="quarter" idx="10"/>
          </p:nvPr>
        </p:nvSpPr>
        <p:spPr/>
        <p:txBody>
          <a:bodyPr/>
          <a:lstStyle/>
          <a:p>
            <a:fld id="{57012FC1-1DA1-481E-A7F7-793EDEB486FB}" type="slidenum">
              <a:rPr lang="ru-RU" smtClean="0"/>
              <a:t>10</a:t>
            </a:fld>
            <a:endParaRPr lang="ru-RU"/>
          </a:p>
        </p:txBody>
      </p:sp>
    </p:spTree>
    <p:extLst>
      <p:ext uri="{BB962C8B-B14F-4D97-AF65-F5344CB8AC3E}">
        <p14:creationId xmlns:p14="http://schemas.microsoft.com/office/powerpoint/2010/main" val="2893402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Мы пользуемся возможностями не только школьной</a:t>
            </a:r>
            <a:r>
              <a:rPr lang="ru-RU" baseline="0" dirty="0" smtClean="0"/>
              <a:t> библиотеки, но городских библиотек нашего микрорайона. В шаговой доступности от нашей школы три библиотеки.</a:t>
            </a:r>
            <a:endParaRPr lang="ru-RU" dirty="0"/>
          </a:p>
        </p:txBody>
      </p:sp>
      <p:sp>
        <p:nvSpPr>
          <p:cNvPr id="4" name="Номер слайда 3"/>
          <p:cNvSpPr>
            <a:spLocks noGrp="1"/>
          </p:cNvSpPr>
          <p:nvPr>
            <p:ph type="sldNum" sz="quarter" idx="10"/>
          </p:nvPr>
        </p:nvSpPr>
        <p:spPr/>
        <p:txBody>
          <a:bodyPr/>
          <a:lstStyle/>
          <a:p>
            <a:fld id="{57012FC1-1DA1-481E-A7F7-793EDEB486FB}" type="slidenum">
              <a:rPr lang="ru-RU" smtClean="0"/>
              <a:t>11</a:t>
            </a:fld>
            <a:endParaRPr lang="ru-RU"/>
          </a:p>
        </p:txBody>
      </p:sp>
    </p:spTree>
    <p:extLst>
      <p:ext uri="{BB962C8B-B14F-4D97-AF65-F5344CB8AC3E}">
        <p14:creationId xmlns:p14="http://schemas.microsoft.com/office/powerpoint/2010/main" val="3759640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Особая благодарность за</a:t>
            </a:r>
            <a:r>
              <a:rPr lang="ru-RU" baseline="0" dirty="0" smtClean="0"/>
              <a:t> сотрудничество хотели бы выразить специалисту библиотеки филиала №6 Вере Ал-</a:t>
            </a:r>
            <a:r>
              <a:rPr lang="ru-RU" baseline="0" dirty="0" err="1" smtClean="0"/>
              <a:t>др</a:t>
            </a:r>
            <a:r>
              <a:rPr lang="ru-RU" baseline="0" dirty="0" smtClean="0"/>
              <a:t> Бычиной. Благодаря ей наши ребята смогли пообщаться с современными писателями через он-</a:t>
            </a:r>
            <a:r>
              <a:rPr lang="ru-RU" baseline="0" dirty="0" err="1" smtClean="0"/>
              <a:t>лайн</a:t>
            </a:r>
            <a:r>
              <a:rPr lang="ru-RU" baseline="0" dirty="0" smtClean="0"/>
              <a:t> встречи, которые она организовывала. Инициаторами этих встреч стал наш педагог – Ирина Юрьевна Бодрова. Перед каждой встречей проходила большая подготовительная работа: ребята читали произведения авторов, обсуждали их на уроках, готовили вопросы писателю. И надо отметить, что те, с кем встречались ребята, говорили о том, что им приятно общаться с нашими детьми, потому что они знают произведения, задают действительно волнующих вопросы и с интересом вступают в диалог.</a:t>
            </a:r>
            <a:endParaRPr lang="ru-RU" dirty="0"/>
          </a:p>
        </p:txBody>
      </p:sp>
      <p:sp>
        <p:nvSpPr>
          <p:cNvPr id="4" name="Номер слайда 3"/>
          <p:cNvSpPr>
            <a:spLocks noGrp="1"/>
          </p:cNvSpPr>
          <p:nvPr>
            <p:ph type="sldNum" sz="quarter" idx="10"/>
          </p:nvPr>
        </p:nvSpPr>
        <p:spPr/>
        <p:txBody>
          <a:bodyPr/>
          <a:lstStyle/>
          <a:p>
            <a:fld id="{57012FC1-1DA1-481E-A7F7-793EDEB486FB}" type="slidenum">
              <a:rPr lang="ru-RU" smtClean="0"/>
              <a:t>12</a:t>
            </a:fld>
            <a:endParaRPr lang="ru-RU"/>
          </a:p>
        </p:txBody>
      </p:sp>
    </p:spTree>
    <p:extLst>
      <p:ext uri="{BB962C8B-B14F-4D97-AF65-F5344CB8AC3E}">
        <p14:creationId xmlns:p14="http://schemas.microsoft.com/office/powerpoint/2010/main" val="1780167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66155">
              <a:defRPr/>
            </a:pPr>
            <a:r>
              <a:rPr lang="ru-RU" sz="1300" b="1" dirty="0"/>
              <a:t>В таком режиме у нас прошли встречи с </a:t>
            </a:r>
          </a:p>
          <a:p>
            <a:pPr defTabSz="966155">
              <a:defRPr/>
            </a:pPr>
            <a:r>
              <a:rPr lang="ru-RU" dirty="0" smtClean="0"/>
              <a:t>с творческим тандемом белорусских писателей </a:t>
            </a:r>
            <a:r>
              <a:rPr lang="ru-RU" dirty="0" smtClean="0">
                <a:hlinkClick r:id="rId3"/>
              </a:rPr>
              <a:t>Андреем </a:t>
            </a:r>
            <a:r>
              <a:rPr lang="ru-RU" dirty="0" err="1" smtClean="0">
                <a:hlinkClick r:id="rId3"/>
              </a:rPr>
              <a:t>Жвалевским</a:t>
            </a:r>
            <a:r>
              <a:rPr lang="ru-RU" dirty="0" smtClean="0"/>
              <a:t> и </a:t>
            </a:r>
            <a:r>
              <a:rPr lang="ru-RU" dirty="0" smtClean="0">
                <a:hlinkClick r:id="rId4"/>
              </a:rPr>
              <a:t>Евгенией Пастернак</a:t>
            </a:r>
            <a:r>
              <a:rPr lang="ru-RU" dirty="0" smtClean="0"/>
              <a:t>. </a:t>
            </a:r>
          </a:p>
          <a:p>
            <a:pPr defTabSz="966155">
              <a:defRPr/>
            </a:pPr>
            <a:r>
              <a:rPr lang="ru-RU" dirty="0" smtClean="0"/>
              <a:t>«Правдивая история Деда Мороза», «Время всегда хорошее», «Гимназия № 13», «</a:t>
            </a:r>
            <a:r>
              <a:rPr lang="ru-RU" dirty="0" err="1" smtClean="0"/>
              <a:t>МосКвест</a:t>
            </a:r>
            <a:r>
              <a:rPr lang="ru-RU" dirty="0" smtClean="0"/>
              <a:t>», «Бежим отсюда», «Я хочу в школу» - вот те книги, которые дети прочитали перед встречей. </a:t>
            </a:r>
          </a:p>
          <a:p>
            <a:pPr defTabSz="966155">
              <a:defRPr/>
            </a:pPr>
            <a:r>
              <a:rPr lang="ru-RU" dirty="0" smtClean="0"/>
              <a:t>Конечно, ребят интересовало, как писатели договариваются между собой, когда пишут книгу. Как ответила </a:t>
            </a:r>
            <a:r>
              <a:rPr lang="ru-RU" dirty="0" smtClean="0">
                <a:hlinkClick r:id="rId4"/>
              </a:rPr>
              <a:t>Евгения</a:t>
            </a:r>
            <a:r>
              <a:rPr lang="ru-RU" dirty="0" smtClean="0"/>
              <a:t>: «Никогда не бывает ни споров, ни разногласий. За годы совместной работы мы научились отлично понимать друг друга".</a:t>
            </a:r>
            <a:br>
              <a:rPr lang="ru-RU" dirty="0" smtClean="0"/>
            </a:br>
            <a:r>
              <a:rPr lang="ru-RU" dirty="0" smtClean="0"/>
              <a:t>Атмосфера встречи была просто потрясающая - всё прошло очень душевно и тепло! </a:t>
            </a:r>
          </a:p>
          <a:p>
            <a:pPr defTabSz="966155">
              <a:defRPr/>
            </a:pPr>
            <a:endParaRPr lang="ru-RU" dirty="0" smtClean="0"/>
          </a:p>
        </p:txBody>
      </p:sp>
      <p:sp>
        <p:nvSpPr>
          <p:cNvPr id="4" name="Номер слайда 3"/>
          <p:cNvSpPr>
            <a:spLocks noGrp="1"/>
          </p:cNvSpPr>
          <p:nvPr>
            <p:ph type="sldNum" sz="quarter" idx="10"/>
          </p:nvPr>
        </p:nvSpPr>
        <p:spPr/>
        <p:txBody>
          <a:bodyPr/>
          <a:lstStyle/>
          <a:p>
            <a:fld id="{57012FC1-1DA1-481E-A7F7-793EDEB486FB}" type="slidenum">
              <a:rPr lang="ru-RU" smtClean="0"/>
              <a:t>13</a:t>
            </a:fld>
            <a:endParaRPr lang="ru-RU"/>
          </a:p>
        </p:txBody>
      </p:sp>
    </p:spTree>
    <p:extLst>
      <p:ext uri="{BB962C8B-B14F-4D97-AF65-F5344CB8AC3E}">
        <p14:creationId xmlns:p14="http://schemas.microsoft.com/office/powerpoint/2010/main" val="1688662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66155">
              <a:defRPr/>
            </a:pPr>
            <a:r>
              <a:rPr lang="ru-RU" sz="1300" b="1" dirty="0"/>
              <a:t>Творческая встреча с Тамарой Крюковой была интересной. Дети нашей школы просто зачитываются произведениями этой писательницы: «</a:t>
            </a:r>
            <a:r>
              <a:rPr lang="ru-RU" sz="1300" b="1" dirty="0" err="1"/>
              <a:t>Костя+Ника</a:t>
            </a:r>
            <a:r>
              <a:rPr lang="ru-RU" sz="1300" b="1" dirty="0"/>
              <a:t>», « Потапов, к доске», «Ведьма», «Триптих в черно-белых тонах» и многие другие. </a:t>
            </a:r>
            <a:r>
              <a:rPr lang="ru-RU" sz="1300" b="1" dirty="0" err="1"/>
              <a:t>Поэтомц</a:t>
            </a:r>
            <a:r>
              <a:rPr lang="ru-RU" sz="1300" b="1" dirty="0"/>
              <a:t> и вопросов было много. Ребята не хотели заканчивать встречу с писательницей.</a:t>
            </a:r>
          </a:p>
          <a:p>
            <a:endParaRPr lang="ru-RU" dirty="0"/>
          </a:p>
        </p:txBody>
      </p:sp>
      <p:sp>
        <p:nvSpPr>
          <p:cNvPr id="4" name="Номер слайда 3"/>
          <p:cNvSpPr>
            <a:spLocks noGrp="1"/>
          </p:cNvSpPr>
          <p:nvPr>
            <p:ph type="sldNum" sz="quarter" idx="10"/>
          </p:nvPr>
        </p:nvSpPr>
        <p:spPr/>
        <p:txBody>
          <a:bodyPr/>
          <a:lstStyle/>
          <a:p>
            <a:fld id="{57012FC1-1DA1-481E-A7F7-793EDEB486FB}" type="slidenum">
              <a:rPr lang="ru-RU" smtClean="0"/>
              <a:t>14</a:t>
            </a:fld>
            <a:endParaRPr lang="ru-RU"/>
          </a:p>
        </p:txBody>
      </p:sp>
    </p:spTree>
    <p:extLst>
      <p:ext uri="{BB962C8B-B14F-4D97-AF65-F5344CB8AC3E}">
        <p14:creationId xmlns:p14="http://schemas.microsoft.com/office/powerpoint/2010/main" val="2439165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К встрече с Евгением </a:t>
            </a:r>
            <a:r>
              <a:rPr lang="ru-RU" dirty="0" err="1" smtClean="0"/>
              <a:t>Рудашевским</a:t>
            </a:r>
            <a:r>
              <a:rPr lang="ru-RU" dirty="0" smtClean="0"/>
              <a:t> ребята 9-х</a:t>
            </a:r>
            <a:r>
              <a:rPr lang="ru-RU" baseline="0" dirty="0" smtClean="0"/>
              <a:t> классов готовились в течение двух месяцев</a:t>
            </a:r>
            <a:r>
              <a:rPr lang="ru-RU" dirty="0" smtClean="0"/>
              <a:t>: читали повести " Здравствуй, брат мой </a:t>
            </a:r>
            <a:r>
              <a:rPr lang="ru-RU" dirty="0" err="1" smtClean="0"/>
              <a:t>Бзоу</a:t>
            </a:r>
            <a:r>
              <a:rPr lang="ru-RU" dirty="0" smtClean="0"/>
              <a:t>", "Куда уходит </a:t>
            </a:r>
            <a:r>
              <a:rPr lang="ru-RU" dirty="0" err="1" smtClean="0"/>
              <a:t>кумуткан</a:t>
            </a:r>
            <a:r>
              <a:rPr lang="ru-RU" dirty="0" smtClean="0"/>
              <a:t>", "Ворон", выбирали эпизоды для работы, писали сочинения, готовили вопросы для беседы. Очень было интересно </a:t>
            </a:r>
            <a:r>
              <a:rPr lang="ru-RU" dirty="0" err="1" smtClean="0"/>
              <a:t>читаткеь</a:t>
            </a:r>
            <a:r>
              <a:rPr lang="ru-RU" dirty="0" smtClean="0"/>
              <a:t> отзывы ребят</a:t>
            </a:r>
            <a:r>
              <a:rPr lang="ru-RU" baseline="0" dirty="0" smtClean="0"/>
              <a:t> об этой встрече. В специальной группе ВК, которую создал педагог, ребята оставляли комментарии об этой встрече. Сразу хотелось добавить, что эта группа активно используется ребятами для обсуждения вновь прочитанных книг, потому что они привыкли  общаться в большую часть  времени в социальных сетях. Поэтому используйте, коллеги, этот ресурс для привлечения подростков к обсуждению произведений современных авторов, которые смогли затронуть подростков. А если у вас есть опыт по использованию социальных сетей для привлечения подростков к чтению, делитесь с нами, пишите в чате.</a:t>
            </a:r>
            <a:r>
              <a:rPr lang="ru-RU" dirty="0" smtClean="0"/>
              <a:t/>
            </a:r>
            <a:br>
              <a:rPr lang="ru-RU" dirty="0" smtClean="0"/>
            </a:br>
            <a:endParaRPr lang="ru-RU" dirty="0"/>
          </a:p>
        </p:txBody>
      </p:sp>
      <p:sp>
        <p:nvSpPr>
          <p:cNvPr id="4" name="Номер слайда 3"/>
          <p:cNvSpPr>
            <a:spLocks noGrp="1"/>
          </p:cNvSpPr>
          <p:nvPr>
            <p:ph type="sldNum" sz="quarter" idx="10"/>
          </p:nvPr>
        </p:nvSpPr>
        <p:spPr/>
        <p:txBody>
          <a:bodyPr/>
          <a:lstStyle/>
          <a:p>
            <a:fld id="{57012FC1-1DA1-481E-A7F7-793EDEB486FB}" type="slidenum">
              <a:rPr lang="ru-RU" smtClean="0"/>
              <a:t>15</a:t>
            </a:fld>
            <a:endParaRPr lang="ru-RU"/>
          </a:p>
        </p:txBody>
      </p:sp>
    </p:spTree>
    <p:extLst>
      <p:ext uri="{BB962C8B-B14F-4D97-AF65-F5344CB8AC3E}">
        <p14:creationId xmlns:p14="http://schemas.microsoft.com/office/powerpoint/2010/main" val="1582274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300" b="1" dirty="0"/>
              <a:t>Взаимодействие с городской библиотекой не закончилось на этом. Появился совместный проект "Информационная грамотность - успешная личность.»</a:t>
            </a:r>
          </a:p>
          <a:p>
            <a:r>
              <a:rPr lang="ru-RU" sz="1300" b="1" dirty="0"/>
              <a:t>В рамках данного проекта уч-ся 9 классов учились работать как с бумажным, так и электронным каталогом библиотеки, учились работать с инет-ресурсами, чтобы найти необходимую им информацию, ведь это будущие выпускники, и им пригодятся эти умения при написании курсовых и дипломных работ</a:t>
            </a:r>
            <a:r>
              <a:rPr lang="ru-RU" sz="1300" dirty="0"/>
              <a:t> </a:t>
            </a:r>
          </a:p>
        </p:txBody>
      </p:sp>
      <p:sp>
        <p:nvSpPr>
          <p:cNvPr id="4" name="Номер слайда 3"/>
          <p:cNvSpPr>
            <a:spLocks noGrp="1"/>
          </p:cNvSpPr>
          <p:nvPr>
            <p:ph type="sldNum" sz="quarter" idx="10"/>
          </p:nvPr>
        </p:nvSpPr>
        <p:spPr/>
        <p:txBody>
          <a:bodyPr/>
          <a:lstStyle/>
          <a:p>
            <a:fld id="{57012FC1-1DA1-481E-A7F7-793EDEB486FB}" type="slidenum">
              <a:rPr lang="ru-RU" smtClean="0"/>
              <a:t>16</a:t>
            </a:fld>
            <a:endParaRPr lang="ru-RU"/>
          </a:p>
        </p:txBody>
      </p:sp>
    </p:spTree>
    <p:extLst>
      <p:ext uri="{BB962C8B-B14F-4D97-AF65-F5344CB8AC3E}">
        <p14:creationId xmlns:p14="http://schemas.microsoft.com/office/powerpoint/2010/main" val="2937427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А для обучающихся 5-7 классах в рамках работы летнего лагеря досуга и отдыха  были организованы </a:t>
            </a:r>
            <a:r>
              <a:rPr lang="ru-RU" dirty="0" err="1" smtClean="0"/>
              <a:t>профориентационные</a:t>
            </a:r>
            <a:r>
              <a:rPr lang="ru-RU" baseline="0" dirty="0" smtClean="0"/>
              <a:t> занятия «Я библиограф». Во время занятий ребята познакомились не только с этой профессией, но и узнали, как можно много полезного и интересного найти в энциклопедиях и в книгах, журналах, которые имеются в нашей библиотеке.</a:t>
            </a:r>
            <a:endParaRPr lang="ru-RU" dirty="0"/>
          </a:p>
        </p:txBody>
      </p:sp>
      <p:sp>
        <p:nvSpPr>
          <p:cNvPr id="4" name="Номер слайда 3"/>
          <p:cNvSpPr>
            <a:spLocks noGrp="1"/>
          </p:cNvSpPr>
          <p:nvPr>
            <p:ph type="sldNum" sz="quarter" idx="10"/>
          </p:nvPr>
        </p:nvSpPr>
        <p:spPr/>
        <p:txBody>
          <a:bodyPr/>
          <a:lstStyle/>
          <a:p>
            <a:fld id="{57012FC1-1DA1-481E-A7F7-793EDEB486FB}" type="slidenum">
              <a:rPr lang="ru-RU" smtClean="0"/>
              <a:t>17</a:t>
            </a:fld>
            <a:endParaRPr lang="ru-RU"/>
          </a:p>
        </p:txBody>
      </p:sp>
    </p:spTree>
    <p:extLst>
      <p:ext uri="{BB962C8B-B14F-4D97-AF65-F5344CB8AC3E}">
        <p14:creationId xmlns:p14="http://schemas.microsoft.com/office/powerpoint/2010/main" val="3358595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Так,</a:t>
            </a:r>
            <a:r>
              <a:rPr lang="ru-RU" baseline="0" dirty="0" smtClean="0"/>
              <a:t> на одном из занятий ребята узнали, чем</a:t>
            </a:r>
            <a:r>
              <a:rPr lang="ru-RU" dirty="0" smtClean="0"/>
              <a:t> отличается энциклопедия от словарей, справочников и других справочных изданий? Великолепные иллюстрации, красивейшие рисунки! Полный объём важной информации, множество интересных фактов! Всё это относится к энциклопедиям </a:t>
            </a:r>
            <a:r>
              <a:rPr lang="ru-RU" dirty="0" smtClean="0">
                <a:hlinkClick r:id="rId3"/>
              </a:rPr>
              <a:t>«</a:t>
            </a:r>
            <a:r>
              <a:rPr lang="ru-RU" dirty="0" err="1" smtClean="0">
                <a:hlinkClick r:id="rId3"/>
              </a:rPr>
              <a:t>Аванта</a:t>
            </a:r>
            <a:r>
              <a:rPr lang="ru-RU" dirty="0" smtClean="0">
                <a:hlinkClick r:id="rId3"/>
              </a:rPr>
              <a:t>+»</a:t>
            </a:r>
            <a:r>
              <a:rPr lang="ru-RU" dirty="0" smtClean="0"/>
              <a:t>, информацию из которой можно использовать для написания докладов. </a:t>
            </a:r>
            <a:br>
              <a:rPr lang="ru-RU" dirty="0" smtClean="0"/>
            </a:br>
            <a:r>
              <a:rPr lang="ru-RU" dirty="0" smtClean="0"/>
              <a:t>Ребята усвоили, что оформление библиографического списка использованной литературы является обязательным элементом любого доклада или сообщения для урока. </a:t>
            </a:r>
            <a:endParaRPr lang="ru-RU" dirty="0"/>
          </a:p>
        </p:txBody>
      </p:sp>
      <p:sp>
        <p:nvSpPr>
          <p:cNvPr id="4" name="Номер слайда 3"/>
          <p:cNvSpPr>
            <a:spLocks noGrp="1"/>
          </p:cNvSpPr>
          <p:nvPr>
            <p:ph type="sldNum" sz="quarter" idx="10"/>
          </p:nvPr>
        </p:nvSpPr>
        <p:spPr/>
        <p:txBody>
          <a:bodyPr/>
          <a:lstStyle/>
          <a:p>
            <a:fld id="{57012FC1-1DA1-481E-A7F7-793EDEB486FB}" type="slidenum">
              <a:rPr lang="ru-RU" smtClean="0"/>
              <a:t>18</a:t>
            </a:fld>
            <a:endParaRPr lang="ru-RU"/>
          </a:p>
        </p:txBody>
      </p:sp>
    </p:spTree>
    <p:extLst>
      <p:ext uri="{BB962C8B-B14F-4D97-AF65-F5344CB8AC3E}">
        <p14:creationId xmlns:p14="http://schemas.microsoft.com/office/powerpoint/2010/main" val="66693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 филиалом</a:t>
            </a:r>
            <a:r>
              <a:rPr lang="ru-RU" baseline="0" dirty="0" smtClean="0"/>
              <a:t> №3 городской библиотеки мы взаимодействуем через организацию тематических занятий «Встреча с книгой». Поводом для таких встреч становятся юбилейные даты. Так прошли в прошлом году прошли  встречи, посвященные произведениям </a:t>
            </a:r>
            <a:r>
              <a:rPr lang="ru-RU" baseline="0" dirty="0" err="1" smtClean="0"/>
              <a:t>БорисаПолевого</a:t>
            </a:r>
            <a:r>
              <a:rPr lang="ru-RU" baseline="0" dirty="0" smtClean="0"/>
              <a:t>, Константина Симонова. Не обошли стороной книгу А де </a:t>
            </a:r>
            <a:r>
              <a:rPr lang="ru-RU" baseline="0" dirty="0" err="1" smtClean="0"/>
              <a:t>Сеннт</a:t>
            </a:r>
            <a:r>
              <a:rPr lang="ru-RU" baseline="0" dirty="0" smtClean="0"/>
              <a:t>-Экзюпери «Маленький принц». А совсем недавно состоялся разговор о произведениях Александра Солженицына, 100 лет которому </a:t>
            </a:r>
            <a:r>
              <a:rPr lang="ru-RU" baseline="0" dirty="0" err="1" smtClean="0"/>
              <a:t>ис</a:t>
            </a:r>
            <a:r>
              <a:rPr lang="ru-RU" baseline="0" dirty="0" smtClean="0"/>
              <a:t> полнилось недавно. Ребята не только отвечали на вопросы, но и выразительно читали отрывки из его произведений.</a:t>
            </a:r>
          </a:p>
          <a:p>
            <a:r>
              <a:rPr lang="ru-RU" baseline="0" dirty="0" smtClean="0"/>
              <a:t>А какие совместные мероприятия с библиотеками вы приводите в своих образовательных организациях? Делитесь с коллегами в чате.</a:t>
            </a:r>
            <a:endParaRPr lang="ru-RU" dirty="0"/>
          </a:p>
        </p:txBody>
      </p:sp>
      <p:sp>
        <p:nvSpPr>
          <p:cNvPr id="4" name="Номер слайда 3"/>
          <p:cNvSpPr>
            <a:spLocks noGrp="1"/>
          </p:cNvSpPr>
          <p:nvPr>
            <p:ph type="sldNum" sz="quarter" idx="10"/>
          </p:nvPr>
        </p:nvSpPr>
        <p:spPr/>
        <p:txBody>
          <a:bodyPr/>
          <a:lstStyle/>
          <a:p>
            <a:fld id="{57012FC1-1DA1-481E-A7F7-793EDEB486FB}" type="slidenum">
              <a:rPr lang="ru-RU" smtClean="0"/>
              <a:t>19</a:t>
            </a:fld>
            <a:endParaRPr lang="ru-RU"/>
          </a:p>
        </p:txBody>
      </p:sp>
    </p:spTree>
    <p:extLst>
      <p:ext uri="{BB962C8B-B14F-4D97-AF65-F5344CB8AC3E}">
        <p14:creationId xmlns:p14="http://schemas.microsoft.com/office/powerpoint/2010/main" val="4198418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 прошлом</a:t>
            </a:r>
            <a:r>
              <a:rPr lang="ru-RU" baseline="0" dirty="0" smtClean="0"/>
              <a:t> </a:t>
            </a:r>
            <a:r>
              <a:rPr lang="ru-RU" baseline="0" dirty="0" err="1" smtClean="0"/>
              <a:t>вебинаре</a:t>
            </a:r>
            <a:r>
              <a:rPr lang="ru-RU" baseline="0" dirty="0" smtClean="0"/>
              <a:t> наше коллега НП </a:t>
            </a:r>
            <a:r>
              <a:rPr lang="ru-RU" baseline="0" dirty="0" err="1" smtClean="0"/>
              <a:t>Жданкова</a:t>
            </a:r>
            <a:r>
              <a:rPr lang="ru-RU" baseline="0" dirty="0" smtClean="0"/>
              <a:t> ,зам </a:t>
            </a:r>
            <a:r>
              <a:rPr lang="ru-RU" baseline="0" dirty="0" err="1" smtClean="0"/>
              <a:t>дир</a:t>
            </a:r>
            <a:r>
              <a:rPr lang="ru-RU" baseline="0" dirty="0" smtClean="0"/>
              <a:t> по УВР , познакомила вас с теми ресурсами внеурочной </a:t>
            </a:r>
            <a:r>
              <a:rPr lang="ru-RU" baseline="0" dirty="0" err="1" smtClean="0"/>
              <a:t>деят-ти</a:t>
            </a:r>
            <a:r>
              <a:rPr lang="ru-RU" baseline="0" dirty="0" smtClean="0"/>
              <a:t>, которые используют педагоги младшей школы для привлечения обучающихся к чтению. Мы же хотим рассказать о ресурсах , которые позволяют, поддержать интерес к чтению подростка. Мы понимаем, что это проблема: привлечь к чтению ребят именно в этом возрасте, понимаем, что Инет заменил им все, в том числе и книгу. Поэтому мы пытались найти те ресурсы, которые, с одной стороны, им интересны, с другой, позволят решить нам нашу проблему. </a:t>
            </a:r>
            <a:endParaRPr lang="ru-RU" dirty="0"/>
          </a:p>
        </p:txBody>
      </p:sp>
      <p:sp>
        <p:nvSpPr>
          <p:cNvPr id="4" name="Номер слайда 3"/>
          <p:cNvSpPr>
            <a:spLocks noGrp="1"/>
          </p:cNvSpPr>
          <p:nvPr>
            <p:ph type="sldNum" sz="quarter" idx="10"/>
          </p:nvPr>
        </p:nvSpPr>
        <p:spPr/>
        <p:txBody>
          <a:bodyPr/>
          <a:lstStyle/>
          <a:p>
            <a:fld id="{57012FC1-1DA1-481E-A7F7-793EDEB486FB}" type="slidenum">
              <a:rPr lang="ru-RU" smtClean="0"/>
              <a:t>2</a:t>
            </a:fld>
            <a:endParaRPr lang="ru-RU"/>
          </a:p>
        </p:txBody>
      </p:sp>
    </p:spTree>
    <p:extLst>
      <p:ext uri="{BB962C8B-B14F-4D97-AF65-F5344CB8AC3E}">
        <p14:creationId xmlns:p14="http://schemas.microsoft.com/office/powerpoint/2010/main" val="3508252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300" dirty="0"/>
              <a:t>А мы переходим  к другому ресурсу внеурочной деятельности , который мы используем в нашей практике для привлечения подростков к чтению.  Не секрет , что детям всегда нравится играть, в каком возрасте бы они ни были. Но мы не забываем  о том, что в подростковом возрасте ведущим видом деятельности является общение со сверстниками. </a:t>
            </a:r>
          </a:p>
          <a:p>
            <a:r>
              <a:rPr lang="ru-RU" sz="1300" dirty="0"/>
              <a:t>  </a:t>
            </a:r>
            <a:endParaRPr lang="ru-RU" sz="1300" b="1" dirty="0"/>
          </a:p>
        </p:txBody>
      </p:sp>
      <p:sp>
        <p:nvSpPr>
          <p:cNvPr id="4" name="Номер слайда 3"/>
          <p:cNvSpPr>
            <a:spLocks noGrp="1"/>
          </p:cNvSpPr>
          <p:nvPr>
            <p:ph type="sldNum" sz="quarter" idx="10"/>
          </p:nvPr>
        </p:nvSpPr>
        <p:spPr/>
        <p:txBody>
          <a:bodyPr/>
          <a:lstStyle/>
          <a:p>
            <a:fld id="{57012FC1-1DA1-481E-A7F7-793EDEB486FB}" type="slidenum">
              <a:rPr lang="ru-RU" smtClean="0"/>
              <a:t>20</a:t>
            </a:fld>
            <a:endParaRPr lang="ru-RU"/>
          </a:p>
        </p:txBody>
      </p:sp>
    </p:spTree>
    <p:extLst>
      <p:ext uri="{BB962C8B-B14F-4D97-AF65-F5344CB8AC3E}">
        <p14:creationId xmlns:p14="http://schemas.microsoft.com/office/powerpoint/2010/main" val="2050870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300" dirty="0"/>
              <a:t>… поэтому особой популярностью у наших обучающихся пользуются </a:t>
            </a:r>
            <a:r>
              <a:rPr lang="ru-RU" sz="1300" dirty="0" err="1"/>
              <a:t>квест</a:t>
            </a:r>
            <a:r>
              <a:rPr lang="ru-RU" sz="1300" dirty="0"/>
              <a:t>- игры. Напомним, что </a:t>
            </a:r>
            <a:r>
              <a:rPr lang="ru-RU" sz="1300" dirty="0" err="1"/>
              <a:t>Квест</a:t>
            </a:r>
            <a:r>
              <a:rPr lang="ru-RU" sz="1300" dirty="0"/>
              <a:t> (от англ. «</a:t>
            </a:r>
            <a:r>
              <a:rPr lang="ru-RU" sz="1300" dirty="0" err="1"/>
              <a:t>Quest</a:t>
            </a:r>
            <a:r>
              <a:rPr lang="ru-RU" sz="1300" dirty="0"/>
              <a:t> – поиск») – это интерактивная игра с сюжетной линией, которая заключается в решении различных головоломок и логических заданий.  И решать эти задания необходимо в команде, умея договариваться, совместно принимать решения в процессе поиска достигать результата. </a:t>
            </a:r>
            <a:endParaRPr lang="ru-RU" dirty="0"/>
          </a:p>
        </p:txBody>
      </p:sp>
      <p:sp>
        <p:nvSpPr>
          <p:cNvPr id="4" name="Номер слайда 3"/>
          <p:cNvSpPr>
            <a:spLocks noGrp="1"/>
          </p:cNvSpPr>
          <p:nvPr>
            <p:ph type="sldNum" sz="quarter" idx="10"/>
          </p:nvPr>
        </p:nvSpPr>
        <p:spPr/>
        <p:txBody>
          <a:bodyPr/>
          <a:lstStyle/>
          <a:p>
            <a:fld id="{CE49556D-6199-4C8E-8DC7-2FCED400F25A}" type="slidenum">
              <a:rPr lang="ru-RU" smtClean="0"/>
              <a:pPr/>
              <a:t>21</a:t>
            </a:fld>
            <a:endParaRPr lang="ru-RU"/>
          </a:p>
        </p:txBody>
      </p:sp>
    </p:spTree>
    <p:extLst>
      <p:ext uri="{BB962C8B-B14F-4D97-AF65-F5344CB8AC3E}">
        <p14:creationId xmlns:p14="http://schemas.microsoft.com/office/powerpoint/2010/main" val="1248563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300" b="1" dirty="0"/>
              <a:t>Современные дети – дети новой формации, дети поколения </a:t>
            </a:r>
            <a:r>
              <a:rPr lang="en-US" sz="1300" b="1" dirty="0"/>
              <a:t>Z</a:t>
            </a:r>
            <a:r>
              <a:rPr lang="ru-RU" sz="1300" b="1" dirty="0"/>
              <a:t> и Альфа</a:t>
            </a:r>
            <a:endParaRPr lang="ru-RU" sz="1300" dirty="0"/>
          </a:p>
          <a:p>
            <a:r>
              <a:rPr lang="ru-RU" sz="1300" dirty="0"/>
              <a:t>Это те дети, что не могут представить свою жизнь без телефонов и иных гаджетов,  </a:t>
            </a:r>
          </a:p>
          <a:p>
            <a:endParaRPr lang="ru-RU" sz="1300" dirty="0"/>
          </a:p>
          <a:p>
            <a:r>
              <a:rPr lang="ru-RU" sz="1300" b="1" dirty="0"/>
              <a:t>Это </a:t>
            </a:r>
            <a:r>
              <a:rPr lang="ru-RU" sz="1300" dirty="0"/>
              <a:t>дети, которые не просто выросли с интернетом, а родились с аккаунтом в </a:t>
            </a:r>
            <a:r>
              <a:rPr lang="ru-RU" sz="1300" dirty="0" err="1"/>
              <a:t>Instagram</a:t>
            </a:r>
            <a:r>
              <a:rPr lang="ru-RU" sz="1300" dirty="0"/>
              <a:t> и уже не представляют себе жизнь без цифровых технологий. «Быть в контакте — для поколения Z всё равно что дышать.</a:t>
            </a:r>
          </a:p>
          <a:p>
            <a:r>
              <a:rPr lang="ru-RU" sz="1300" dirty="0"/>
              <a:t> </a:t>
            </a:r>
          </a:p>
          <a:p>
            <a:endParaRPr lang="ru-RU" dirty="0"/>
          </a:p>
        </p:txBody>
      </p:sp>
      <p:sp>
        <p:nvSpPr>
          <p:cNvPr id="4" name="Номер слайда 3"/>
          <p:cNvSpPr>
            <a:spLocks noGrp="1"/>
          </p:cNvSpPr>
          <p:nvPr>
            <p:ph type="sldNum" sz="quarter" idx="10"/>
          </p:nvPr>
        </p:nvSpPr>
        <p:spPr/>
        <p:txBody>
          <a:bodyPr/>
          <a:lstStyle/>
          <a:p>
            <a:fld id="{57012FC1-1DA1-481E-A7F7-793EDEB486FB}" type="slidenum">
              <a:rPr lang="ru-RU" smtClean="0"/>
              <a:t>22</a:t>
            </a:fld>
            <a:endParaRPr lang="ru-RU"/>
          </a:p>
        </p:txBody>
      </p:sp>
    </p:spTree>
    <p:extLst>
      <p:ext uri="{BB962C8B-B14F-4D97-AF65-F5344CB8AC3E}">
        <p14:creationId xmlns:p14="http://schemas.microsoft.com/office/powerpoint/2010/main" val="870501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66155">
              <a:defRPr/>
            </a:pPr>
            <a:r>
              <a:rPr lang="ru-RU" sz="1300" dirty="0"/>
              <a:t>Поэтому при проведении данных игр педагоги используют разнообразные современные цифровое оборудование и программное обеспечение, такие как </a:t>
            </a:r>
            <a:r>
              <a:rPr lang="ru-RU" sz="1300" dirty="0" err="1"/>
              <a:t>Пликерс</a:t>
            </a:r>
            <a:r>
              <a:rPr lang="ru-RU" sz="1300" dirty="0"/>
              <a:t>, </a:t>
            </a:r>
            <a:r>
              <a:rPr lang="en-US" sz="1300" dirty="0"/>
              <a:t>QR </a:t>
            </a:r>
            <a:r>
              <a:rPr lang="ru-RU" sz="1300" dirty="0"/>
              <a:t>код, система интерактивного опроса, 3Д моделирование., но не забывая при этом, что книга – это главное в Игре. Поэтому подготовка к игре всегда предполагает чтение книг.</a:t>
            </a:r>
            <a:endParaRPr lang="ru-RU" dirty="0"/>
          </a:p>
        </p:txBody>
      </p:sp>
      <p:sp>
        <p:nvSpPr>
          <p:cNvPr id="4" name="Номер слайда 3"/>
          <p:cNvSpPr>
            <a:spLocks noGrp="1"/>
          </p:cNvSpPr>
          <p:nvPr>
            <p:ph type="sldNum" sz="quarter" idx="10"/>
          </p:nvPr>
        </p:nvSpPr>
        <p:spPr/>
        <p:txBody>
          <a:bodyPr/>
          <a:lstStyle/>
          <a:p>
            <a:fld id="{CE49556D-6199-4C8E-8DC7-2FCED400F25A}" type="slidenum">
              <a:rPr lang="ru-RU" smtClean="0"/>
              <a:pPr/>
              <a:t>23</a:t>
            </a:fld>
            <a:endParaRPr lang="ru-RU"/>
          </a:p>
        </p:txBody>
      </p:sp>
    </p:spTree>
    <p:extLst>
      <p:ext uri="{BB962C8B-B14F-4D97-AF65-F5344CB8AC3E}">
        <p14:creationId xmlns:p14="http://schemas.microsoft.com/office/powerpoint/2010/main" val="25435213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Так, например, прошедшая недавно в рамках нашего Первого книжного фестиваля </a:t>
            </a:r>
            <a:r>
              <a:rPr lang="ru-RU" dirty="0" err="1" smtClean="0"/>
              <a:t>квест</a:t>
            </a:r>
            <a:r>
              <a:rPr lang="ru-RU" dirty="0" smtClean="0"/>
              <a:t>-игра «Читать – это модно» предполагала</a:t>
            </a:r>
            <a:r>
              <a:rPr lang="ru-RU" baseline="0" dirty="0" smtClean="0"/>
              <a:t> прохождение следующих </a:t>
            </a:r>
            <a:r>
              <a:rPr lang="ru-RU" dirty="0" smtClean="0"/>
              <a:t> станций: 1. Литературное </a:t>
            </a:r>
            <a:r>
              <a:rPr lang="ru-RU" dirty="0" err="1" smtClean="0"/>
              <a:t>Прикамье</a:t>
            </a:r>
            <a:r>
              <a:rPr lang="ru-RU" dirty="0" smtClean="0"/>
              <a:t>» (по произведениям ЛИ Давыдычева)</a:t>
            </a:r>
          </a:p>
          <a:p>
            <a:r>
              <a:rPr lang="ru-RU" dirty="0" smtClean="0"/>
              <a:t>2. «</a:t>
            </a:r>
            <a:r>
              <a:rPr lang="ru-RU" dirty="0" err="1" smtClean="0"/>
              <a:t>Зарубежка</a:t>
            </a:r>
            <a:r>
              <a:rPr lang="ru-RU" dirty="0" smtClean="0"/>
              <a:t>» (сказки зарубежных писателей) – викторина по произведениям писателей-сказочников: </a:t>
            </a:r>
          </a:p>
          <a:p>
            <a:r>
              <a:rPr lang="ru-RU" dirty="0" smtClean="0"/>
              <a:t>3. «Юбилейная» (книга Антуана де Сент-Экзюпери «Маленький принц»)</a:t>
            </a:r>
          </a:p>
          <a:p>
            <a:r>
              <a:rPr lang="ru-RU" dirty="0" smtClean="0"/>
              <a:t>4. «Модерн» (Джоан Роулинг  «Гарри Поттер). Ребята в подростковом</a:t>
            </a:r>
            <a:r>
              <a:rPr lang="ru-RU" baseline="0" dirty="0" smtClean="0"/>
              <a:t> возрасте зачитываются произведениями о Гарри Потере.</a:t>
            </a:r>
            <a:endParaRPr lang="ru-RU" dirty="0" smtClean="0"/>
          </a:p>
          <a:p>
            <a:r>
              <a:rPr lang="ru-RU" dirty="0" smtClean="0"/>
              <a:t>5. «Поэтическая» (произведения школьной программы), ребята вспоминали и декламировали любимые строки из стихотворений</a:t>
            </a:r>
            <a:r>
              <a:rPr lang="ru-RU" baseline="0" dirty="0" smtClean="0"/>
              <a:t> русских поэтов.</a:t>
            </a:r>
          </a:p>
          <a:p>
            <a:endParaRPr lang="ru-RU" dirty="0"/>
          </a:p>
        </p:txBody>
      </p:sp>
      <p:sp>
        <p:nvSpPr>
          <p:cNvPr id="4" name="Номер слайда 3"/>
          <p:cNvSpPr>
            <a:spLocks noGrp="1"/>
          </p:cNvSpPr>
          <p:nvPr>
            <p:ph type="sldNum" sz="quarter" idx="10"/>
          </p:nvPr>
        </p:nvSpPr>
        <p:spPr/>
        <p:txBody>
          <a:bodyPr/>
          <a:lstStyle/>
          <a:p>
            <a:fld id="{CE49556D-6199-4C8E-8DC7-2FCED400F25A}" type="slidenum">
              <a:rPr lang="ru-RU" smtClean="0"/>
              <a:pPr/>
              <a:t>24</a:t>
            </a:fld>
            <a:endParaRPr lang="ru-RU"/>
          </a:p>
        </p:txBody>
      </p:sp>
    </p:spTree>
    <p:extLst>
      <p:ext uri="{BB962C8B-B14F-4D97-AF65-F5344CB8AC3E}">
        <p14:creationId xmlns:p14="http://schemas.microsoft.com/office/powerpoint/2010/main" val="40697326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Для нас важно создать атмосферу на каждой станции.</a:t>
            </a:r>
            <a:r>
              <a:rPr lang="ru-RU" baseline="0" dirty="0" smtClean="0"/>
              <a:t> Например, на станции о Гарри Потере ребята, отвечая на вопросы, пользовались  не только многочисленными книгами об этом герое, но и имели возможность прикоснуться к предметам, принадлежавшим этому герою: шахматы и волшебная палочка.  На станции поэтической особую атмосферу создавали зажженные свечи. Книги и портреты зарубежных писателей встречали ребят на станции «</a:t>
            </a:r>
            <a:r>
              <a:rPr lang="ru-RU" baseline="0" dirty="0" err="1" smtClean="0"/>
              <a:t>зарубежка</a:t>
            </a:r>
            <a:r>
              <a:rPr lang="ru-RU" baseline="0" dirty="0" smtClean="0"/>
              <a:t>».</a:t>
            </a:r>
            <a:endParaRPr lang="ru-RU" dirty="0"/>
          </a:p>
        </p:txBody>
      </p:sp>
      <p:sp>
        <p:nvSpPr>
          <p:cNvPr id="4" name="Номер слайда 3"/>
          <p:cNvSpPr>
            <a:spLocks noGrp="1"/>
          </p:cNvSpPr>
          <p:nvPr>
            <p:ph type="sldNum" sz="quarter" idx="10"/>
          </p:nvPr>
        </p:nvSpPr>
        <p:spPr/>
        <p:txBody>
          <a:bodyPr/>
          <a:lstStyle/>
          <a:p>
            <a:fld id="{CE49556D-6199-4C8E-8DC7-2FCED400F25A}" type="slidenum">
              <a:rPr lang="ru-RU" smtClean="0"/>
              <a:pPr/>
              <a:t>25</a:t>
            </a:fld>
            <a:endParaRPr lang="ru-RU"/>
          </a:p>
        </p:txBody>
      </p:sp>
    </p:spTree>
    <p:extLst>
      <p:ext uri="{BB962C8B-B14F-4D97-AF65-F5344CB8AC3E}">
        <p14:creationId xmlns:p14="http://schemas.microsoft.com/office/powerpoint/2010/main" val="33290953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66155"/>
            <a:r>
              <a:rPr lang="ru-RU" dirty="0" smtClean="0"/>
              <a:t>Еще одна игра, о которой мы хотим вам рассказать, знают </a:t>
            </a:r>
            <a:r>
              <a:rPr lang="ru-RU" baseline="0" dirty="0" smtClean="0"/>
              <a:t>не только </a:t>
            </a:r>
            <a:r>
              <a:rPr lang="ru-RU" dirty="0" smtClean="0"/>
              <a:t>ребята </a:t>
            </a:r>
            <a:r>
              <a:rPr lang="ru-RU" baseline="0" dirty="0" smtClean="0"/>
              <a:t>нашей школы, но  ученик, педагоги, родители всех школ города.  «Мой Пермский край». </a:t>
            </a:r>
            <a:r>
              <a:rPr lang="ru-RU" dirty="0" smtClean="0"/>
              <a:t>9</a:t>
            </a:r>
            <a:r>
              <a:rPr lang="ru-RU" baseline="0" dirty="0" smtClean="0"/>
              <a:t> лет назад у нас появилась идея проведения подобной  игры. Первую игру провели для учащихся своей школы. В 2009 году в городе было мало таких интеллектуально-творческих  мероприятий, в которых были бы задействованы учащиеся 7-8 классов. Интеллектуальные игры проводились или для начальной школы, или для старшеклассников. Мы остановились на этом возрасте ребят. </a:t>
            </a:r>
            <a:endParaRPr lang="ru-RU" dirty="0" smtClean="0"/>
          </a:p>
          <a:p>
            <a:endParaRPr lang="ru-RU" dirty="0"/>
          </a:p>
        </p:txBody>
      </p:sp>
      <p:sp>
        <p:nvSpPr>
          <p:cNvPr id="4" name="Номер слайда 3"/>
          <p:cNvSpPr>
            <a:spLocks noGrp="1"/>
          </p:cNvSpPr>
          <p:nvPr>
            <p:ph type="sldNum" sz="quarter" idx="10"/>
          </p:nvPr>
        </p:nvSpPr>
        <p:spPr/>
        <p:txBody>
          <a:bodyPr/>
          <a:lstStyle/>
          <a:p>
            <a:fld id="{57012FC1-1DA1-481E-A7F7-793EDEB486FB}" type="slidenum">
              <a:rPr lang="ru-RU" smtClean="0"/>
              <a:t>26</a:t>
            </a:fld>
            <a:endParaRPr lang="ru-RU"/>
          </a:p>
        </p:txBody>
      </p:sp>
    </p:spTree>
    <p:extLst>
      <p:ext uri="{BB962C8B-B14F-4D97-AF65-F5344CB8AC3E}">
        <p14:creationId xmlns:p14="http://schemas.microsoft.com/office/powerpoint/2010/main" val="25230360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66155">
              <a:defRPr/>
            </a:pPr>
            <a:r>
              <a:rPr lang="ru-RU" sz="1300" dirty="0"/>
              <a:t>Учащиеся  в течение игры проходили несколько станций, выполняя разные задания. </a:t>
            </a:r>
          </a:p>
          <a:p>
            <a:pPr defTabSz="966155">
              <a:defRPr/>
            </a:pPr>
            <a:r>
              <a:rPr lang="ru-RU" sz="1300" dirty="0"/>
              <a:t>Наряду со станциями, на которых ребята проверяли свои знания по истории, географии, народному быту Пермского края, были и литературные станции,  такие , как: «Литература </a:t>
            </a:r>
            <a:r>
              <a:rPr lang="ru-RU" sz="1300" dirty="0" err="1"/>
              <a:t>Прикамья</a:t>
            </a:r>
            <a:r>
              <a:rPr lang="ru-RU" sz="1300" dirty="0"/>
              <a:t>» и «По страницам одной книги». </a:t>
            </a:r>
            <a:r>
              <a:rPr lang="ru-RU" baseline="0" dirty="0" smtClean="0"/>
              <a:t>Название этих станций мы не меняем в течение 9 лет, а содержание каждый год другое.</a:t>
            </a:r>
            <a:endParaRPr lang="ru-RU" dirty="0"/>
          </a:p>
        </p:txBody>
      </p:sp>
      <p:sp>
        <p:nvSpPr>
          <p:cNvPr id="4" name="Номер слайда 3"/>
          <p:cNvSpPr>
            <a:spLocks noGrp="1"/>
          </p:cNvSpPr>
          <p:nvPr>
            <p:ph type="sldNum" sz="quarter" idx="10"/>
          </p:nvPr>
        </p:nvSpPr>
        <p:spPr/>
        <p:txBody>
          <a:bodyPr/>
          <a:lstStyle/>
          <a:p>
            <a:fld id="{62A4FDA1-0B14-49AD-AF6A-BA3E81AD5313}" type="slidenum">
              <a:rPr lang="ru-RU" smtClean="0"/>
              <a:t>27</a:t>
            </a:fld>
            <a:endParaRPr lang="ru-RU"/>
          </a:p>
        </p:txBody>
      </p:sp>
    </p:spTree>
    <p:extLst>
      <p:ext uri="{BB962C8B-B14F-4D97-AF65-F5344CB8AC3E}">
        <p14:creationId xmlns:p14="http://schemas.microsoft.com/office/powerpoint/2010/main" val="24995886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Чтобы успешно</a:t>
            </a:r>
            <a:r>
              <a:rPr lang="ru-RU" baseline="0" dirty="0" smtClean="0"/>
              <a:t> выступить на станции «По страницам одной книги» ребятам необходимо было познакомится заранее с предложенной книгой, а за 9 лет их было немало. Это были книги о Строгановых, о Демидовых, о Турчаниновых и  о других известных людях, так или иначе связанных с Пермским краем. Познакомились ребята и со словарем пермских говоров, составленным и выпущенным Пермским </a:t>
            </a:r>
            <a:r>
              <a:rPr lang="ru-RU" baseline="0" dirty="0" err="1" smtClean="0"/>
              <a:t>государствееным</a:t>
            </a:r>
            <a:r>
              <a:rPr lang="ru-RU" baseline="0" dirty="0" smtClean="0"/>
              <a:t> университетом. Предлагаем и вам стать участниками этой игры. Назовите основателя династии Строгановых? Ждем ваших ответов в чате.  </a:t>
            </a:r>
            <a:endParaRPr lang="ru-RU" dirty="0"/>
          </a:p>
        </p:txBody>
      </p:sp>
      <p:sp>
        <p:nvSpPr>
          <p:cNvPr id="4" name="Номер слайда 3"/>
          <p:cNvSpPr>
            <a:spLocks noGrp="1"/>
          </p:cNvSpPr>
          <p:nvPr>
            <p:ph type="sldNum" sz="quarter" idx="10"/>
          </p:nvPr>
        </p:nvSpPr>
        <p:spPr/>
        <p:txBody>
          <a:bodyPr/>
          <a:lstStyle/>
          <a:p>
            <a:fld id="{57012FC1-1DA1-481E-A7F7-793EDEB486FB}" type="slidenum">
              <a:rPr lang="ru-RU" smtClean="0"/>
              <a:t>28</a:t>
            </a:fld>
            <a:endParaRPr lang="ru-RU"/>
          </a:p>
        </p:txBody>
      </p:sp>
    </p:spTree>
    <p:extLst>
      <p:ext uri="{BB962C8B-B14F-4D97-AF65-F5344CB8AC3E}">
        <p14:creationId xmlns:p14="http://schemas.microsoft.com/office/powerpoint/2010/main" val="9026914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Итак, </a:t>
            </a:r>
            <a:r>
              <a:rPr lang="ru-RU" dirty="0" err="1" smtClean="0"/>
              <a:t>праильный</a:t>
            </a:r>
            <a:r>
              <a:rPr lang="ru-RU" dirty="0" smtClean="0"/>
              <a:t> ответ, найдем в книге.</a:t>
            </a:r>
            <a:r>
              <a:rPr lang="ru-RU" baseline="0" dirty="0" smtClean="0"/>
              <a:t> Основателем династии Строгановых был </a:t>
            </a:r>
            <a:r>
              <a:rPr lang="ru-RU" baseline="0" dirty="0" err="1" smtClean="0"/>
              <a:t>Аника</a:t>
            </a:r>
            <a:r>
              <a:rPr lang="ru-RU" baseline="0" dirty="0" smtClean="0"/>
              <a:t> Федорович Строганов.</a:t>
            </a:r>
            <a:endParaRPr lang="ru-RU" dirty="0"/>
          </a:p>
        </p:txBody>
      </p:sp>
      <p:sp>
        <p:nvSpPr>
          <p:cNvPr id="4" name="Номер слайда 3"/>
          <p:cNvSpPr>
            <a:spLocks noGrp="1"/>
          </p:cNvSpPr>
          <p:nvPr>
            <p:ph type="sldNum" sz="quarter" idx="10"/>
          </p:nvPr>
        </p:nvSpPr>
        <p:spPr/>
        <p:txBody>
          <a:bodyPr/>
          <a:lstStyle/>
          <a:p>
            <a:fld id="{57012FC1-1DA1-481E-A7F7-793EDEB486FB}" type="slidenum">
              <a:rPr lang="ru-RU" smtClean="0"/>
              <a:t>29</a:t>
            </a:fld>
            <a:endParaRPr lang="ru-RU"/>
          </a:p>
        </p:txBody>
      </p:sp>
    </p:spTree>
    <p:extLst>
      <p:ext uri="{BB962C8B-B14F-4D97-AF65-F5344CB8AC3E}">
        <p14:creationId xmlns:p14="http://schemas.microsoft.com/office/powerpoint/2010/main" val="2677208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 чего начать работу по привлечению подростков к чтению? Как</a:t>
            </a:r>
            <a:r>
              <a:rPr lang="ru-RU" baseline="0" dirty="0" smtClean="0"/>
              <a:t> вы думаете, коллеги? С чего вы начинали? Мы решили, что нам необходимо прежде всего его</a:t>
            </a:r>
            <a:r>
              <a:rPr lang="ru-RU" dirty="0" smtClean="0"/>
              <a:t> с создать комфортную информационную среду. То есть с места, где бы нашим подросткам хотелось бы</a:t>
            </a:r>
            <a:r>
              <a:rPr lang="ru-RU" baseline="0" dirty="0" smtClean="0"/>
              <a:t> находиться, общаться, а самое главное – читать </a:t>
            </a:r>
            <a:r>
              <a:rPr lang="ru-RU" baseline="0" dirty="0" err="1" smtClean="0"/>
              <a:t>кгниги</a:t>
            </a:r>
            <a:r>
              <a:rPr lang="ru-RU" baseline="0" dirty="0" smtClean="0"/>
              <a:t>.. Поэтому мы начали с создания новой библиотеки  в нашей школе</a:t>
            </a:r>
            <a:endParaRPr lang="ru-RU" dirty="0"/>
          </a:p>
        </p:txBody>
      </p:sp>
      <p:sp>
        <p:nvSpPr>
          <p:cNvPr id="4" name="Номер слайда 3"/>
          <p:cNvSpPr>
            <a:spLocks noGrp="1"/>
          </p:cNvSpPr>
          <p:nvPr>
            <p:ph type="sldNum" sz="quarter" idx="10"/>
          </p:nvPr>
        </p:nvSpPr>
        <p:spPr/>
        <p:txBody>
          <a:bodyPr/>
          <a:lstStyle/>
          <a:p>
            <a:fld id="{57012FC1-1DA1-481E-A7F7-793EDEB486FB}" type="slidenum">
              <a:rPr lang="ru-RU" smtClean="0"/>
              <a:t>3</a:t>
            </a:fld>
            <a:endParaRPr lang="ru-RU"/>
          </a:p>
        </p:txBody>
      </p:sp>
    </p:spTree>
    <p:extLst>
      <p:ext uri="{BB962C8B-B14F-4D97-AF65-F5344CB8AC3E}">
        <p14:creationId xmlns:p14="http://schemas.microsoft.com/office/powerpoint/2010/main" val="13794449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a:t>
            </a:r>
            <a:r>
              <a:rPr lang="ru-RU" baseline="0" dirty="0" smtClean="0"/>
              <a:t> станции литературное </a:t>
            </a:r>
            <a:r>
              <a:rPr lang="ru-RU" baseline="0" dirty="0" err="1" smtClean="0"/>
              <a:t>Прикамье</a:t>
            </a:r>
            <a:r>
              <a:rPr lang="ru-RU" baseline="0" dirty="0" smtClean="0"/>
              <a:t> участники игры отвечают на вопросы по  произведения поэтов и писателей, чья жизнь связана с Пермским краем. Лев Давыдычев, Евгений Пермяк, Владимир Воробьев, </a:t>
            </a:r>
            <a:r>
              <a:rPr lang="ru-RU" baseline="0" dirty="0" err="1" smtClean="0"/>
              <a:t>идр</a:t>
            </a:r>
            <a:r>
              <a:rPr lang="ru-RU" baseline="0" dirty="0" smtClean="0"/>
              <a:t>. </a:t>
            </a:r>
            <a:endParaRPr lang="ru-RU" dirty="0"/>
          </a:p>
        </p:txBody>
      </p:sp>
      <p:sp>
        <p:nvSpPr>
          <p:cNvPr id="4" name="Номер слайда 3"/>
          <p:cNvSpPr>
            <a:spLocks noGrp="1"/>
          </p:cNvSpPr>
          <p:nvPr>
            <p:ph type="sldNum" sz="quarter" idx="10"/>
          </p:nvPr>
        </p:nvSpPr>
        <p:spPr/>
        <p:txBody>
          <a:bodyPr/>
          <a:lstStyle/>
          <a:p>
            <a:fld id="{57012FC1-1DA1-481E-A7F7-793EDEB486FB}" type="slidenum">
              <a:rPr lang="ru-RU" smtClean="0"/>
              <a:t>30</a:t>
            </a:fld>
            <a:endParaRPr lang="ru-RU"/>
          </a:p>
        </p:txBody>
      </p:sp>
    </p:spTree>
    <p:extLst>
      <p:ext uri="{BB962C8B-B14F-4D97-AF65-F5344CB8AC3E}">
        <p14:creationId xmlns:p14="http://schemas.microsoft.com/office/powerpoint/2010/main" val="27739388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Это</a:t>
            </a:r>
            <a:r>
              <a:rPr lang="ru-RU" baseline="0" dirty="0" smtClean="0"/>
              <a:t> и современные писатели: Алексей Иванов, </a:t>
            </a:r>
            <a:r>
              <a:rPr lang="ru-RU" baseline="0" dirty="0" err="1" smtClean="0"/>
              <a:t>Нэли</a:t>
            </a:r>
            <a:r>
              <a:rPr lang="ru-RU" baseline="0" dirty="0" smtClean="0"/>
              <a:t> Савенкова и др.</a:t>
            </a:r>
            <a:endParaRPr lang="ru-RU" dirty="0"/>
          </a:p>
        </p:txBody>
      </p:sp>
      <p:sp>
        <p:nvSpPr>
          <p:cNvPr id="4" name="Номер слайда 3"/>
          <p:cNvSpPr>
            <a:spLocks noGrp="1"/>
          </p:cNvSpPr>
          <p:nvPr>
            <p:ph type="sldNum" sz="quarter" idx="10"/>
          </p:nvPr>
        </p:nvSpPr>
        <p:spPr/>
        <p:txBody>
          <a:bodyPr/>
          <a:lstStyle/>
          <a:p>
            <a:fld id="{57012FC1-1DA1-481E-A7F7-793EDEB486FB}" type="slidenum">
              <a:rPr lang="ru-RU" smtClean="0"/>
              <a:t>31</a:t>
            </a:fld>
            <a:endParaRPr lang="ru-RU"/>
          </a:p>
        </p:txBody>
      </p:sp>
    </p:spTree>
    <p:extLst>
      <p:ext uri="{BB962C8B-B14F-4D97-AF65-F5344CB8AC3E}">
        <p14:creationId xmlns:p14="http://schemas.microsoft.com/office/powerpoint/2010/main" val="21705227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Но мы вам предлагаем погрузиться в поэтический вариант этой станции. На слайде вы</a:t>
            </a:r>
            <a:r>
              <a:rPr lang="ru-RU" baseline="0" dirty="0" smtClean="0"/>
              <a:t> видите стихотворение </a:t>
            </a:r>
            <a:r>
              <a:rPr lang="ru-RU" dirty="0" smtClean="0"/>
              <a:t>«Гордимся нашей стариной» . Попробуйте</a:t>
            </a:r>
            <a:r>
              <a:rPr lang="ru-RU" baseline="0" dirty="0" smtClean="0"/>
              <a:t> определить, каким городом восхищался поэт, и кто является автором этого стихотворения.    Именно такие вопросы мы задавали на этой станции в 2015 году. Свой ответ дети должны  были аргументировать: найти примеры из стихотворения, доказывающие, что речь идет именно об этом городе.  </a:t>
            </a:r>
          </a:p>
          <a:p>
            <a:r>
              <a:rPr lang="ru-RU" baseline="0" dirty="0" smtClean="0"/>
              <a:t>Вы , наверное, догадались, что речь в этом </a:t>
            </a:r>
            <a:r>
              <a:rPr lang="ru-RU" baseline="0" dirty="0" err="1" smtClean="0"/>
              <a:t>стиховторени</a:t>
            </a:r>
            <a:r>
              <a:rPr lang="ru-RU" baseline="0" dirty="0" smtClean="0"/>
              <a:t>  идет о Соликамске И написал его </a:t>
            </a:r>
            <a:r>
              <a:rPr lang="ru-RU" dirty="0" smtClean="0"/>
              <a:t>Леонид</a:t>
            </a:r>
            <a:r>
              <a:rPr lang="ru-RU" baseline="0" dirty="0" smtClean="0"/>
              <a:t> </a:t>
            </a:r>
            <a:r>
              <a:rPr lang="ru-RU" dirty="0" smtClean="0"/>
              <a:t>Олюнин, который недавно был на нашем книжном</a:t>
            </a:r>
            <a:r>
              <a:rPr lang="ru-RU" baseline="0" dirty="0" smtClean="0"/>
              <a:t> фестивале вместе с другими писателями и поэтами из поэтического клуба «Лира» и радовал ребятам чтением своих стихов</a:t>
            </a:r>
            <a:endParaRPr lang="ru-RU" dirty="0" smtClean="0"/>
          </a:p>
          <a:p>
            <a:endParaRPr lang="ru-RU" dirty="0" smtClean="0"/>
          </a:p>
          <a:p>
            <a:endParaRPr lang="ru-RU" dirty="0"/>
          </a:p>
        </p:txBody>
      </p:sp>
      <p:sp>
        <p:nvSpPr>
          <p:cNvPr id="4" name="Номер слайда 3"/>
          <p:cNvSpPr>
            <a:spLocks noGrp="1"/>
          </p:cNvSpPr>
          <p:nvPr>
            <p:ph type="sldNum" sz="quarter" idx="10"/>
          </p:nvPr>
        </p:nvSpPr>
        <p:spPr/>
        <p:txBody>
          <a:bodyPr/>
          <a:lstStyle/>
          <a:p>
            <a:fld id="{57012FC1-1DA1-481E-A7F7-793EDEB486FB}" type="slidenum">
              <a:rPr lang="ru-RU" smtClean="0"/>
              <a:t>32</a:t>
            </a:fld>
            <a:endParaRPr lang="ru-RU"/>
          </a:p>
        </p:txBody>
      </p:sp>
    </p:spTree>
    <p:extLst>
      <p:ext uri="{BB962C8B-B14F-4D97-AF65-F5344CB8AC3E}">
        <p14:creationId xmlns:p14="http://schemas.microsoft.com/office/powerpoint/2010/main" val="42217405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Чтобы привлечь как</a:t>
            </a:r>
            <a:r>
              <a:rPr lang="ru-RU" baseline="0" dirty="0" smtClean="0"/>
              <a:t> можно больше ребят к чтению, мы проводим разнообразные школьные конкурсы. Среди них «конкурс </a:t>
            </a:r>
            <a:r>
              <a:rPr lang="ru-RU" baseline="0" dirty="0" err="1" smtClean="0"/>
              <a:t>буктрейлеров</a:t>
            </a:r>
            <a:r>
              <a:rPr lang="ru-RU" baseline="0" dirty="0" smtClean="0"/>
              <a:t>», </a:t>
            </a:r>
            <a:r>
              <a:rPr lang="ru-RU" sz="1300" dirty="0"/>
              <a:t>Цель его популяризация книги и чтения среди подростков путем создания рекламных роликов – </a:t>
            </a:r>
            <a:r>
              <a:rPr lang="ru-RU" sz="1300" dirty="0" err="1"/>
              <a:t>буктрейлеров</a:t>
            </a:r>
            <a:r>
              <a:rPr lang="ru-RU" sz="1300" dirty="0"/>
              <a:t>. С помощью данных роликов мы предлагаем ребятам рассказать о книгах, которые они рекомендуют прочитать другим ребятам. Конкурс «</a:t>
            </a:r>
            <a:r>
              <a:rPr lang="ru-RU" sz="1300" dirty="0" err="1"/>
              <a:t>Селфи</a:t>
            </a:r>
            <a:r>
              <a:rPr lang="ru-RU" sz="1300" dirty="0"/>
              <a:t> с книгой. Подросток читает» преследует те же цели. – прорекламировать понравившуюся книгу, используя свой любимый мобильный телефон. Но главный критерий – это оригинальность фотографии, которая позволяет создать положительный имидж читающего человека. В течение года у нас проводится поэтический марафон. Три раза осенью, зимой и </a:t>
            </a:r>
            <a:r>
              <a:rPr lang="ru-RU" sz="1300" dirty="0" err="1"/>
              <a:t>веснрй</a:t>
            </a:r>
            <a:r>
              <a:rPr lang="ru-RU" sz="1300" dirty="0"/>
              <a:t> ребята имеют возможность в течение всего дня на перемене в актовом зале прочитать любимое стихотворение. Побеждает команда того класса, чьи ребята смогли представить наибольше кол-во прочитанных стихотворений и сделали это выразительно и артистично. В этом году в Осеннем поэтическом марафоне победителем стал 7 Б класс.</a:t>
            </a:r>
            <a:endParaRPr lang="ru-RU" dirty="0"/>
          </a:p>
        </p:txBody>
      </p:sp>
      <p:sp>
        <p:nvSpPr>
          <p:cNvPr id="4" name="Номер слайда 3"/>
          <p:cNvSpPr>
            <a:spLocks noGrp="1"/>
          </p:cNvSpPr>
          <p:nvPr>
            <p:ph type="sldNum" sz="quarter" idx="10"/>
          </p:nvPr>
        </p:nvSpPr>
        <p:spPr/>
        <p:txBody>
          <a:bodyPr/>
          <a:lstStyle/>
          <a:p>
            <a:fld id="{57012FC1-1DA1-481E-A7F7-793EDEB486FB}" type="slidenum">
              <a:rPr lang="ru-RU" smtClean="0"/>
              <a:t>33</a:t>
            </a:fld>
            <a:endParaRPr lang="ru-RU"/>
          </a:p>
        </p:txBody>
      </p:sp>
    </p:spTree>
    <p:extLst>
      <p:ext uri="{BB962C8B-B14F-4D97-AF65-F5344CB8AC3E}">
        <p14:creationId xmlns:p14="http://schemas.microsoft.com/office/powerpoint/2010/main" val="17797323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Принимаем</a:t>
            </a:r>
            <a:r>
              <a:rPr lang="ru-RU" baseline="0" dirty="0" smtClean="0"/>
              <a:t> мы участие и во всероссийских конкурсах и чемпионатах по чтению, организуя школьный этап для всех желающих. </a:t>
            </a:r>
            <a:endParaRPr lang="ru-RU" dirty="0"/>
          </a:p>
        </p:txBody>
      </p:sp>
      <p:sp>
        <p:nvSpPr>
          <p:cNvPr id="4" name="Номер слайда 3"/>
          <p:cNvSpPr>
            <a:spLocks noGrp="1"/>
          </p:cNvSpPr>
          <p:nvPr>
            <p:ph type="sldNum" sz="quarter" idx="10"/>
          </p:nvPr>
        </p:nvSpPr>
        <p:spPr/>
        <p:txBody>
          <a:bodyPr/>
          <a:lstStyle/>
          <a:p>
            <a:fld id="{57012FC1-1DA1-481E-A7F7-793EDEB486FB}" type="slidenum">
              <a:rPr lang="ru-RU" smtClean="0"/>
              <a:t>34</a:t>
            </a:fld>
            <a:endParaRPr lang="ru-RU"/>
          </a:p>
        </p:txBody>
      </p:sp>
    </p:spTree>
    <p:extLst>
      <p:ext uri="{BB962C8B-B14F-4D97-AF65-F5344CB8AC3E}">
        <p14:creationId xmlns:p14="http://schemas.microsoft.com/office/powerpoint/2010/main" val="36098542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aseline="0" dirty="0" smtClean="0"/>
              <a:t>В прошлом учебном году в конкурсе «Живая классика» приняли участие 20 учащихся с 6  по 9 класс. </a:t>
            </a:r>
            <a:r>
              <a:rPr lang="ru-RU" sz="1300" dirty="0"/>
              <a:t>В ходе конкурсных состязаний участник декламирует по памяти либо с использованием печатного текста  отрывок из любого прозаического произведения любого российского или зарубежного автора на русском языке. Победители школьного этапа приняли участие в муниципальном этапе. Елена </a:t>
            </a:r>
            <a:r>
              <a:rPr lang="ru-RU" sz="1300" dirty="0" err="1"/>
              <a:t>Поносова</a:t>
            </a:r>
            <a:r>
              <a:rPr lang="ru-RU" sz="1300" dirty="0"/>
              <a:t> стала победителем конкурса и представила город Соликамск на краевом этапе. </a:t>
            </a:r>
          </a:p>
          <a:p>
            <a:endParaRPr lang="ru-RU" dirty="0"/>
          </a:p>
        </p:txBody>
      </p:sp>
      <p:sp>
        <p:nvSpPr>
          <p:cNvPr id="4" name="Номер слайда 3"/>
          <p:cNvSpPr>
            <a:spLocks noGrp="1"/>
          </p:cNvSpPr>
          <p:nvPr>
            <p:ph type="sldNum" sz="quarter" idx="10"/>
          </p:nvPr>
        </p:nvSpPr>
        <p:spPr/>
        <p:txBody>
          <a:bodyPr/>
          <a:lstStyle/>
          <a:p>
            <a:fld id="{57012FC1-1DA1-481E-A7F7-793EDEB486FB}" type="slidenum">
              <a:rPr lang="ru-RU" smtClean="0"/>
              <a:t>35</a:t>
            </a:fld>
            <a:endParaRPr lang="ru-RU"/>
          </a:p>
        </p:txBody>
      </p:sp>
    </p:spTree>
    <p:extLst>
      <p:ext uri="{BB962C8B-B14F-4D97-AF65-F5344CB8AC3E}">
        <p14:creationId xmlns:p14="http://schemas.microsoft.com/office/powerpoint/2010/main" val="35513847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300" dirty="0" smtClean="0"/>
              <a:t>Победители </a:t>
            </a:r>
            <a:r>
              <a:rPr lang="ru-RU" sz="1300" dirty="0"/>
              <a:t>школьного этапа приняли участие в муниципальном этапе. Елена </a:t>
            </a:r>
            <a:r>
              <a:rPr lang="ru-RU" sz="1300" dirty="0" err="1"/>
              <a:t>Поносова</a:t>
            </a:r>
            <a:r>
              <a:rPr lang="ru-RU" sz="1300" dirty="0"/>
              <a:t> стала победителем конкурса и представила город Соликамск на краевом этапе. </a:t>
            </a:r>
          </a:p>
          <a:p>
            <a:endParaRPr lang="ru-RU" dirty="0"/>
          </a:p>
        </p:txBody>
      </p:sp>
      <p:sp>
        <p:nvSpPr>
          <p:cNvPr id="4" name="Номер слайда 3"/>
          <p:cNvSpPr>
            <a:spLocks noGrp="1"/>
          </p:cNvSpPr>
          <p:nvPr>
            <p:ph type="sldNum" sz="quarter" idx="10"/>
          </p:nvPr>
        </p:nvSpPr>
        <p:spPr/>
        <p:txBody>
          <a:bodyPr/>
          <a:lstStyle/>
          <a:p>
            <a:fld id="{57012FC1-1DA1-481E-A7F7-793EDEB486FB}" type="slidenum">
              <a:rPr lang="ru-RU" smtClean="0"/>
              <a:t>36</a:t>
            </a:fld>
            <a:endParaRPr lang="ru-RU"/>
          </a:p>
        </p:txBody>
      </p:sp>
    </p:spTree>
    <p:extLst>
      <p:ext uri="{BB962C8B-B14F-4D97-AF65-F5344CB8AC3E}">
        <p14:creationId xmlns:p14="http://schemas.microsoft.com/office/powerpoint/2010/main" val="16234777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Нам стал интересен и конкурс,</a:t>
            </a:r>
            <a:r>
              <a:rPr lang="ru-RU" baseline="0" dirty="0" smtClean="0"/>
              <a:t> название которого сначала нас немного смутило. Мы часто детям на уроках говорим : «Закрой рот». А здесь ребятам  предлагается неожиданный вариант. «Открой рот» дает возможность участникам конкурса громко, выразительно прочитать отрывки из предложенных организаторами конкурса произведений писателей-классиков и современных авторов. </a:t>
            </a:r>
            <a:endParaRPr lang="ru-RU" dirty="0"/>
          </a:p>
        </p:txBody>
      </p:sp>
      <p:sp>
        <p:nvSpPr>
          <p:cNvPr id="4" name="Номер слайда 3"/>
          <p:cNvSpPr>
            <a:spLocks noGrp="1"/>
          </p:cNvSpPr>
          <p:nvPr>
            <p:ph type="sldNum" sz="quarter" idx="10"/>
          </p:nvPr>
        </p:nvSpPr>
        <p:spPr/>
        <p:txBody>
          <a:bodyPr/>
          <a:lstStyle/>
          <a:p>
            <a:fld id="{57012FC1-1DA1-481E-A7F7-793EDEB486FB}" type="slidenum">
              <a:rPr lang="ru-RU" smtClean="0"/>
              <a:t>37</a:t>
            </a:fld>
            <a:endParaRPr lang="ru-RU"/>
          </a:p>
        </p:txBody>
      </p:sp>
    </p:spTree>
    <p:extLst>
      <p:ext uri="{BB962C8B-B14F-4D97-AF65-F5344CB8AC3E}">
        <p14:creationId xmlns:p14="http://schemas.microsoft.com/office/powerpoint/2010/main" val="23553383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66155"/>
            <a:r>
              <a:rPr lang="ru-RU" sz="1300" dirty="0"/>
              <a:t>В конце ноября в Перми и других городах России проходили полуфиналы и финалы самого масштабного конкурса среди старшеклассников по чтению вслух "Страница 19". Старшеклассники нашей школы представляли город Соликамск в полуфинале в Перми. Пусть мы не вышли в финал, но выступили очень достойно! Ведь приняли в нем участие лучшие чтецы нашей школы, которые стали победителями отборочного этапа, </a:t>
            </a:r>
            <a:r>
              <a:rPr lang="ru-RU" sz="1300" dirty="0" err="1"/>
              <a:t>которыйпрошел</a:t>
            </a:r>
            <a:r>
              <a:rPr lang="ru-RU" sz="1300" dirty="0"/>
              <a:t> на базе нашей школы.</a:t>
            </a:r>
          </a:p>
          <a:p>
            <a:r>
              <a:rPr lang="ru-RU" sz="1300" dirty="0"/>
              <a:t>«</a:t>
            </a:r>
            <a:r>
              <a:rPr lang="ru-RU" sz="1300" b="1" dirty="0"/>
              <a:t>Страница</a:t>
            </a:r>
            <a:r>
              <a:rPr lang="ru-RU" sz="1300" dirty="0"/>
              <a:t> '</a:t>
            </a:r>
            <a:r>
              <a:rPr lang="ru-RU" sz="1300" b="1" dirty="0"/>
              <a:t>19</a:t>
            </a:r>
            <a:r>
              <a:rPr lang="ru-RU" sz="1300" dirty="0"/>
              <a:t>» - это не просто </a:t>
            </a:r>
            <a:r>
              <a:rPr lang="ru-RU" sz="1300" b="1" dirty="0"/>
              <a:t>конкурс</a:t>
            </a:r>
            <a:r>
              <a:rPr lang="ru-RU" sz="1300" dirty="0"/>
              <a:t> </a:t>
            </a:r>
            <a:r>
              <a:rPr lang="ru-RU" sz="1300" b="1" dirty="0"/>
              <a:t>чтецов</a:t>
            </a:r>
            <a:r>
              <a:rPr lang="ru-RU" sz="1300" dirty="0"/>
              <a:t>. В трёх раундах участникам предстояло без подготовки читать в течение одной минуты российскую и зарубежную прозу и поэзию. Специфика </a:t>
            </a:r>
            <a:r>
              <a:rPr lang="ru-RU" sz="1300" b="1" dirty="0"/>
              <a:t>конкурса</a:t>
            </a:r>
            <a:r>
              <a:rPr lang="ru-RU" sz="1300" dirty="0"/>
              <a:t> заключается в том, что участник выбирает книгу наугад, не зная, какое произведение, какого автора ему попадется. </a:t>
            </a:r>
          </a:p>
          <a:p>
            <a:r>
              <a:rPr lang="ru-RU" sz="1300" dirty="0"/>
              <a:t>Идея конкурса нам понравилась , и мы его провели в рамках первого книжного фестиваля. Оценивало конкурсантов на этом конкурсе компетентное жюри, в состав которого вошли педагоги-словесники, библиотекари городской библиотеки, участники поэтического клуба «Лира».</a:t>
            </a:r>
          </a:p>
          <a:p>
            <a:r>
              <a:rPr lang="ru-RU" sz="1300" dirty="0"/>
              <a:t/>
            </a:r>
            <a:br>
              <a:rPr lang="ru-RU" sz="1300" dirty="0"/>
            </a:br>
            <a:r>
              <a:rPr lang="ru-RU" sz="1300" dirty="0"/>
              <a:t>А в каких конкурсах принимают участия ваши ребята. </a:t>
            </a:r>
            <a:r>
              <a:rPr lang="ru-RU" sz="1300" dirty="0" err="1"/>
              <a:t>Подеделитесь</a:t>
            </a:r>
            <a:r>
              <a:rPr lang="ru-RU" sz="1300" dirty="0"/>
              <a:t> с нами в чате.</a:t>
            </a:r>
            <a:endParaRPr lang="ru-RU" dirty="0"/>
          </a:p>
        </p:txBody>
      </p:sp>
      <p:sp>
        <p:nvSpPr>
          <p:cNvPr id="4" name="Номер слайда 3"/>
          <p:cNvSpPr>
            <a:spLocks noGrp="1"/>
          </p:cNvSpPr>
          <p:nvPr>
            <p:ph type="sldNum" sz="quarter" idx="10"/>
          </p:nvPr>
        </p:nvSpPr>
        <p:spPr/>
        <p:txBody>
          <a:bodyPr/>
          <a:lstStyle/>
          <a:p>
            <a:fld id="{57012FC1-1DA1-481E-A7F7-793EDEB486FB}" type="slidenum">
              <a:rPr lang="ru-RU" smtClean="0"/>
              <a:t>38</a:t>
            </a:fld>
            <a:endParaRPr lang="ru-RU"/>
          </a:p>
        </p:txBody>
      </p:sp>
    </p:spTree>
    <p:extLst>
      <p:ext uri="{BB962C8B-B14F-4D97-AF65-F5344CB8AC3E}">
        <p14:creationId xmlns:p14="http://schemas.microsoft.com/office/powerpoint/2010/main" val="40531978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66155"/>
            <a:r>
              <a:rPr lang="ru-RU" dirty="0" smtClean="0"/>
              <a:t>Еще один ресурс,</a:t>
            </a:r>
            <a:r>
              <a:rPr lang="ru-RU" baseline="0" dirty="0" smtClean="0"/>
              <a:t> который мы активно используем для привлечения подростков к чтению, - театр. </a:t>
            </a:r>
          </a:p>
          <a:p>
            <a:pPr defTabSz="966155"/>
            <a:r>
              <a:rPr lang="ru-RU" baseline="0" dirty="0" smtClean="0"/>
              <a:t>Театральные постановки позволяют ребятам, с одной стороны, по другому посмотреть на прочитанное ими  произведение, а  с другой стороны, взять в руки книгу, если с ней они еще незнакомы.</a:t>
            </a:r>
            <a:endParaRPr lang="ru-RU" dirty="0" smtClean="0"/>
          </a:p>
          <a:p>
            <a:r>
              <a:rPr lang="ru-RU" baseline="0" dirty="0" smtClean="0"/>
              <a:t>Так, не раз радовали нас своим выступлением  и шикарными костюмами театральный коллектив «</a:t>
            </a:r>
            <a:r>
              <a:rPr lang="ru-RU" baseline="0" dirty="0" err="1" smtClean="0"/>
              <a:t>Коренушки</a:t>
            </a:r>
            <a:r>
              <a:rPr lang="ru-RU" baseline="0" dirty="0" smtClean="0"/>
              <a:t>» из Соликамского краеведческого музея. Мы приглашали центр детского творчества «Кристалл», театральную студию «Овация», театр-студию «Перемена». Наши </a:t>
            </a:r>
            <a:r>
              <a:rPr lang="ru-RU" baseline="0" dirty="0" err="1" smtClean="0"/>
              <a:t>ребятпа</a:t>
            </a:r>
            <a:r>
              <a:rPr lang="ru-RU" baseline="0" dirty="0" smtClean="0"/>
              <a:t> –частые гости </a:t>
            </a:r>
            <a:r>
              <a:rPr lang="ru-RU" baseline="0" dirty="0" err="1" smtClean="0"/>
              <a:t>березниковского</a:t>
            </a:r>
            <a:r>
              <a:rPr lang="ru-RU" baseline="0" dirty="0" smtClean="0"/>
              <a:t> драматического театра. Каждое посещение театра – это повод для нового разговора, обсуждения книги.  В прошлом учебном году многие ребята посмотрели спектакль по произведению </a:t>
            </a:r>
            <a:r>
              <a:rPr lang="ru-RU" baseline="0" dirty="0" err="1" smtClean="0"/>
              <a:t>дж.бойна</a:t>
            </a:r>
            <a:r>
              <a:rPr lang="ru-RU" baseline="0" dirty="0" smtClean="0"/>
              <a:t> «Мальчик в полосатой пижаме». Произведение, которое никого не оставляет равнодушным. </a:t>
            </a:r>
          </a:p>
          <a:p>
            <a:endParaRPr lang="ru-RU" dirty="0"/>
          </a:p>
        </p:txBody>
      </p:sp>
      <p:sp>
        <p:nvSpPr>
          <p:cNvPr id="4" name="Номер слайда 3"/>
          <p:cNvSpPr>
            <a:spLocks noGrp="1"/>
          </p:cNvSpPr>
          <p:nvPr>
            <p:ph type="sldNum" sz="quarter" idx="10"/>
          </p:nvPr>
        </p:nvSpPr>
        <p:spPr/>
        <p:txBody>
          <a:bodyPr/>
          <a:lstStyle/>
          <a:p>
            <a:fld id="{62A4FDA1-0B14-49AD-AF6A-BA3E81AD5313}" type="slidenum">
              <a:rPr lang="ru-RU" smtClean="0"/>
              <a:t>39</a:t>
            </a:fld>
            <a:endParaRPr lang="ru-RU"/>
          </a:p>
        </p:txBody>
      </p:sp>
    </p:spTree>
    <p:extLst>
      <p:ext uri="{BB962C8B-B14F-4D97-AF65-F5344CB8AC3E}">
        <p14:creationId xmlns:p14="http://schemas.microsoft.com/office/powerpoint/2010/main" val="2254616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И привлекли</a:t>
            </a:r>
            <a:r>
              <a:rPr lang="ru-RU" baseline="0" dirty="0" smtClean="0"/>
              <a:t> к разработке дизайна помещения самих ребят, чтобы они сами почувствовали, что это помещение именно для них, чтобы им было там комфортно читать, знакомиться с новыми книгами.</a:t>
            </a:r>
            <a:endParaRPr lang="ru-RU" dirty="0"/>
          </a:p>
        </p:txBody>
      </p:sp>
      <p:sp>
        <p:nvSpPr>
          <p:cNvPr id="4" name="Номер слайда 3"/>
          <p:cNvSpPr>
            <a:spLocks noGrp="1"/>
          </p:cNvSpPr>
          <p:nvPr>
            <p:ph type="sldNum" sz="quarter" idx="10"/>
          </p:nvPr>
        </p:nvSpPr>
        <p:spPr/>
        <p:txBody>
          <a:bodyPr/>
          <a:lstStyle/>
          <a:p>
            <a:fld id="{57012FC1-1DA1-481E-A7F7-793EDEB486FB}" type="slidenum">
              <a:rPr lang="ru-RU" smtClean="0"/>
              <a:t>4</a:t>
            </a:fld>
            <a:endParaRPr lang="ru-RU"/>
          </a:p>
        </p:txBody>
      </p:sp>
    </p:spTree>
    <p:extLst>
      <p:ext uri="{BB962C8B-B14F-4D97-AF65-F5344CB8AC3E}">
        <p14:creationId xmlns:p14="http://schemas.microsoft.com/office/powerpoint/2010/main" val="31226912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Мини-спектакли,</a:t>
            </a:r>
            <a:r>
              <a:rPr lang="ru-RU" baseline="0" dirty="0" smtClean="0"/>
              <a:t> театральные постановки  - это неизменный атрибут уроков литературы в любой школе. Мы не являемся исключением. </a:t>
            </a:r>
            <a:endParaRPr lang="ru-RU" dirty="0"/>
          </a:p>
        </p:txBody>
      </p:sp>
      <p:sp>
        <p:nvSpPr>
          <p:cNvPr id="4" name="Номер слайда 3"/>
          <p:cNvSpPr>
            <a:spLocks noGrp="1"/>
          </p:cNvSpPr>
          <p:nvPr>
            <p:ph type="sldNum" sz="quarter" idx="10"/>
          </p:nvPr>
        </p:nvSpPr>
        <p:spPr/>
        <p:txBody>
          <a:bodyPr/>
          <a:lstStyle/>
          <a:p>
            <a:fld id="{57012FC1-1DA1-481E-A7F7-793EDEB486FB}" type="slidenum">
              <a:rPr lang="ru-RU" smtClean="0"/>
              <a:t>40</a:t>
            </a:fld>
            <a:endParaRPr lang="ru-RU"/>
          </a:p>
        </p:txBody>
      </p:sp>
    </p:spTree>
    <p:extLst>
      <p:ext uri="{BB962C8B-B14F-4D97-AF65-F5344CB8AC3E}">
        <p14:creationId xmlns:p14="http://schemas.microsoft.com/office/powerpoint/2010/main" val="27885106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Самым</a:t>
            </a:r>
            <a:r>
              <a:rPr lang="ru-RU" baseline="0" dirty="0" smtClean="0"/>
              <a:t> ярким событием для наших ребят стал  Первый школьный книжный фестиваль, о котором мы сегодня уже говорили.</a:t>
            </a:r>
          </a:p>
          <a:p>
            <a:r>
              <a:rPr lang="ru-RU" sz="1300" dirty="0"/>
              <a:t>В фестивале приняли участие около 300 человек – это учащиеся, педагоги и родители всех школ города. В рамках фестиваля работали различные творческие площадки, были проведены занимательные </a:t>
            </a:r>
            <a:r>
              <a:rPr lang="ru-RU" sz="1300" dirty="0" err="1"/>
              <a:t>квест</a:t>
            </a:r>
            <a:r>
              <a:rPr lang="ru-RU" sz="1300" dirty="0"/>
              <a:t>-игры, полезные мастер-классы, семейные конкурсы, интересные встречи с писателями и поэтами нашего города, обсуждения за круглым столом, как привлечь наших детей к чтению.</a:t>
            </a:r>
          </a:p>
          <a:p>
            <a:r>
              <a:rPr lang="ru-RU" sz="1300" dirty="0"/>
              <a:t>Фестиваль проводился при участии и поддержке МБУК «ЦБС», литературно-поэтического клуба «Лира», логопедического центра «</a:t>
            </a:r>
            <a:r>
              <a:rPr lang="ru-RU" sz="1300" dirty="0" err="1"/>
              <a:t>Говоруша</a:t>
            </a:r>
            <a:r>
              <a:rPr lang="ru-RU" sz="1300" dirty="0"/>
              <a:t>», МАОУ ДО ЦДТ «Кристалл». Никого не оставило равнодушным выступление театральной студии «Перемена».</a:t>
            </a:r>
          </a:p>
          <a:p>
            <a:r>
              <a:rPr lang="ru-RU" sz="1300" dirty="0"/>
              <a:t>В течение всего фестиваля на презентационной площадке «Живое слово» дети и педагоги школы читали отрывки из произведений современных авторов, а в литературном кафе угощались выпечкой </a:t>
            </a:r>
            <a:r>
              <a:rPr lang="ru-RU" sz="1300" dirty="0" err="1"/>
              <a:t>от..А.П</a:t>
            </a:r>
            <a:r>
              <a:rPr lang="ru-RU" sz="1300" dirty="0"/>
              <a:t>. Чехова и напитками от…</a:t>
            </a:r>
            <a:r>
              <a:rPr lang="ru-RU" sz="1300" dirty="0" err="1"/>
              <a:t>М.А.Булгакова</a:t>
            </a:r>
            <a:r>
              <a:rPr lang="ru-RU" sz="1300" dirty="0"/>
              <a:t>.</a:t>
            </a:r>
          </a:p>
          <a:p>
            <a:r>
              <a:rPr lang="ru-RU" sz="1300" dirty="0"/>
              <a:t>«Читать – это модно!» - таков был девиз фестиваля. Таков девиз и сегодняшней встречи.</a:t>
            </a:r>
          </a:p>
          <a:p>
            <a:endParaRPr lang="ru-RU" dirty="0"/>
          </a:p>
        </p:txBody>
      </p:sp>
      <p:sp>
        <p:nvSpPr>
          <p:cNvPr id="4" name="Номер слайда 3"/>
          <p:cNvSpPr>
            <a:spLocks noGrp="1"/>
          </p:cNvSpPr>
          <p:nvPr>
            <p:ph type="sldNum" sz="quarter" idx="10"/>
          </p:nvPr>
        </p:nvSpPr>
        <p:spPr/>
        <p:txBody>
          <a:bodyPr/>
          <a:lstStyle/>
          <a:p>
            <a:fld id="{57012FC1-1DA1-481E-A7F7-793EDEB486FB}" type="slidenum">
              <a:rPr lang="ru-RU" smtClean="0"/>
              <a:t>41</a:t>
            </a:fld>
            <a:endParaRPr lang="ru-RU"/>
          </a:p>
        </p:txBody>
      </p:sp>
    </p:spTree>
    <p:extLst>
      <p:ext uri="{BB962C8B-B14F-4D97-AF65-F5344CB8AC3E}">
        <p14:creationId xmlns:p14="http://schemas.microsoft.com/office/powerpoint/2010/main" val="15916594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Самым</a:t>
            </a:r>
            <a:r>
              <a:rPr lang="ru-RU" baseline="0" dirty="0" smtClean="0"/>
              <a:t> ярким событием для наших ребят стал  Первый школьный книжный фестиваль, о котором мы сегодня уже говорили.</a:t>
            </a:r>
          </a:p>
          <a:p>
            <a:r>
              <a:rPr lang="ru-RU" sz="1300" dirty="0"/>
              <a:t>В фестивале приняли участие около 300 человек – это учащиеся, педагоги и родители всех школ города. В рамках фестиваля работали различные творческие площадки, были проведены занимательные </a:t>
            </a:r>
            <a:r>
              <a:rPr lang="ru-RU" sz="1300" dirty="0" err="1"/>
              <a:t>квест</a:t>
            </a:r>
            <a:r>
              <a:rPr lang="ru-RU" sz="1300" dirty="0"/>
              <a:t>-игры, полезные мастер-классы, семейные конкурсы, интересные встречи с писателями и поэтами нашего города, обсуждения за круглым столом, как привлечь наших детей к чтению.</a:t>
            </a:r>
          </a:p>
          <a:p>
            <a:r>
              <a:rPr lang="ru-RU" sz="1300" dirty="0"/>
              <a:t>Фестиваль проводился при участии и поддержке МБУК «ЦБС», литературно-поэтического клуба «Лира», логопедического центра «</a:t>
            </a:r>
            <a:r>
              <a:rPr lang="ru-RU" sz="1300" dirty="0" err="1"/>
              <a:t>Говоруша</a:t>
            </a:r>
            <a:r>
              <a:rPr lang="ru-RU" sz="1300" dirty="0"/>
              <a:t>», МАОУ ДО ЦДТ «Кристалл». Никого не оставило равнодушным выступление театральной студии «Перемена».</a:t>
            </a:r>
          </a:p>
          <a:p>
            <a:r>
              <a:rPr lang="ru-RU" sz="1300" dirty="0"/>
              <a:t>В течение всего фестиваля на презентационной площадке «Живое слово» дети и педагоги школы читали отрывки из произведений современных авторов, а в литературном кафе угощались выпечкой </a:t>
            </a:r>
            <a:r>
              <a:rPr lang="ru-RU" sz="1300" dirty="0" err="1"/>
              <a:t>от..А.П</a:t>
            </a:r>
            <a:r>
              <a:rPr lang="ru-RU" sz="1300" dirty="0"/>
              <a:t>. Чехова и напитками от…</a:t>
            </a:r>
            <a:r>
              <a:rPr lang="ru-RU" sz="1300" dirty="0" err="1"/>
              <a:t>М.А.Булгакова</a:t>
            </a:r>
            <a:r>
              <a:rPr lang="ru-RU" sz="1300" dirty="0"/>
              <a:t>.</a:t>
            </a:r>
          </a:p>
          <a:p>
            <a:r>
              <a:rPr lang="ru-RU" sz="1300" dirty="0"/>
              <a:t>«Читать – это модно!» - таков был девиз фестиваля. Таков девиз и сегодняшней встречи.</a:t>
            </a:r>
          </a:p>
          <a:p>
            <a:endParaRPr lang="ru-RU" dirty="0"/>
          </a:p>
        </p:txBody>
      </p:sp>
      <p:sp>
        <p:nvSpPr>
          <p:cNvPr id="4" name="Номер слайда 3"/>
          <p:cNvSpPr>
            <a:spLocks noGrp="1"/>
          </p:cNvSpPr>
          <p:nvPr>
            <p:ph type="sldNum" sz="quarter" idx="10"/>
          </p:nvPr>
        </p:nvSpPr>
        <p:spPr/>
        <p:txBody>
          <a:bodyPr/>
          <a:lstStyle/>
          <a:p>
            <a:fld id="{57012FC1-1DA1-481E-A7F7-793EDEB486FB}" type="slidenum">
              <a:rPr lang="ru-RU" smtClean="0"/>
              <a:t>43</a:t>
            </a:fld>
            <a:endParaRPr lang="ru-RU"/>
          </a:p>
        </p:txBody>
      </p:sp>
    </p:spTree>
    <p:extLst>
      <p:ext uri="{BB962C8B-B14F-4D97-AF65-F5344CB8AC3E}">
        <p14:creationId xmlns:p14="http://schemas.microsoft.com/office/powerpoint/2010/main" val="30872990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7012FC1-1DA1-481E-A7F7-793EDEB486FB}" type="slidenum">
              <a:rPr lang="ru-RU" smtClean="0"/>
              <a:t>44</a:t>
            </a:fld>
            <a:endParaRPr lang="ru-RU"/>
          </a:p>
        </p:txBody>
      </p:sp>
    </p:spTree>
    <p:extLst>
      <p:ext uri="{BB962C8B-B14F-4D97-AF65-F5344CB8AC3E}">
        <p14:creationId xmlns:p14="http://schemas.microsoft.com/office/powerpoint/2010/main" val="2665080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66155"/>
            <a:r>
              <a:rPr lang="ru-RU" baseline="0" dirty="0" smtClean="0"/>
              <a:t>Мы попытались </a:t>
            </a:r>
            <a:r>
              <a:rPr lang="ru-RU" dirty="0" smtClean="0"/>
              <a:t>обустроить</a:t>
            </a:r>
            <a:r>
              <a:rPr lang="ru-RU" baseline="0" dirty="0" smtClean="0"/>
              <a:t> библиотеку так, чтобы она соответствовала возрасту детей ( в нашей школе обучаются дети с 6 по 11 класс), чтобы в ней удобно было работать и педагогам. Мебель очень мобильная: занятия в библиотеки можно организовать как за общим круглым столом, так и </a:t>
            </a:r>
            <a:r>
              <a:rPr lang="ru-RU" dirty="0" smtClean="0"/>
              <a:t> по группам , за отдельными слотами. Кроме этого в </a:t>
            </a:r>
            <a:r>
              <a:rPr lang="ru-RU" dirty="0" err="1" smtClean="0"/>
              <a:t>библитотеке</a:t>
            </a:r>
            <a:r>
              <a:rPr lang="ru-RU" dirty="0" smtClean="0"/>
              <a:t> </a:t>
            </a:r>
            <a:r>
              <a:rPr lang="ru-RU" dirty="0" err="1" smtClean="0"/>
              <a:t>имееются</a:t>
            </a:r>
            <a:r>
              <a:rPr lang="ru-RU" dirty="0" smtClean="0"/>
              <a:t> 10 ноутбуков с выходом в Инет.</a:t>
            </a:r>
            <a:r>
              <a:rPr lang="ru-RU" baseline="0" dirty="0" smtClean="0"/>
              <a:t> В библиотеке обустроены специальные зоны для уединенного чтения.</a:t>
            </a:r>
          </a:p>
          <a:p>
            <a:endParaRPr lang="ru-RU" dirty="0"/>
          </a:p>
        </p:txBody>
      </p:sp>
      <p:sp>
        <p:nvSpPr>
          <p:cNvPr id="4" name="Номер слайда 3"/>
          <p:cNvSpPr>
            <a:spLocks noGrp="1"/>
          </p:cNvSpPr>
          <p:nvPr>
            <p:ph type="sldNum" sz="quarter" idx="10"/>
          </p:nvPr>
        </p:nvSpPr>
        <p:spPr/>
        <p:txBody>
          <a:bodyPr/>
          <a:lstStyle/>
          <a:p>
            <a:fld id="{57012FC1-1DA1-481E-A7F7-793EDEB486FB}" type="slidenum">
              <a:rPr lang="ru-RU" smtClean="0"/>
              <a:t>5</a:t>
            </a:fld>
            <a:endParaRPr lang="ru-RU"/>
          </a:p>
        </p:txBody>
      </p:sp>
    </p:spTree>
    <p:extLst>
      <p:ext uri="{BB962C8B-B14F-4D97-AF65-F5344CB8AC3E}">
        <p14:creationId xmlns:p14="http://schemas.microsoft.com/office/powerpoint/2010/main" val="3430905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Проделав большую работу по обустройству новой библиотеки,</a:t>
            </a:r>
            <a:r>
              <a:rPr lang="ru-RU" baseline="0" dirty="0" smtClean="0"/>
              <a:t> мы были очень рады открыть ее для наших ребят и педагогов. </a:t>
            </a:r>
            <a:endParaRPr lang="ru-RU" dirty="0"/>
          </a:p>
        </p:txBody>
      </p:sp>
      <p:sp>
        <p:nvSpPr>
          <p:cNvPr id="4" name="Номер слайда 3"/>
          <p:cNvSpPr>
            <a:spLocks noGrp="1"/>
          </p:cNvSpPr>
          <p:nvPr>
            <p:ph type="sldNum" sz="quarter" idx="10"/>
          </p:nvPr>
        </p:nvSpPr>
        <p:spPr/>
        <p:txBody>
          <a:bodyPr/>
          <a:lstStyle/>
          <a:p>
            <a:fld id="{57012FC1-1DA1-481E-A7F7-793EDEB486FB}" type="slidenum">
              <a:rPr lang="ru-RU" smtClean="0"/>
              <a:t>6</a:t>
            </a:fld>
            <a:endParaRPr lang="ru-RU"/>
          </a:p>
        </p:txBody>
      </p:sp>
    </p:spTree>
    <p:extLst>
      <p:ext uri="{BB962C8B-B14F-4D97-AF65-F5344CB8AC3E}">
        <p14:creationId xmlns:p14="http://schemas.microsoft.com/office/powerpoint/2010/main" val="576927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 открытии библиотеки ребята познакомились с новыми книгами, которые </a:t>
            </a:r>
            <a:r>
              <a:rPr lang="ru-RU" dirty="0" err="1" smtClean="0"/>
              <a:t>пополниили</a:t>
            </a:r>
            <a:r>
              <a:rPr lang="ru-RU" baseline="0" dirty="0" smtClean="0"/>
              <a:t>  фонд  библиотеки. </a:t>
            </a:r>
            <a:endParaRPr lang="ru-RU" dirty="0"/>
          </a:p>
        </p:txBody>
      </p:sp>
      <p:sp>
        <p:nvSpPr>
          <p:cNvPr id="4" name="Номер слайда 3"/>
          <p:cNvSpPr>
            <a:spLocks noGrp="1"/>
          </p:cNvSpPr>
          <p:nvPr>
            <p:ph type="sldNum" sz="quarter" idx="10"/>
          </p:nvPr>
        </p:nvSpPr>
        <p:spPr/>
        <p:txBody>
          <a:bodyPr/>
          <a:lstStyle/>
          <a:p>
            <a:fld id="{57012FC1-1DA1-481E-A7F7-793EDEB486FB}" type="slidenum">
              <a:rPr lang="ru-RU" smtClean="0"/>
              <a:t>7</a:t>
            </a:fld>
            <a:endParaRPr lang="ru-RU"/>
          </a:p>
        </p:txBody>
      </p:sp>
    </p:spTree>
    <p:extLst>
      <p:ext uri="{BB962C8B-B14F-4D97-AF65-F5344CB8AC3E}">
        <p14:creationId xmlns:p14="http://schemas.microsoft.com/office/powerpoint/2010/main" val="1309770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aseline="0" dirty="0" smtClean="0"/>
              <a:t>Об этих книгах рассказывала на первом </a:t>
            </a:r>
            <a:r>
              <a:rPr lang="ru-RU" baseline="0" dirty="0" err="1" smtClean="0"/>
              <a:t>вебинаре</a:t>
            </a:r>
            <a:r>
              <a:rPr lang="ru-RU" baseline="0" dirty="0" smtClean="0"/>
              <a:t> наш педагог Ир ЮР Бодрова.</a:t>
            </a:r>
            <a:endParaRPr lang="ru-RU" dirty="0"/>
          </a:p>
        </p:txBody>
      </p:sp>
      <p:sp>
        <p:nvSpPr>
          <p:cNvPr id="4" name="Номер слайда 3"/>
          <p:cNvSpPr>
            <a:spLocks noGrp="1"/>
          </p:cNvSpPr>
          <p:nvPr>
            <p:ph type="sldNum" sz="quarter" idx="10"/>
          </p:nvPr>
        </p:nvSpPr>
        <p:spPr/>
        <p:txBody>
          <a:bodyPr/>
          <a:lstStyle/>
          <a:p>
            <a:fld id="{57012FC1-1DA1-481E-A7F7-793EDEB486FB}" type="slidenum">
              <a:rPr lang="ru-RU" smtClean="0"/>
              <a:t>8</a:t>
            </a:fld>
            <a:endParaRPr lang="ru-RU"/>
          </a:p>
        </p:txBody>
      </p:sp>
    </p:spTree>
    <p:extLst>
      <p:ext uri="{BB962C8B-B14F-4D97-AF65-F5344CB8AC3E}">
        <p14:creationId xmlns:p14="http://schemas.microsoft.com/office/powerpoint/2010/main" val="1957038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Для</a:t>
            </a:r>
            <a:r>
              <a:rPr lang="ru-RU" baseline="0" dirty="0" smtClean="0"/>
              <a:t> выбора книг привлекались не только педагоги-словесники. Мы всей школой составляли список книг, который нам надо приобрести для новой библиотеки. Ребята тоже участвовали в этом выборе. Поэтому в этом списке появилось много подростковой литературы.</a:t>
            </a:r>
            <a:endParaRPr lang="ru-RU" dirty="0"/>
          </a:p>
        </p:txBody>
      </p:sp>
      <p:sp>
        <p:nvSpPr>
          <p:cNvPr id="4" name="Номер слайда 3"/>
          <p:cNvSpPr>
            <a:spLocks noGrp="1"/>
          </p:cNvSpPr>
          <p:nvPr>
            <p:ph type="sldNum" sz="quarter" idx="10"/>
          </p:nvPr>
        </p:nvSpPr>
        <p:spPr/>
        <p:txBody>
          <a:bodyPr/>
          <a:lstStyle/>
          <a:p>
            <a:fld id="{57012FC1-1DA1-481E-A7F7-793EDEB486FB}" type="slidenum">
              <a:rPr lang="ru-RU" smtClean="0"/>
              <a:t>9</a:t>
            </a:fld>
            <a:endParaRPr lang="ru-RU"/>
          </a:p>
        </p:txBody>
      </p:sp>
    </p:spTree>
    <p:extLst>
      <p:ext uri="{BB962C8B-B14F-4D97-AF65-F5344CB8AC3E}">
        <p14:creationId xmlns:p14="http://schemas.microsoft.com/office/powerpoint/2010/main" val="2476837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7508456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712725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3382581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5300949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BD9794-A4CC-42D0-9A65-24C6B9EF4076}" type="datetimeFigureOut">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30946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BD9794-A4CC-42D0-9A65-24C6B9EF4076}" type="datetimeFigureOut">
              <a:rPr lang="en-US" smtClean="0"/>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018750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BD9794-A4CC-42D0-9A65-24C6B9EF4076}" type="datetimeFigureOut">
              <a:rPr lang="en-US" smtClean="0"/>
              <a:t>1/13/2019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64813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BD9794-A4CC-42D0-9A65-24C6B9EF4076}" type="datetimeFigureOut">
              <a:rPr lang="en-US" smtClean="0"/>
              <a:t>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817867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D9794-A4CC-42D0-9A65-24C6B9EF4076}" type="datetimeFigureOut">
              <a:rPr lang="en-US" smtClean="0"/>
              <a:t>1/13/2019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140024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3354897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508639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6"/>
          <p:cNvSpPr/>
          <p:nvPr userDrawn="1"/>
        </p:nvSpPr>
        <p:spPr>
          <a:xfrm>
            <a:off x="135467" y="133084"/>
            <a:ext cx="8873066" cy="6588394"/>
          </a:xfrm>
          <a:prstGeom prst="rect">
            <a:avLst/>
          </a:prstGeom>
          <a:solidFill>
            <a:schemeClr val="bg1">
              <a:alpha val="8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270000"/>
            <a:ext cx="7886699" cy="4906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D9794-A4CC-42D0-9A65-24C6B9EF4076}" type="datetimeFigureOut">
              <a:rPr lang="en-US" smtClean="0"/>
              <a:t>1/13/2019</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8DF1E-33BB-4377-9A26-35481BA06C7C}" type="slidenum">
              <a:rPr lang="en-US" smtClean="0"/>
              <a:t>‹#›</a:t>
            </a:fld>
            <a:endParaRPr lang="en-US"/>
          </a:p>
        </p:txBody>
      </p:sp>
      <p:sp>
        <p:nvSpPr>
          <p:cNvPr id="2" name="Title Placeholder 1"/>
          <p:cNvSpPr>
            <a:spLocks noGrp="1"/>
          </p:cNvSpPr>
          <p:nvPr>
            <p:ph type="title"/>
          </p:nvPr>
        </p:nvSpPr>
        <p:spPr>
          <a:xfrm>
            <a:off x="628650" y="133084"/>
            <a:ext cx="7886699" cy="104722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223321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0.gif"/><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53.jpeg"/></Relationships>
</file>

<file path=ppt/slides/_rels/slide2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3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3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3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image" Target="../media/image66.jpeg"/></Relationships>
</file>

<file path=ppt/slides/_rels/slide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3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72.jpeg"/><Relationship Id="rId4" Type="http://schemas.openxmlformats.org/officeDocument/2006/relationships/image" Target="../media/image71.jpeg"/></Relationships>
</file>

<file path=ppt/slides/_rels/slide3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75.jpeg"/><Relationship Id="rId4" Type="http://schemas.openxmlformats.org/officeDocument/2006/relationships/image" Target="../media/image74.jpeg"/></Relationships>
</file>

<file path=ppt/slides/_rels/slide3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78.jpeg"/><Relationship Id="rId4" Type="http://schemas.openxmlformats.org/officeDocument/2006/relationships/image" Target="../media/image77.jpeg"/></Relationships>
</file>

<file path=ppt/slides/_rels/slide3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80.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82.jpeg"/></Relationships>
</file>

<file path=ppt/slides/_rels/slide41.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90.jpeg"/><Relationship Id="rId3" Type="http://schemas.openxmlformats.org/officeDocument/2006/relationships/image" Target="../media/image85.jpeg"/><Relationship Id="rId7" Type="http://schemas.openxmlformats.org/officeDocument/2006/relationships/image" Target="../media/image89.jpeg"/><Relationship Id="rId2" Type="http://schemas.openxmlformats.org/officeDocument/2006/relationships/image" Target="../media/image84.jpeg"/><Relationship Id="rId1" Type="http://schemas.openxmlformats.org/officeDocument/2006/relationships/slideLayout" Target="../slideLayouts/slideLayout7.xml"/><Relationship Id="rId6" Type="http://schemas.openxmlformats.org/officeDocument/2006/relationships/image" Target="../media/image88.jpeg"/><Relationship Id="rId5" Type="http://schemas.openxmlformats.org/officeDocument/2006/relationships/image" Target="../media/image87.jpeg"/><Relationship Id="rId4" Type="http://schemas.openxmlformats.org/officeDocument/2006/relationships/image" Target="../media/image86.jpeg"/><Relationship Id="rId9" Type="http://schemas.openxmlformats.org/officeDocument/2006/relationships/image" Target="../media/image91.jpeg"/></Relationships>
</file>

<file path=ppt/slides/_rels/slide43.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43.xml"/><Relationship Id="rId1" Type="http://schemas.openxmlformats.org/officeDocument/2006/relationships/slideLayout" Target="../slideLayouts/slideLayout6.xml"/><Relationship Id="rId5" Type="http://schemas.openxmlformats.org/officeDocument/2006/relationships/image" Target="../media/image95.jpeg"/><Relationship Id="rId4" Type="http://schemas.openxmlformats.org/officeDocument/2006/relationships/image" Target="../media/image9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Rectangle 3"/>
          <p:cNvSpPr/>
          <p:nvPr/>
        </p:nvSpPr>
        <p:spPr>
          <a:xfrm>
            <a:off x="1118866" y="1469877"/>
            <a:ext cx="6906268" cy="3332860"/>
          </a:xfrm>
          <a:prstGeom prst="rect">
            <a:avLst/>
          </a:prstGeom>
          <a:solidFill>
            <a:schemeClr val="bg1">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1303277" y="3802277"/>
            <a:ext cx="6537445" cy="7883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5400" b="1" dirty="0">
                <a:ln w="0"/>
                <a:latin typeface="+mn-lt"/>
              </a:rPr>
              <a:t> </a:t>
            </a:r>
            <a:r>
              <a:rPr lang="ru-RU" sz="5400" b="1" dirty="0">
                <a:ln w="0"/>
                <a:solidFill>
                  <a:schemeClr val="accent1">
                    <a:lumMod val="50000"/>
                  </a:schemeClr>
                </a:solidFill>
                <a:latin typeface="+mn-lt"/>
              </a:rPr>
              <a:t>Ресурсы внеурочной деятельности для привлечения подростков к чтению</a:t>
            </a:r>
            <a:endParaRPr lang="en-US" sz="5400" b="1" dirty="0">
              <a:ln w="0"/>
              <a:solidFill>
                <a:schemeClr val="accent1">
                  <a:lumMod val="50000"/>
                </a:schemeClr>
              </a:solidFill>
              <a:latin typeface="+mn-lt"/>
            </a:endParaRPr>
          </a:p>
        </p:txBody>
      </p:sp>
      <p:sp>
        <p:nvSpPr>
          <p:cNvPr id="5" name="Rectangle 3"/>
          <p:cNvSpPr/>
          <p:nvPr/>
        </p:nvSpPr>
        <p:spPr>
          <a:xfrm>
            <a:off x="3855583" y="5298778"/>
            <a:ext cx="4849586" cy="1110191"/>
          </a:xfrm>
          <a:prstGeom prst="rect">
            <a:avLst/>
          </a:prstGeom>
          <a:solidFill>
            <a:schemeClr val="bg1">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b="1" dirty="0" smtClean="0">
                <a:solidFill>
                  <a:schemeClr val="tx2">
                    <a:lumMod val="75000"/>
                  </a:schemeClr>
                </a:solidFill>
              </a:rPr>
              <a:t>Казанцева Светлана Ивановна</a:t>
            </a:r>
          </a:p>
          <a:p>
            <a:pPr algn="r"/>
            <a:r>
              <a:rPr lang="ru-RU" b="1" dirty="0" err="1" smtClean="0">
                <a:solidFill>
                  <a:schemeClr val="tx2">
                    <a:lumMod val="75000"/>
                  </a:schemeClr>
                </a:solidFill>
              </a:rPr>
              <a:t>Кинёва</a:t>
            </a:r>
            <a:r>
              <a:rPr lang="ru-RU" b="1" dirty="0" smtClean="0">
                <a:solidFill>
                  <a:schemeClr val="tx2">
                    <a:lumMod val="75000"/>
                  </a:schemeClr>
                </a:solidFill>
              </a:rPr>
              <a:t> Елена Викторовна</a:t>
            </a:r>
            <a:endParaRPr lang="en-US" b="1" dirty="0">
              <a:solidFill>
                <a:schemeClr val="tx2">
                  <a:lumMod val="75000"/>
                </a:schemeClr>
              </a:solidFill>
            </a:endParaRPr>
          </a:p>
        </p:txBody>
      </p:sp>
    </p:spTree>
    <p:extLst>
      <p:ext uri="{BB962C8B-B14F-4D97-AF65-F5344CB8AC3E}">
        <p14:creationId xmlns:p14="http://schemas.microsoft.com/office/powerpoint/2010/main" val="2480652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2261" y="222779"/>
            <a:ext cx="9011739" cy="1047221"/>
          </a:xfrm>
        </p:spPr>
        <p:txBody>
          <a:bodyPr>
            <a:noAutofit/>
          </a:bodyPr>
          <a:lstStyle/>
          <a:p>
            <a:pPr algn="ctr"/>
            <a:r>
              <a:rPr lang="ru-RU" sz="4800" b="1" dirty="0"/>
              <a:t>Акция «Подари книгу школе»</a:t>
            </a:r>
          </a:p>
        </p:txBody>
      </p:sp>
      <p:pic>
        <p:nvPicPr>
          <p:cNvPr id="4" name="Объект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18556" y="1270000"/>
            <a:ext cx="7194914" cy="5396186"/>
          </a:xfrm>
        </p:spPr>
      </p:pic>
    </p:spTree>
    <p:extLst>
      <p:ext uri="{BB962C8B-B14F-4D97-AF65-F5344CB8AC3E}">
        <p14:creationId xmlns:p14="http://schemas.microsoft.com/office/powerpoint/2010/main" val="7287070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b="1" dirty="0"/>
              <a:t>Сетевое взаимодействие </a:t>
            </a:r>
            <a:r>
              <a:rPr lang="ru-RU" b="1" dirty="0" smtClean="0"/>
              <a:t/>
            </a:r>
            <a:br>
              <a:rPr lang="ru-RU" b="1" dirty="0" smtClean="0"/>
            </a:br>
            <a:r>
              <a:rPr lang="ru-RU" b="1" dirty="0" smtClean="0"/>
              <a:t>с </a:t>
            </a:r>
            <a:r>
              <a:rPr lang="ru-RU" b="1" dirty="0"/>
              <a:t>библиотеками города</a:t>
            </a:r>
          </a:p>
        </p:txBody>
      </p:sp>
      <p:sp>
        <p:nvSpPr>
          <p:cNvPr id="3" name="Объект 2"/>
          <p:cNvSpPr>
            <a:spLocks noGrp="1"/>
          </p:cNvSpPr>
          <p:nvPr>
            <p:ph idx="1"/>
          </p:nvPr>
        </p:nvSpPr>
        <p:spPr>
          <a:xfrm>
            <a:off x="628650" y="1270000"/>
            <a:ext cx="7886699" cy="5137795"/>
          </a:xfrm>
        </p:spPr>
        <p:txBody>
          <a:bodyPr/>
          <a:lstStyle/>
          <a:p>
            <a:r>
              <a:rPr lang="ru-RU" dirty="0" smtClean="0"/>
              <a:t>НАШИ ПАРТНЁРЫ:</a:t>
            </a:r>
          </a:p>
          <a:p>
            <a:endParaRPr lang="ru-RU" dirty="0"/>
          </a:p>
        </p:txBody>
      </p:sp>
      <p:pic>
        <p:nvPicPr>
          <p:cNvPr id="4" name="Picture 3" descr="C:\Users\admin\Desktop\K-7AiJeTmzY.jpg"/>
          <p:cNvPicPr>
            <a:picLocks noGrp="1"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3335" y="1796258"/>
            <a:ext cx="3370952" cy="3977525"/>
          </a:xfrm>
          <a:prstGeom prst="rect">
            <a:avLst/>
          </a:prstGeom>
          <a:noFill/>
        </p:spPr>
      </p:pic>
      <p:sp>
        <p:nvSpPr>
          <p:cNvPr id="5" name="Прямоугольник 4"/>
          <p:cNvSpPr/>
          <p:nvPr/>
        </p:nvSpPr>
        <p:spPr>
          <a:xfrm>
            <a:off x="783335" y="5946130"/>
            <a:ext cx="3463512" cy="369332"/>
          </a:xfrm>
          <a:prstGeom prst="rect">
            <a:avLst/>
          </a:prstGeom>
        </p:spPr>
        <p:txBody>
          <a:bodyPr wrap="none">
            <a:spAutoFit/>
          </a:bodyPr>
          <a:lstStyle/>
          <a:p>
            <a:r>
              <a:rPr lang="ru-RU" dirty="0" smtClean="0"/>
              <a:t>Центральная детская библиотека</a:t>
            </a:r>
            <a:endParaRPr lang="ru-RU" dirty="0"/>
          </a:p>
        </p:txBody>
      </p:sp>
      <p:pic>
        <p:nvPicPr>
          <p:cNvPr id="6" name="Picture 2" descr="C:\Users\admin\Desktop\EY8lkClvqi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04621" y="1314848"/>
            <a:ext cx="2660393" cy="2958919"/>
          </a:xfrm>
          <a:prstGeom prst="rect">
            <a:avLst/>
          </a:prstGeom>
          <a:noFill/>
        </p:spPr>
      </p:pic>
      <p:pic>
        <p:nvPicPr>
          <p:cNvPr id="7" name="Рисунок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565997" y="4273767"/>
            <a:ext cx="3578003" cy="2454676"/>
          </a:xfrm>
          <a:prstGeom prst="rect">
            <a:avLst/>
          </a:prstGeom>
        </p:spPr>
      </p:pic>
    </p:spTree>
    <p:extLst>
      <p:ext uri="{BB962C8B-B14F-4D97-AF65-F5344CB8AC3E}">
        <p14:creationId xmlns:p14="http://schemas.microsoft.com/office/powerpoint/2010/main" val="28871702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Вера Александровна Бычина</a:t>
            </a:r>
            <a:endParaRPr lang="ru-RU" b="1" dirty="0"/>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495175" y="1180305"/>
            <a:ext cx="4024640" cy="5372895"/>
          </a:xfrm>
        </p:spPr>
      </p:pic>
    </p:spTree>
    <p:extLst>
      <p:ext uri="{BB962C8B-B14F-4D97-AF65-F5344CB8AC3E}">
        <p14:creationId xmlns:p14="http://schemas.microsoft.com/office/powerpoint/2010/main" val="658297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Он-</a:t>
            </a:r>
            <a:r>
              <a:rPr lang="ru-RU" dirty="0" err="1" smtClean="0"/>
              <a:t>лайн</a:t>
            </a:r>
            <a:r>
              <a:rPr lang="ru-RU" dirty="0" smtClean="0"/>
              <a:t> встречи с писателями</a:t>
            </a:r>
            <a:endParaRPr lang="ru-RU" dirty="0"/>
          </a:p>
        </p:txBody>
      </p:sp>
      <p:pic>
        <p:nvPicPr>
          <p:cNvPr id="1026" name="Picture 2" descr="https://n.school/wp-content/uploads/2017/12/zhvalevskii-pasternak-2-21.jp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417667" y="1086153"/>
            <a:ext cx="4906963" cy="4906963"/>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78570" y="3235570"/>
            <a:ext cx="4465430" cy="3349073"/>
          </a:xfrm>
          <a:prstGeom prst="rect">
            <a:avLst/>
          </a:prstGeom>
        </p:spPr>
      </p:pic>
      <p:sp>
        <p:nvSpPr>
          <p:cNvPr id="5" name="Прямоугольник 4"/>
          <p:cNvSpPr/>
          <p:nvPr/>
        </p:nvSpPr>
        <p:spPr>
          <a:xfrm>
            <a:off x="931794" y="6144237"/>
            <a:ext cx="3211328" cy="369332"/>
          </a:xfrm>
          <a:prstGeom prst="rect">
            <a:avLst/>
          </a:prstGeom>
        </p:spPr>
        <p:txBody>
          <a:bodyPr wrap="none">
            <a:spAutoFit/>
          </a:bodyPr>
          <a:lstStyle/>
          <a:p>
            <a:r>
              <a:rPr lang="ru-RU" b="1" dirty="0"/>
              <a:t>А. </a:t>
            </a:r>
            <a:r>
              <a:rPr lang="ru-RU" b="1" dirty="0" err="1"/>
              <a:t>Жвалевским</a:t>
            </a:r>
            <a:r>
              <a:rPr lang="ru-RU" b="1" dirty="0"/>
              <a:t> и Е. Пастернак</a:t>
            </a:r>
            <a:endParaRPr lang="ru-RU" dirty="0"/>
          </a:p>
        </p:txBody>
      </p:sp>
    </p:spTree>
    <p:extLst>
      <p:ext uri="{BB962C8B-B14F-4D97-AF65-F5344CB8AC3E}">
        <p14:creationId xmlns:p14="http://schemas.microsoft.com/office/powerpoint/2010/main" val="7865100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Он-</a:t>
            </a:r>
            <a:r>
              <a:rPr lang="ru-RU" dirty="0" err="1" smtClean="0"/>
              <a:t>лайн</a:t>
            </a:r>
            <a:r>
              <a:rPr lang="ru-RU" dirty="0" smtClean="0"/>
              <a:t> встречи с писателями</a:t>
            </a:r>
            <a:endParaRPr lang="ru-RU" dirty="0"/>
          </a:p>
        </p:txBody>
      </p:sp>
      <p:pic>
        <p:nvPicPr>
          <p:cNvPr id="4" name="Объект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28650" y="1911927"/>
            <a:ext cx="3084803" cy="4358221"/>
          </a:xfrm>
        </p:spPr>
      </p:pic>
      <p:pic>
        <p:nvPicPr>
          <p:cNvPr id="5" name="Рисунок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85063" y="1512916"/>
            <a:ext cx="5065085" cy="3798814"/>
          </a:xfrm>
          <a:prstGeom prst="rect">
            <a:avLst/>
          </a:prstGeom>
        </p:spPr>
      </p:pic>
      <p:sp>
        <p:nvSpPr>
          <p:cNvPr id="6" name="Прямоугольник 5"/>
          <p:cNvSpPr/>
          <p:nvPr/>
        </p:nvSpPr>
        <p:spPr>
          <a:xfrm>
            <a:off x="1441013" y="6270148"/>
            <a:ext cx="1854097" cy="369332"/>
          </a:xfrm>
          <a:prstGeom prst="rect">
            <a:avLst/>
          </a:prstGeom>
        </p:spPr>
        <p:txBody>
          <a:bodyPr wrap="none">
            <a:spAutoFit/>
          </a:bodyPr>
          <a:lstStyle/>
          <a:p>
            <a:r>
              <a:rPr lang="ru-RU" b="1" dirty="0"/>
              <a:t>Тамара Крюкова</a:t>
            </a:r>
            <a:endParaRPr lang="ru-RU" dirty="0"/>
          </a:p>
        </p:txBody>
      </p:sp>
    </p:spTree>
    <p:extLst>
      <p:ext uri="{BB962C8B-B14F-4D97-AF65-F5344CB8AC3E}">
        <p14:creationId xmlns:p14="http://schemas.microsoft.com/office/powerpoint/2010/main" val="31314290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Он-</a:t>
            </a:r>
            <a:r>
              <a:rPr lang="ru-RU" dirty="0" err="1" smtClean="0"/>
              <a:t>лайн</a:t>
            </a:r>
            <a:r>
              <a:rPr lang="ru-RU" dirty="0" smtClean="0"/>
              <a:t> встречи с писателями</a:t>
            </a:r>
            <a:endParaRPr lang="ru-RU" dirty="0"/>
          </a:p>
        </p:txBody>
      </p:sp>
      <p:pic>
        <p:nvPicPr>
          <p:cNvPr id="5" name="Объект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47296" y="1809066"/>
            <a:ext cx="4413613" cy="4308789"/>
          </a:xfrm>
        </p:spPr>
      </p:pic>
      <p:pic>
        <p:nvPicPr>
          <p:cNvPr id="6" name="Рисунок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42263" y="1180305"/>
            <a:ext cx="3979605" cy="4911969"/>
          </a:xfrm>
          <a:prstGeom prst="rect">
            <a:avLst/>
          </a:prstGeom>
        </p:spPr>
      </p:pic>
      <p:sp>
        <p:nvSpPr>
          <p:cNvPr id="7" name="Прямоугольник 6"/>
          <p:cNvSpPr/>
          <p:nvPr/>
        </p:nvSpPr>
        <p:spPr>
          <a:xfrm>
            <a:off x="1304066" y="6117855"/>
            <a:ext cx="3125727" cy="461665"/>
          </a:xfrm>
          <a:prstGeom prst="rect">
            <a:avLst/>
          </a:prstGeom>
        </p:spPr>
        <p:txBody>
          <a:bodyPr wrap="none">
            <a:spAutoFit/>
          </a:bodyPr>
          <a:lstStyle/>
          <a:p>
            <a:r>
              <a:rPr lang="ru-RU" sz="2400" b="1" dirty="0"/>
              <a:t>Евгений </a:t>
            </a:r>
            <a:r>
              <a:rPr lang="ru-RU" sz="2400" b="1" dirty="0" err="1"/>
              <a:t>Рудашевский</a:t>
            </a:r>
            <a:endParaRPr lang="ru-RU" sz="2400" dirty="0"/>
          </a:p>
        </p:txBody>
      </p:sp>
    </p:spTree>
    <p:extLst>
      <p:ext uri="{BB962C8B-B14F-4D97-AF65-F5344CB8AC3E}">
        <p14:creationId xmlns:p14="http://schemas.microsoft.com/office/powerpoint/2010/main" val="32572802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420467"/>
            <a:ext cx="7886699" cy="1047221"/>
          </a:xfrm>
        </p:spPr>
        <p:txBody>
          <a:bodyPr>
            <a:normAutofit fontScale="90000"/>
          </a:bodyPr>
          <a:lstStyle/>
          <a:p>
            <a:pPr algn="ctr"/>
            <a:r>
              <a:rPr lang="ru-RU" b="1" dirty="0"/>
              <a:t>Совместный проекта "Информационная грамотность - успешная </a:t>
            </a:r>
            <a:r>
              <a:rPr lang="ru-RU" b="1" dirty="0" smtClean="0"/>
              <a:t>личность»</a:t>
            </a:r>
            <a:endParaRPr lang="ru-RU" dirty="0"/>
          </a:p>
        </p:txBody>
      </p:sp>
      <p:pic>
        <p:nvPicPr>
          <p:cNvPr id="5" name="Объект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34166" y="1662113"/>
            <a:ext cx="3680221" cy="4906962"/>
          </a:xfrm>
        </p:spPr>
      </p:pic>
      <p:pic>
        <p:nvPicPr>
          <p:cNvPr id="6" name="Рисунок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60985" y="2250830"/>
            <a:ext cx="4486031" cy="3364523"/>
          </a:xfrm>
          <a:prstGeom prst="rect">
            <a:avLst/>
          </a:prstGeom>
        </p:spPr>
      </p:pic>
    </p:spTree>
    <p:extLst>
      <p:ext uri="{BB962C8B-B14F-4D97-AF65-F5344CB8AC3E}">
        <p14:creationId xmlns:p14="http://schemas.microsoft.com/office/powerpoint/2010/main" val="39609650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6949" y="901022"/>
            <a:ext cx="7886699" cy="1047221"/>
          </a:xfrm>
        </p:spPr>
        <p:txBody>
          <a:bodyPr>
            <a:normAutofit fontScale="90000"/>
          </a:bodyPr>
          <a:lstStyle/>
          <a:p>
            <a:r>
              <a:rPr lang="ru-RU" b="1" dirty="0" err="1"/>
              <a:t>Профориентационные</a:t>
            </a:r>
            <a:r>
              <a:rPr lang="ru-RU" b="1" dirty="0"/>
              <a:t> занятия </a:t>
            </a:r>
            <a:r>
              <a:rPr lang="ru-RU" b="1" dirty="0" smtClean="0"/>
              <a:t/>
            </a:r>
            <a:br>
              <a:rPr lang="ru-RU" b="1" dirty="0" smtClean="0"/>
            </a:br>
            <a:r>
              <a:rPr lang="ru-RU" b="1" dirty="0" smtClean="0"/>
              <a:t>«</a:t>
            </a:r>
            <a:r>
              <a:rPr lang="ru-RU" b="1" dirty="0"/>
              <a:t>Я библиограф» для обучающихся 5-7 </a:t>
            </a:r>
            <a:r>
              <a:rPr lang="ru-RU" b="1" dirty="0" smtClean="0"/>
              <a:t>классов</a:t>
            </a:r>
            <a:r>
              <a:rPr lang="ru-RU" dirty="0"/>
              <a:t/>
            </a:r>
            <a:br>
              <a:rPr lang="ru-RU" dirty="0"/>
            </a:br>
            <a:endParaRPr lang="ru-RU" dirty="0"/>
          </a:p>
        </p:txBody>
      </p:sp>
      <p:pic>
        <p:nvPicPr>
          <p:cNvPr id="5" name="Рисунок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16728" y="1948243"/>
            <a:ext cx="6104434" cy="4399147"/>
          </a:xfrm>
          <a:prstGeom prst="rect">
            <a:avLst/>
          </a:prstGeom>
        </p:spPr>
      </p:pic>
    </p:spTree>
    <p:extLst>
      <p:ext uri="{BB962C8B-B14F-4D97-AF65-F5344CB8AC3E}">
        <p14:creationId xmlns:p14="http://schemas.microsoft.com/office/powerpoint/2010/main" val="16722680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«Я – библиотекарь». Энциклопедия</a:t>
            </a:r>
            <a:endParaRPr lang="ru-RU" dirty="0"/>
          </a:p>
        </p:txBody>
      </p:sp>
      <p:pic>
        <p:nvPicPr>
          <p:cNvPr id="4" name="Объект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83988" y="1371600"/>
            <a:ext cx="4619269" cy="3464452"/>
          </a:xfrm>
        </p:spPr>
      </p:pic>
      <p:pic>
        <p:nvPicPr>
          <p:cNvPr id="5" name="Рисунок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92700" y="952500"/>
            <a:ext cx="3790950" cy="5054600"/>
          </a:xfrm>
          <a:prstGeom prst="rect">
            <a:avLst/>
          </a:prstGeom>
        </p:spPr>
      </p:pic>
    </p:spTree>
    <p:extLst>
      <p:ext uri="{BB962C8B-B14F-4D97-AF65-F5344CB8AC3E}">
        <p14:creationId xmlns:p14="http://schemas.microsoft.com/office/powerpoint/2010/main" val="41162374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650" y="406401"/>
            <a:ext cx="7886699" cy="4676130"/>
          </a:xfrm>
        </p:spPr>
        <p:txBody>
          <a:bodyPr>
            <a:normAutofit/>
          </a:bodyPr>
          <a:lstStyle/>
          <a:p>
            <a:pPr marL="0" indent="0">
              <a:buNone/>
            </a:pPr>
            <a:r>
              <a:rPr lang="ru-RU" sz="4000" b="1" dirty="0" smtClean="0"/>
              <a:t>Цикл мероприятий </a:t>
            </a:r>
          </a:p>
          <a:p>
            <a:pPr marL="0" indent="0">
              <a:buNone/>
            </a:pPr>
            <a:r>
              <a:rPr lang="ru-RU" sz="4000" b="1" dirty="0" smtClean="0"/>
              <a:t>                      «Встреча с книгой»</a:t>
            </a:r>
            <a:endParaRPr lang="ru-RU" sz="4000" b="1" dirty="0"/>
          </a:p>
        </p:txBody>
      </p:sp>
      <p:pic>
        <p:nvPicPr>
          <p:cNvPr id="1026" name="Picture 2" descr="https://pp.userapi.com/c852224/v852224860/52aae/xASwWJmyx3c.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01416" y="1889331"/>
            <a:ext cx="6094312" cy="45707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dmin\Desktop\EY8lkClvqi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620" y="1203531"/>
            <a:ext cx="2054796" cy="2285367"/>
          </a:xfrm>
          <a:prstGeom prst="rect">
            <a:avLst/>
          </a:prstGeom>
          <a:noFill/>
        </p:spPr>
      </p:pic>
    </p:spTree>
    <p:extLst>
      <p:ext uri="{BB962C8B-B14F-4D97-AF65-F5344CB8AC3E}">
        <p14:creationId xmlns:p14="http://schemas.microsoft.com/office/powerpoint/2010/main" val="280476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ru-RU" b="1" dirty="0">
                <a:solidFill>
                  <a:srgbClr val="000000"/>
                </a:solidFill>
                <a:ea typeface="+mn-ea"/>
                <a:cs typeface="+mn-cs"/>
              </a:rPr>
              <a:t>РЕСУРСЫ</a:t>
            </a:r>
            <a:endParaRPr lang="en-US" b="1" dirty="0">
              <a:solidFill>
                <a:srgbClr val="000000"/>
              </a:solidFill>
              <a:ea typeface="+mn-ea"/>
              <a:cs typeface="+mn-cs"/>
            </a:endParaRPr>
          </a:p>
        </p:txBody>
      </p:sp>
      <p:grpSp>
        <p:nvGrpSpPr>
          <p:cNvPr id="75" name="Group 2"/>
          <p:cNvGrpSpPr>
            <a:grpSpLocks/>
          </p:cNvGrpSpPr>
          <p:nvPr/>
        </p:nvGrpSpPr>
        <p:grpSpPr bwMode="auto">
          <a:xfrm>
            <a:off x="831054" y="1340259"/>
            <a:ext cx="7251589" cy="1163370"/>
            <a:chOff x="1440" y="1487"/>
            <a:chExt cx="3065" cy="256"/>
          </a:xfrm>
        </p:grpSpPr>
        <p:sp>
          <p:nvSpPr>
            <p:cNvPr id="76" name="Rectangle 3"/>
            <p:cNvSpPr>
              <a:spLocks noChangeArrowheads="1"/>
            </p:cNvSpPr>
            <p:nvPr/>
          </p:nvSpPr>
          <p:spPr bwMode="gray">
            <a:xfrm>
              <a:off x="1769" y="1488"/>
              <a:ext cx="2736" cy="255"/>
            </a:xfrm>
            <a:prstGeom prst="rect">
              <a:avLst/>
            </a:prstGeom>
            <a:gradFill rotWithShape="1">
              <a:gsLst>
                <a:gs pos="0">
                  <a:srgbClr val="C9AA5D"/>
                </a:gs>
                <a:gs pos="50000">
                  <a:srgbClr val="C9AA5D">
                    <a:gamma/>
                    <a:tint val="36471"/>
                    <a:invGamma/>
                  </a:srgbClr>
                </a:gs>
                <a:gs pos="100000">
                  <a:srgbClr val="C9AA5D"/>
                </a:gs>
              </a:gsLst>
              <a:lin ang="2700000" scaled="1"/>
            </a:gradFill>
            <a:ln>
              <a:noFill/>
            </a:ln>
            <a:effectLst>
              <a:prstShdw prst="shdw17" dist="63500" dir="5400000">
                <a:srgbClr val="C9AA5D">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endParaRPr lang="en-US"/>
            </a:p>
          </p:txBody>
        </p:sp>
        <p:sp>
          <p:nvSpPr>
            <p:cNvPr id="77" name="Rectangle 4"/>
            <p:cNvSpPr>
              <a:spLocks noChangeArrowheads="1"/>
            </p:cNvSpPr>
            <p:nvPr/>
          </p:nvSpPr>
          <p:spPr bwMode="gray">
            <a:xfrm>
              <a:off x="1440" y="1487"/>
              <a:ext cx="343" cy="255"/>
            </a:xfrm>
            <a:prstGeom prst="rect">
              <a:avLst/>
            </a:prstGeom>
            <a:gradFill rotWithShape="1">
              <a:gsLst>
                <a:gs pos="0">
                  <a:srgbClr val="C9AA5D">
                    <a:gamma/>
                    <a:shade val="51373"/>
                    <a:invGamma/>
                  </a:srgbClr>
                </a:gs>
                <a:gs pos="50000">
                  <a:srgbClr val="C9AA5D"/>
                </a:gs>
                <a:gs pos="100000">
                  <a:srgbClr val="C9AA5D">
                    <a:gamma/>
                    <a:shade val="51373"/>
                    <a:invGamma/>
                  </a:srgbClr>
                </a:gs>
              </a:gsLst>
              <a:lin ang="0" scaled="1"/>
            </a:gradFill>
            <a:ln>
              <a:noFill/>
            </a:ln>
            <a:effectLst>
              <a:prstShdw prst="shdw17" dist="63500" dir="5400000">
                <a:srgbClr val="C9AA5D">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pPr algn="ctr"/>
              <a:r>
                <a:rPr lang="en-US" sz="4000" b="1"/>
                <a:t>1</a:t>
              </a:r>
            </a:p>
          </p:txBody>
        </p:sp>
        <p:sp>
          <p:nvSpPr>
            <p:cNvPr id="78" name="Rectangle 5"/>
            <p:cNvSpPr>
              <a:spLocks noChangeArrowheads="1"/>
            </p:cNvSpPr>
            <p:nvPr/>
          </p:nvSpPr>
          <p:spPr bwMode="gray">
            <a:xfrm>
              <a:off x="1872" y="1504"/>
              <a:ext cx="2544"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4000" b="1" dirty="0" smtClean="0">
                  <a:solidFill>
                    <a:srgbClr val="000000"/>
                  </a:solidFill>
                </a:rPr>
                <a:t>Библиотека</a:t>
              </a:r>
              <a:endParaRPr lang="en-US" sz="4000" b="1" dirty="0">
                <a:solidFill>
                  <a:srgbClr val="000000"/>
                </a:solidFill>
              </a:endParaRPr>
            </a:p>
          </p:txBody>
        </p:sp>
      </p:grpSp>
      <p:grpSp>
        <p:nvGrpSpPr>
          <p:cNvPr id="79" name="Group 12"/>
          <p:cNvGrpSpPr>
            <a:grpSpLocks/>
          </p:cNvGrpSpPr>
          <p:nvPr/>
        </p:nvGrpSpPr>
        <p:grpSpPr bwMode="auto">
          <a:xfrm>
            <a:off x="791934" y="2868467"/>
            <a:ext cx="7290709" cy="1236119"/>
            <a:chOff x="1440" y="1488"/>
            <a:chExt cx="3072" cy="288"/>
          </a:xfrm>
        </p:grpSpPr>
        <p:sp>
          <p:nvSpPr>
            <p:cNvPr id="80" name="Rectangle 13"/>
            <p:cNvSpPr>
              <a:spLocks noChangeArrowheads="1"/>
            </p:cNvSpPr>
            <p:nvPr/>
          </p:nvSpPr>
          <p:spPr bwMode="gray">
            <a:xfrm>
              <a:off x="1776" y="1488"/>
              <a:ext cx="2736" cy="288"/>
            </a:xfrm>
            <a:prstGeom prst="rect">
              <a:avLst/>
            </a:prstGeom>
            <a:gradFill rotWithShape="1">
              <a:gsLst>
                <a:gs pos="0">
                  <a:srgbClr val="9595B9"/>
                </a:gs>
                <a:gs pos="50000">
                  <a:srgbClr val="9595B9">
                    <a:gamma/>
                    <a:tint val="36471"/>
                    <a:invGamma/>
                  </a:srgbClr>
                </a:gs>
                <a:gs pos="100000">
                  <a:srgbClr val="9595B9"/>
                </a:gs>
              </a:gsLst>
              <a:lin ang="2700000" scaled="1"/>
            </a:gradFill>
            <a:ln>
              <a:noFill/>
            </a:ln>
            <a:effectLst>
              <a:prstShdw prst="shdw17" dist="63500" dir="5400000">
                <a:srgbClr val="9595B9">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endParaRPr lang="en-US"/>
            </a:p>
          </p:txBody>
        </p:sp>
        <p:sp>
          <p:nvSpPr>
            <p:cNvPr id="81" name="Rectangle 14"/>
            <p:cNvSpPr>
              <a:spLocks noChangeArrowheads="1"/>
            </p:cNvSpPr>
            <p:nvPr/>
          </p:nvSpPr>
          <p:spPr bwMode="gray">
            <a:xfrm>
              <a:off x="1440" y="1488"/>
              <a:ext cx="384" cy="288"/>
            </a:xfrm>
            <a:prstGeom prst="rect">
              <a:avLst/>
            </a:prstGeom>
            <a:gradFill rotWithShape="1">
              <a:gsLst>
                <a:gs pos="0">
                  <a:srgbClr val="9595B9">
                    <a:gamma/>
                    <a:shade val="51373"/>
                    <a:invGamma/>
                  </a:srgbClr>
                </a:gs>
                <a:gs pos="50000">
                  <a:srgbClr val="9595B9"/>
                </a:gs>
                <a:gs pos="100000">
                  <a:srgbClr val="9595B9">
                    <a:gamma/>
                    <a:shade val="51373"/>
                    <a:invGamma/>
                  </a:srgbClr>
                </a:gs>
              </a:gsLst>
              <a:lin ang="0" scaled="1"/>
            </a:gradFill>
            <a:ln>
              <a:noFill/>
            </a:ln>
            <a:effectLst>
              <a:prstShdw prst="shdw17" dist="63500" dir="5400000">
                <a:srgbClr val="9595B9">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pPr algn="ctr"/>
              <a:r>
                <a:rPr lang="en-US" sz="4000" b="1" dirty="0"/>
                <a:t>2</a:t>
              </a:r>
            </a:p>
          </p:txBody>
        </p:sp>
        <p:sp>
          <p:nvSpPr>
            <p:cNvPr id="82" name="Rectangle 15"/>
            <p:cNvSpPr>
              <a:spLocks noChangeArrowheads="1"/>
            </p:cNvSpPr>
            <p:nvPr/>
          </p:nvSpPr>
          <p:spPr bwMode="gray">
            <a:xfrm>
              <a:off x="1872" y="1504"/>
              <a:ext cx="2544" cy="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4000" b="1" dirty="0">
                <a:solidFill>
                  <a:srgbClr val="000000"/>
                </a:solidFill>
              </a:endParaRPr>
            </a:p>
          </p:txBody>
        </p:sp>
      </p:grpSp>
      <p:grpSp>
        <p:nvGrpSpPr>
          <p:cNvPr id="83" name="Group 28"/>
          <p:cNvGrpSpPr>
            <a:grpSpLocks/>
          </p:cNvGrpSpPr>
          <p:nvPr/>
        </p:nvGrpSpPr>
        <p:grpSpPr bwMode="auto">
          <a:xfrm>
            <a:off x="791933" y="4478513"/>
            <a:ext cx="7290710" cy="1071654"/>
            <a:chOff x="1440" y="1488"/>
            <a:chExt cx="3072" cy="288"/>
          </a:xfrm>
        </p:grpSpPr>
        <p:sp>
          <p:nvSpPr>
            <p:cNvPr id="84" name="Rectangle 29"/>
            <p:cNvSpPr>
              <a:spLocks noChangeArrowheads="1"/>
            </p:cNvSpPr>
            <p:nvPr/>
          </p:nvSpPr>
          <p:spPr bwMode="gray">
            <a:xfrm>
              <a:off x="1776" y="1488"/>
              <a:ext cx="2736" cy="288"/>
            </a:xfrm>
            <a:prstGeom prst="rect">
              <a:avLst/>
            </a:prstGeom>
            <a:gradFill rotWithShape="1">
              <a:gsLst>
                <a:gs pos="0">
                  <a:srgbClr val="C9AA5D"/>
                </a:gs>
                <a:gs pos="50000">
                  <a:srgbClr val="C9AA5D">
                    <a:gamma/>
                    <a:tint val="36471"/>
                    <a:invGamma/>
                  </a:srgbClr>
                </a:gs>
                <a:gs pos="100000">
                  <a:srgbClr val="C9AA5D"/>
                </a:gs>
              </a:gsLst>
              <a:lin ang="2700000" scaled="1"/>
            </a:gradFill>
            <a:ln>
              <a:noFill/>
            </a:ln>
            <a:effectLst>
              <a:prstShdw prst="shdw17" dist="63500" dir="5400000">
                <a:srgbClr val="C9AA5D">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r>
                <a:rPr lang="ru-RU" sz="4000" b="1" dirty="0">
                  <a:solidFill>
                    <a:srgbClr val="000000"/>
                  </a:solidFill>
                </a:rPr>
                <a:t>Театр. Театр. Театр</a:t>
              </a:r>
              <a:endParaRPr lang="en-US" sz="4000" b="1" dirty="0">
                <a:solidFill>
                  <a:srgbClr val="000000"/>
                </a:solidFill>
              </a:endParaRPr>
            </a:p>
            <a:p>
              <a:endParaRPr lang="en-US" dirty="0"/>
            </a:p>
          </p:txBody>
        </p:sp>
        <p:sp>
          <p:nvSpPr>
            <p:cNvPr id="85" name="Rectangle 30"/>
            <p:cNvSpPr>
              <a:spLocks noChangeArrowheads="1"/>
            </p:cNvSpPr>
            <p:nvPr/>
          </p:nvSpPr>
          <p:spPr bwMode="gray">
            <a:xfrm>
              <a:off x="1440" y="1488"/>
              <a:ext cx="384" cy="288"/>
            </a:xfrm>
            <a:prstGeom prst="rect">
              <a:avLst/>
            </a:prstGeom>
            <a:gradFill rotWithShape="1">
              <a:gsLst>
                <a:gs pos="0">
                  <a:srgbClr val="C9AA5D">
                    <a:gamma/>
                    <a:shade val="51373"/>
                    <a:invGamma/>
                  </a:srgbClr>
                </a:gs>
                <a:gs pos="50000">
                  <a:srgbClr val="C9AA5D"/>
                </a:gs>
                <a:gs pos="100000">
                  <a:srgbClr val="C9AA5D">
                    <a:gamma/>
                    <a:shade val="51373"/>
                    <a:invGamma/>
                  </a:srgbClr>
                </a:gs>
              </a:gsLst>
              <a:lin ang="0" scaled="1"/>
            </a:gradFill>
            <a:ln>
              <a:noFill/>
            </a:ln>
            <a:effectLst>
              <a:prstShdw prst="shdw17" dist="63500" dir="5400000">
                <a:srgbClr val="C9AA5D">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pPr algn="ctr"/>
              <a:r>
                <a:rPr lang="en-US" sz="4000" b="1" dirty="0"/>
                <a:t>3</a:t>
              </a:r>
            </a:p>
          </p:txBody>
        </p:sp>
        <p:sp>
          <p:nvSpPr>
            <p:cNvPr id="86" name="Rectangle 31"/>
            <p:cNvSpPr>
              <a:spLocks noChangeArrowheads="1"/>
            </p:cNvSpPr>
            <p:nvPr/>
          </p:nvSpPr>
          <p:spPr bwMode="gray">
            <a:xfrm>
              <a:off x="1872" y="1504"/>
              <a:ext cx="2544"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ru-RU" sz="4000" b="1" dirty="0">
                <a:solidFill>
                  <a:srgbClr val="000000"/>
                </a:solidFill>
              </a:endParaRPr>
            </a:p>
          </p:txBody>
        </p:sp>
      </p:grpSp>
      <p:sp>
        <p:nvSpPr>
          <p:cNvPr id="3" name="Прямоугольник 2"/>
          <p:cNvSpPr/>
          <p:nvPr/>
        </p:nvSpPr>
        <p:spPr>
          <a:xfrm>
            <a:off x="1717786" y="3103955"/>
            <a:ext cx="4114396" cy="707886"/>
          </a:xfrm>
          <a:prstGeom prst="rect">
            <a:avLst/>
          </a:prstGeom>
        </p:spPr>
        <p:txBody>
          <a:bodyPr wrap="none">
            <a:spAutoFit/>
          </a:bodyPr>
          <a:lstStyle/>
          <a:p>
            <a:r>
              <a:rPr lang="ru-RU" sz="4000" b="1" dirty="0" smtClean="0">
                <a:solidFill>
                  <a:srgbClr val="000000"/>
                </a:solidFill>
              </a:rPr>
              <a:t>Конкурсы и игры</a:t>
            </a:r>
            <a:endParaRPr lang="en-US" sz="4000" b="1" dirty="0">
              <a:solidFill>
                <a:srgbClr val="000000"/>
              </a:solidFill>
            </a:endParaRPr>
          </a:p>
        </p:txBody>
      </p:sp>
    </p:spTree>
    <p:extLst>
      <p:ext uri="{BB962C8B-B14F-4D97-AF65-F5344CB8AC3E}">
        <p14:creationId xmlns:p14="http://schemas.microsoft.com/office/powerpoint/2010/main" val="40545648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5400" b="1" dirty="0" smtClean="0">
                <a:solidFill>
                  <a:srgbClr val="00B0F0"/>
                </a:solidFill>
              </a:rPr>
              <a:t>Конкурсы и игры</a:t>
            </a:r>
            <a:endParaRPr lang="ru-RU" sz="5400" b="1" dirty="0">
              <a:solidFill>
                <a:srgbClr val="00B0F0"/>
              </a:solidFill>
            </a:endParaRPr>
          </a:p>
        </p:txBody>
      </p:sp>
      <p:pic>
        <p:nvPicPr>
          <p:cNvPr id="3" name="Объект 2"/>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29940" y="1180305"/>
            <a:ext cx="4903717" cy="3267868"/>
          </a:xfrm>
        </p:spPr>
      </p:pic>
      <p:pic>
        <p:nvPicPr>
          <p:cNvPr id="5" name="Рисунок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16400" y="3352800"/>
            <a:ext cx="4673600" cy="3505200"/>
          </a:xfrm>
          <a:prstGeom prst="rect">
            <a:avLst/>
          </a:prstGeom>
        </p:spPr>
      </p:pic>
    </p:spTree>
    <p:extLst>
      <p:ext uri="{BB962C8B-B14F-4D97-AF65-F5344CB8AC3E}">
        <p14:creationId xmlns:p14="http://schemas.microsoft.com/office/powerpoint/2010/main" val="28523341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0"/>
            <a:ext cx="7735281" cy="1320800"/>
          </a:xfrm>
        </p:spPr>
        <p:txBody>
          <a:bodyPr>
            <a:noAutofit/>
          </a:bodyPr>
          <a:lstStyle/>
          <a:p>
            <a:pPr algn="ctr"/>
            <a:r>
              <a:rPr lang="ru-RU" sz="5400" b="1" dirty="0" err="1" smtClean="0">
                <a:solidFill>
                  <a:srgbClr val="00B0F0"/>
                </a:solidFill>
              </a:rPr>
              <a:t>Квест</a:t>
            </a:r>
            <a:r>
              <a:rPr lang="ru-RU" sz="5400" b="1" dirty="0" smtClean="0">
                <a:solidFill>
                  <a:srgbClr val="00B0F0"/>
                </a:solidFill>
              </a:rPr>
              <a:t>-игра</a:t>
            </a:r>
            <a:endParaRPr lang="ru-RU" sz="5400" b="1" dirty="0">
              <a:solidFill>
                <a:srgbClr val="00B0F0"/>
              </a:solidFill>
            </a:endParaRPr>
          </a:p>
        </p:txBody>
      </p:sp>
      <p:sp>
        <p:nvSpPr>
          <p:cNvPr id="3" name="Объект 2"/>
          <p:cNvSpPr>
            <a:spLocks noGrp="1"/>
          </p:cNvSpPr>
          <p:nvPr>
            <p:ph idx="1"/>
          </p:nvPr>
        </p:nvSpPr>
        <p:spPr>
          <a:xfrm>
            <a:off x="1251093" y="1320800"/>
            <a:ext cx="6347714" cy="3880773"/>
          </a:xfrm>
        </p:spPr>
        <p:txBody>
          <a:bodyPr>
            <a:normAutofit/>
          </a:bodyPr>
          <a:lstStyle/>
          <a:p>
            <a:r>
              <a:rPr lang="ru-RU" sz="2400" dirty="0" err="1"/>
              <a:t>Квест</a:t>
            </a:r>
            <a:r>
              <a:rPr lang="ru-RU" sz="2400" dirty="0"/>
              <a:t> (от англ. «</a:t>
            </a:r>
            <a:r>
              <a:rPr lang="ru-RU" sz="2400" dirty="0" err="1"/>
              <a:t>Quest</a:t>
            </a:r>
            <a:r>
              <a:rPr lang="ru-RU" sz="2400" dirty="0"/>
              <a:t> – поиск») – это интерактивная игра с сюжетной линией, которая заключается в решении различных головоломок и логических заданий. </a:t>
            </a:r>
          </a:p>
        </p:txBody>
      </p:sp>
      <p:pic>
        <p:nvPicPr>
          <p:cNvPr id="4" name="Picture 2" descr="https://pp.vk.me/c617416/v617416039/1de07/KWYgLIUumM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2924944"/>
            <a:ext cx="4026380" cy="2664296"/>
          </a:xfrm>
          <a:prstGeom prst="rect">
            <a:avLst/>
          </a:prstGeom>
          <a:noFill/>
        </p:spPr>
      </p:pic>
      <p:pic>
        <p:nvPicPr>
          <p:cNvPr id="5" name="Picture 2" descr="C:\Users\PACKAR~1\AppData\Local\Temp\Rar$DIa0.239\20141223_14071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4166599"/>
            <a:ext cx="4350269" cy="2588856"/>
          </a:xfrm>
          <a:prstGeom prst="rect">
            <a:avLst/>
          </a:prstGeom>
          <a:noFill/>
        </p:spPr>
      </p:pic>
    </p:spTree>
    <p:extLst>
      <p:ext uri="{BB962C8B-B14F-4D97-AF65-F5344CB8AC3E}">
        <p14:creationId xmlns:p14="http://schemas.microsoft.com/office/powerpoint/2010/main" val="1868350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5357818" y="0"/>
            <a:ext cx="1857388" cy="6858000"/>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7286644" y="0"/>
            <a:ext cx="1857356" cy="685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0" y="0"/>
            <a:ext cx="1643042" cy="685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1714480" y="0"/>
            <a:ext cx="1714512" cy="685800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3500430" y="0"/>
            <a:ext cx="1785950" cy="6858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1" y="0"/>
            <a:ext cx="1643042" cy="923330"/>
          </a:xfrm>
          <a:prstGeom prst="rect">
            <a:avLst/>
          </a:prstGeom>
          <a:solidFill>
            <a:srgbClr val="FFFF00"/>
          </a:solidFill>
        </p:spPr>
        <p:txBody>
          <a:bodyPr wrap="square">
            <a:spAutoFit/>
          </a:bodyPr>
          <a:lstStyle/>
          <a:p>
            <a:pPr algn="ctr"/>
            <a:r>
              <a:rPr lang="ru-RU" b="1" dirty="0" smtClean="0"/>
              <a:t>Поколение </a:t>
            </a:r>
          </a:p>
          <a:p>
            <a:pPr algn="ctr"/>
            <a:r>
              <a:rPr lang="ru-RU" b="1" dirty="0" smtClean="0"/>
              <a:t>«</a:t>
            </a:r>
            <a:r>
              <a:rPr lang="ru-RU" b="1" dirty="0" err="1" smtClean="0"/>
              <a:t>Беби-бумеры</a:t>
            </a:r>
            <a:r>
              <a:rPr lang="ru-RU" b="1" dirty="0" smtClean="0"/>
              <a:t>»</a:t>
            </a:r>
            <a:endParaRPr lang="ru-RU" dirty="0"/>
          </a:p>
        </p:txBody>
      </p:sp>
      <p:sp>
        <p:nvSpPr>
          <p:cNvPr id="9" name="Прямоугольник 8"/>
          <p:cNvSpPr/>
          <p:nvPr/>
        </p:nvSpPr>
        <p:spPr>
          <a:xfrm>
            <a:off x="2000232" y="0"/>
            <a:ext cx="1343701" cy="646331"/>
          </a:xfrm>
          <a:prstGeom prst="rect">
            <a:avLst/>
          </a:prstGeom>
          <a:solidFill>
            <a:srgbClr val="FFFF00"/>
          </a:solidFill>
        </p:spPr>
        <p:txBody>
          <a:bodyPr wrap="none">
            <a:spAutoFit/>
          </a:bodyPr>
          <a:lstStyle/>
          <a:p>
            <a:pPr algn="ctr"/>
            <a:r>
              <a:rPr lang="ru-RU" b="1" dirty="0" smtClean="0"/>
              <a:t>Поколение </a:t>
            </a:r>
          </a:p>
          <a:p>
            <a:pPr algn="ctr"/>
            <a:r>
              <a:rPr lang="ru-RU" b="1" dirty="0" smtClean="0"/>
              <a:t>«</a:t>
            </a:r>
            <a:r>
              <a:rPr lang="en-US" b="1" dirty="0" smtClean="0"/>
              <a:t>X</a:t>
            </a:r>
            <a:r>
              <a:rPr lang="ru-RU" b="1" dirty="0" smtClean="0"/>
              <a:t>»</a:t>
            </a:r>
            <a:endParaRPr lang="ru-RU" dirty="0"/>
          </a:p>
        </p:txBody>
      </p:sp>
      <p:sp>
        <p:nvSpPr>
          <p:cNvPr id="10" name="Прямоугольник 9"/>
          <p:cNvSpPr/>
          <p:nvPr/>
        </p:nvSpPr>
        <p:spPr>
          <a:xfrm>
            <a:off x="3786182" y="0"/>
            <a:ext cx="1343701" cy="646331"/>
          </a:xfrm>
          <a:prstGeom prst="rect">
            <a:avLst/>
          </a:prstGeom>
          <a:solidFill>
            <a:srgbClr val="FF66FF"/>
          </a:solidFill>
        </p:spPr>
        <p:txBody>
          <a:bodyPr wrap="none">
            <a:spAutoFit/>
          </a:bodyPr>
          <a:lstStyle/>
          <a:p>
            <a:pPr algn="ctr"/>
            <a:r>
              <a:rPr lang="ru-RU" b="1" dirty="0" smtClean="0"/>
              <a:t>Поколение </a:t>
            </a:r>
          </a:p>
          <a:p>
            <a:pPr algn="ctr"/>
            <a:r>
              <a:rPr lang="ru-RU" b="1" dirty="0" smtClean="0"/>
              <a:t>«</a:t>
            </a:r>
            <a:r>
              <a:rPr lang="en-US" b="1" dirty="0" smtClean="0"/>
              <a:t>Y</a:t>
            </a:r>
            <a:r>
              <a:rPr lang="ru-RU" b="1" dirty="0" smtClean="0"/>
              <a:t>»</a:t>
            </a:r>
            <a:endParaRPr lang="ru-RU" dirty="0"/>
          </a:p>
        </p:txBody>
      </p:sp>
      <p:sp>
        <p:nvSpPr>
          <p:cNvPr id="11" name="Прямоугольник 10"/>
          <p:cNvSpPr/>
          <p:nvPr/>
        </p:nvSpPr>
        <p:spPr>
          <a:xfrm>
            <a:off x="5572132" y="0"/>
            <a:ext cx="1343701" cy="646331"/>
          </a:xfrm>
          <a:prstGeom prst="rect">
            <a:avLst/>
          </a:prstGeom>
          <a:solidFill>
            <a:srgbClr val="FFFF00"/>
          </a:solidFill>
        </p:spPr>
        <p:txBody>
          <a:bodyPr wrap="none">
            <a:spAutoFit/>
          </a:bodyPr>
          <a:lstStyle/>
          <a:p>
            <a:pPr algn="ctr"/>
            <a:r>
              <a:rPr lang="ru-RU" b="1" dirty="0" smtClean="0"/>
              <a:t>Поколение </a:t>
            </a:r>
          </a:p>
          <a:p>
            <a:pPr algn="ctr"/>
            <a:r>
              <a:rPr lang="ru-RU" b="1" dirty="0" smtClean="0"/>
              <a:t>«</a:t>
            </a:r>
            <a:r>
              <a:rPr lang="en-US" b="1" dirty="0" smtClean="0"/>
              <a:t>Z</a:t>
            </a:r>
            <a:r>
              <a:rPr lang="ru-RU" b="1" dirty="0" smtClean="0"/>
              <a:t>»</a:t>
            </a:r>
            <a:endParaRPr lang="ru-RU" dirty="0"/>
          </a:p>
        </p:txBody>
      </p:sp>
      <p:grpSp>
        <p:nvGrpSpPr>
          <p:cNvPr id="15" name="Группа 14"/>
          <p:cNvGrpSpPr/>
          <p:nvPr/>
        </p:nvGrpSpPr>
        <p:grpSpPr>
          <a:xfrm>
            <a:off x="7572396" y="0"/>
            <a:ext cx="1343701" cy="785794"/>
            <a:chOff x="2643174" y="3286124"/>
            <a:chExt cx="1343701" cy="785794"/>
          </a:xfrm>
        </p:grpSpPr>
        <p:sp>
          <p:nvSpPr>
            <p:cNvPr id="12" name="Прямоугольник 11"/>
            <p:cNvSpPr/>
            <p:nvPr/>
          </p:nvSpPr>
          <p:spPr>
            <a:xfrm>
              <a:off x="2643174" y="3286124"/>
              <a:ext cx="1343701" cy="646331"/>
            </a:xfrm>
            <a:prstGeom prst="rect">
              <a:avLst/>
            </a:prstGeom>
            <a:solidFill>
              <a:srgbClr val="FFFF00"/>
            </a:solidFill>
          </p:spPr>
          <p:txBody>
            <a:bodyPr wrap="none">
              <a:spAutoFit/>
            </a:bodyPr>
            <a:lstStyle/>
            <a:p>
              <a:pPr algn="ctr"/>
              <a:r>
                <a:rPr lang="ru-RU" b="1" dirty="0" smtClean="0"/>
                <a:t>Поколение </a:t>
              </a:r>
            </a:p>
            <a:p>
              <a:pPr algn="ctr"/>
              <a:r>
                <a:rPr lang="ru-RU" b="1" dirty="0" smtClean="0"/>
                <a:t>«       »</a:t>
              </a:r>
              <a:endParaRPr lang="ru-RU" dirty="0"/>
            </a:p>
          </p:txBody>
        </p:sp>
        <p:pic>
          <p:nvPicPr>
            <p:cNvPr id="1027" name="Picture 3" descr="C:\Users\Администратор\Desktop\Учитель года 2018\Sony-Alpha-logo-1024x768.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57488" y="3429000"/>
              <a:ext cx="857224" cy="642918"/>
            </a:xfrm>
            <a:prstGeom prst="rect">
              <a:avLst/>
            </a:prstGeom>
            <a:noFill/>
          </p:spPr>
        </p:pic>
      </p:grpSp>
      <p:sp>
        <p:nvSpPr>
          <p:cNvPr id="18" name="TextBox 17"/>
          <p:cNvSpPr txBox="1"/>
          <p:nvPr/>
        </p:nvSpPr>
        <p:spPr>
          <a:xfrm>
            <a:off x="214282" y="1000108"/>
            <a:ext cx="1285884" cy="369332"/>
          </a:xfrm>
          <a:prstGeom prst="rect">
            <a:avLst/>
          </a:prstGeom>
          <a:solidFill>
            <a:srgbClr val="FFFF00"/>
          </a:solidFill>
        </p:spPr>
        <p:txBody>
          <a:bodyPr wrap="square" rtlCol="0">
            <a:spAutoFit/>
          </a:bodyPr>
          <a:lstStyle/>
          <a:p>
            <a:r>
              <a:rPr lang="ru-RU" dirty="0" smtClean="0"/>
              <a:t>1943–1963</a:t>
            </a:r>
            <a:endParaRPr lang="ru-RU" dirty="0"/>
          </a:p>
        </p:txBody>
      </p:sp>
      <p:sp>
        <p:nvSpPr>
          <p:cNvPr id="19" name="TextBox 18"/>
          <p:cNvSpPr txBox="1"/>
          <p:nvPr/>
        </p:nvSpPr>
        <p:spPr>
          <a:xfrm>
            <a:off x="2000232" y="785794"/>
            <a:ext cx="1285884" cy="369332"/>
          </a:xfrm>
          <a:prstGeom prst="rect">
            <a:avLst/>
          </a:prstGeom>
          <a:solidFill>
            <a:srgbClr val="FFFF00"/>
          </a:solidFill>
        </p:spPr>
        <p:txBody>
          <a:bodyPr wrap="square" rtlCol="0">
            <a:spAutoFit/>
          </a:bodyPr>
          <a:lstStyle/>
          <a:p>
            <a:r>
              <a:rPr lang="ru-RU" dirty="0" smtClean="0"/>
              <a:t>1963–1984</a:t>
            </a:r>
            <a:endParaRPr lang="ru-RU" dirty="0"/>
          </a:p>
        </p:txBody>
      </p:sp>
      <p:sp>
        <p:nvSpPr>
          <p:cNvPr id="21" name="TextBox 20"/>
          <p:cNvSpPr txBox="1"/>
          <p:nvPr/>
        </p:nvSpPr>
        <p:spPr>
          <a:xfrm>
            <a:off x="3857620" y="857232"/>
            <a:ext cx="1285884" cy="369332"/>
          </a:xfrm>
          <a:prstGeom prst="rect">
            <a:avLst/>
          </a:prstGeom>
          <a:solidFill>
            <a:srgbClr val="FFFF00"/>
          </a:solidFill>
        </p:spPr>
        <p:txBody>
          <a:bodyPr wrap="square" rtlCol="0">
            <a:spAutoFit/>
          </a:bodyPr>
          <a:lstStyle/>
          <a:p>
            <a:r>
              <a:rPr lang="ru-RU" dirty="0" smtClean="0"/>
              <a:t>1985–2000</a:t>
            </a:r>
            <a:endParaRPr lang="ru-RU" dirty="0"/>
          </a:p>
        </p:txBody>
      </p:sp>
      <p:sp>
        <p:nvSpPr>
          <p:cNvPr id="22" name="TextBox 21"/>
          <p:cNvSpPr txBox="1"/>
          <p:nvPr/>
        </p:nvSpPr>
        <p:spPr>
          <a:xfrm>
            <a:off x="7572396" y="785794"/>
            <a:ext cx="1428760" cy="369332"/>
          </a:xfrm>
          <a:prstGeom prst="rect">
            <a:avLst/>
          </a:prstGeom>
          <a:solidFill>
            <a:srgbClr val="FFFF00"/>
          </a:solidFill>
        </p:spPr>
        <p:txBody>
          <a:bodyPr wrap="square" rtlCol="0">
            <a:spAutoFit/>
          </a:bodyPr>
          <a:lstStyle/>
          <a:p>
            <a:r>
              <a:rPr lang="ru-RU" dirty="0" smtClean="0"/>
              <a:t>После 2011</a:t>
            </a:r>
            <a:endParaRPr lang="ru-RU" dirty="0"/>
          </a:p>
        </p:txBody>
      </p:sp>
      <p:pic>
        <p:nvPicPr>
          <p:cNvPr id="1028" name="Picture 4" descr="C:\Users\Администратор\Desktop\Учитель года 2018\23733085.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285992"/>
            <a:ext cx="1643042" cy="2286016"/>
          </a:xfrm>
          <a:prstGeom prst="rect">
            <a:avLst/>
          </a:prstGeom>
          <a:noFill/>
        </p:spPr>
      </p:pic>
      <p:sp>
        <p:nvSpPr>
          <p:cNvPr id="24" name="TextBox 23"/>
          <p:cNvSpPr txBox="1"/>
          <p:nvPr/>
        </p:nvSpPr>
        <p:spPr>
          <a:xfrm>
            <a:off x="5572132" y="857232"/>
            <a:ext cx="1428760" cy="369332"/>
          </a:xfrm>
          <a:prstGeom prst="rect">
            <a:avLst/>
          </a:prstGeom>
          <a:solidFill>
            <a:srgbClr val="FFFF00"/>
          </a:solidFill>
        </p:spPr>
        <p:txBody>
          <a:bodyPr wrap="square" rtlCol="0">
            <a:spAutoFit/>
          </a:bodyPr>
          <a:lstStyle/>
          <a:p>
            <a:r>
              <a:rPr lang="ru-RU" dirty="0" smtClean="0"/>
              <a:t>В 2000-х </a:t>
            </a:r>
            <a:r>
              <a:rPr lang="ru-RU" dirty="0" err="1" smtClean="0"/>
              <a:t>гг</a:t>
            </a:r>
            <a:endParaRPr lang="ru-RU" dirty="0"/>
          </a:p>
        </p:txBody>
      </p:sp>
      <p:pic>
        <p:nvPicPr>
          <p:cNvPr id="1029" name="Picture 5" descr="C:\Users\Администратор\Desktop\Учитель года 2018\vlublennaja-para.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14744" y="2285992"/>
            <a:ext cx="1500174" cy="1857388"/>
          </a:xfrm>
          <a:prstGeom prst="rect">
            <a:avLst/>
          </a:prstGeom>
          <a:noFill/>
        </p:spPr>
      </p:pic>
      <p:pic>
        <p:nvPicPr>
          <p:cNvPr id="1030" name="Picture 6" descr="C:\Users\Администратор\Desktop\Учитель года 2018\kukli-4231.gif"/>
          <p:cNvPicPr>
            <a:picLocks noChangeAspect="1" noChangeArrowheads="1" noCrop="1"/>
          </p:cNvPicPr>
          <p:nvPr/>
        </p:nvPicPr>
        <p:blipFill>
          <a:blip r:embed="rId6" cstate="print"/>
          <a:srcRect/>
          <a:stretch>
            <a:fillRect/>
          </a:stretch>
        </p:blipFill>
        <p:spPr bwMode="auto">
          <a:xfrm>
            <a:off x="5500694" y="2143116"/>
            <a:ext cx="1547814" cy="1976438"/>
          </a:xfrm>
          <a:prstGeom prst="rect">
            <a:avLst/>
          </a:prstGeom>
          <a:noFill/>
        </p:spPr>
      </p:pic>
      <p:pic>
        <p:nvPicPr>
          <p:cNvPr id="1031" name="Picture 7" descr="C:\Users\Администратор\Desktop\Учитель года 2018\pervoclassnik.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358082" y="2285993"/>
            <a:ext cx="1785919" cy="2007842"/>
          </a:xfrm>
          <a:prstGeom prst="rect">
            <a:avLst/>
          </a:prstGeom>
          <a:noFill/>
        </p:spPr>
      </p:pic>
      <p:pic>
        <p:nvPicPr>
          <p:cNvPr id="1032" name="Picture 8" descr="C:\Users\Администратор\Desktop\Учитель года 2018\80784949_71850287_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643042" y="2071678"/>
            <a:ext cx="1824037" cy="2592387"/>
          </a:xfrm>
          <a:prstGeom prst="rect">
            <a:avLst/>
          </a:prstGeom>
          <a:noFill/>
        </p:spPr>
      </p:pic>
    </p:spTree>
    <p:extLst>
      <p:ext uri="{BB962C8B-B14F-4D97-AF65-F5344CB8AC3E}">
        <p14:creationId xmlns:p14="http://schemas.microsoft.com/office/powerpoint/2010/main" val="6239205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80774"/>
            <a:ext cx="7704856" cy="646331"/>
          </a:xfrm>
          <a:prstGeom prst="rect">
            <a:avLst/>
          </a:prstGeom>
          <a:noFill/>
        </p:spPr>
        <p:txBody>
          <a:bodyPr wrap="square" rtlCol="0">
            <a:spAutoFit/>
          </a:bodyPr>
          <a:lstStyle/>
          <a:p>
            <a:r>
              <a:rPr lang="ru-RU" sz="3600" b="1" dirty="0" smtClean="0">
                <a:solidFill>
                  <a:schemeClr val="accent2">
                    <a:lumMod val="50000"/>
                  </a:schemeClr>
                </a:solidFill>
              </a:rPr>
              <a:t>Современные  </a:t>
            </a:r>
            <a:r>
              <a:rPr lang="en-US" sz="3600" b="1" dirty="0" smtClean="0">
                <a:solidFill>
                  <a:schemeClr val="accent2">
                    <a:lumMod val="50000"/>
                  </a:schemeClr>
                </a:solidFill>
              </a:rPr>
              <a:t>IT -  </a:t>
            </a:r>
            <a:r>
              <a:rPr lang="ru-RU" sz="3600" b="1" dirty="0" smtClean="0">
                <a:solidFill>
                  <a:schemeClr val="accent2">
                    <a:lumMod val="50000"/>
                  </a:schemeClr>
                </a:solidFill>
              </a:rPr>
              <a:t>технологии</a:t>
            </a:r>
            <a:endParaRPr lang="ru-RU" sz="3600" b="1" dirty="0">
              <a:solidFill>
                <a:schemeClr val="accent2">
                  <a:lumMod val="50000"/>
                </a:schemeClr>
              </a:solidFill>
            </a:endParaRPr>
          </a:p>
        </p:txBody>
      </p:sp>
      <p:pic>
        <p:nvPicPr>
          <p:cNvPr id="6" name="Рисунок 5" descr="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3466" y="3387746"/>
            <a:ext cx="3247769" cy="1826870"/>
          </a:xfrm>
          <a:prstGeom prst="rect">
            <a:avLst/>
          </a:prstGeom>
        </p:spPr>
      </p:pic>
      <p:pic>
        <p:nvPicPr>
          <p:cNvPr id="10" name="Рисунок 9" descr="101459jwp6awnpbae3j5wb.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64236" y="1066799"/>
            <a:ext cx="3522228" cy="1981253"/>
          </a:xfrm>
          <a:prstGeom prst="rect">
            <a:avLst/>
          </a:prstGeom>
        </p:spPr>
      </p:pic>
      <p:pic>
        <p:nvPicPr>
          <p:cNvPr id="1026" name="Picture 2" descr="ÐÐ°ÑÑÐ¸Ð½ÐºÐ¸ Ð¿Ð¾ Ð·Ð°Ð¿ÑÐ¾ÑÑ qr ÐºÐ¾Ð´"/>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3466" y="1098466"/>
            <a:ext cx="2317719" cy="2317719"/>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01235" y="3048052"/>
            <a:ext cx="5115070" cy="3322132"/>
          </a:xfrm>
          <a:prstGeom prst="rect">
            <a:avLst/>
          </a:prstGeom>
        </p:spPr>
      </p:pic>
    </p:spTree>
    <p:extLst>
      <p:ext uri="{BB962C8B-B14F-4D97-AF65-F5344CB8AC3E}">
        <p14:creationId xmlns:p14="http://schemas.microsoft.com/office/powerpoint/2010/main" val="3797604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9455" y="0"/>
            <a:ext cx="10072845" cy="1320800"/>
          </a:xfrm>
        </p:spPr>
        <p:txBody>
          <a:bodyPr>
            <a:noAutofit/>
          </a:bodyPr>
          <a:lstStyle/>
          <a:p>
            <a:pPr algn="ctr"/>
            <a:r>
              <a:rPr lang="ru-RU" sz="4400" b="1" dirty="0" err="1" smtClean="0">
                <a:solidFill>
                  <a:srgbClr val="00B0F0"/>
                </a:solidFill>
              </a:rPr>
              <a:t>Квест</a:t>
            </a:r>
            <a:r>
              <a:rPr lang="ru-RU" sz="4400" b="1" dirty="0" smtClean="0">
                <a:solidFill>
                  <a:srgbClr val="00B0F0"/>
                </a:solidFill>
              </a:rPr>
              <a:t>-игра «Читать – это модно»</a:t>
            </a:r>
            <a:endParaRPr lang="ru-RU" sz="4400" b="1" dirty="0">
              <a:solidFill>
                <a:srgbClr val="00B0F0"/>
              </a:solidFill>
            </a:endParaRPr>
          </a:p>
        </p:txBody>
      </p:sp>
      <p:sp>
        <p:nvSpPr>
          <p:cNvPr id="3" name="Объект 2"/>
          <p:cNvSpPr>
            <a:spLocks noGrp="1"/>
          </p:cNvSpPr>
          <p:nvPr>
            <p:ph idx="1"/>
          </p:nvPr>
        </p:nvSpPr>
        <p:spPr>
          <a:xfrm>
            <a:off x="336884" y="1320800"/>
            <a:ext cx="9793705" cy="3880773"/>
          </a:xfrm>
        </p:spPr>
        <p:txBody>
          <a:bodyPr>
            <a:noAutofit/>
          </a:bodyPr>
          <a:lstStyle/>
          <a:p>
            <a:pPr marL="0" indent="0">
              <a:buNone/>
            </a:pPr>
            <a:r>
              <a:rPr lang="ru-RU" b="1" dirty="0"/>
              <a:t>Названия станций</a:t>
            </a:r>
            <a:endParaRPr lang="ru-RU" dirty="0"/>
          </a:p>
          <a:p>
            <a:pPr marL="0" indent="0">
              <a:buNone/>
            </a:pPr>
            <a:r>
              <a:rPr lang="ru-RU" dirty="0"/>
              <a:t>1. «Литературное </a:t>
            </a:r>
            <a:r>
              <a:rPr lang="ru-RU" dirty="0" err="1"/>
              <a:t>Прикамье</a:t>
            </a:r>
            <a:r>
              <a:rPr lang="ru-RU" dirty="0"/>
              <a:t>» (по произведениям ЛИ Давыдычева)</a:t>
            </a:r>
          </a:p>
          <a:p>
            <a:pPr marL="0" indent="0">
              <a:buNone/>
            </a:pPr>
            <a:r>
              <a:rPr lang="ru-RU" dirty="0"/>
              <a:t>2. «</a:t>
            </a:r>
            <a:r>
              <a:rPr lang="ru-RU" dirty="0" err="1"/>
              <a:t>Зарубежка</a:t>
            </a:r>
            <a:r>
              <a:rPr lang="ru-RU" dirty="0"/>
              <a:t>» (сказки зарубежных писателей)</a:t>
            </a:r>
          </a:p>
          <a:p>
            <a:pPr marL="0" indent="0">
              <a:buNone/>
            </a:pPr>
            <a:r>
              <a:rPr lang="ru-RU" dirty="0"/>
              <a:t>3. «Юбилейная» (книга Антуана де Сент-Экзюпери «Маленький принц»)</a:t>
            </a:r>
          </a:p>
          <a:p>
            <a:pPr marL="0" indent="0">
              <a:buNone/>
            </a:pPr>
            <a:r>
              <a:rPr lang="ru-RU" dirty="0"/>
              <a:t>4. «Модерн» (Джоан Роулинг  «Гарри Поттер)</a:t>
            </a:r>
          </a:p>
          <a:p>
            <a:pPr marL="0" indent="0">
              <a:buNone/>
            </a:pPr>
            <a:r>
              <a:rPr lang="ru-RU" dirty="0"/>
              <a:t>5. «Поэтическая» (произведения школьной программы)</a:t>
            </a:r>
          </a:p>
        </p:txBody>
      </p:sp>
    </p:spTree>
    <p:extLst>
      <p:ext uri="{BB962C8B-B14F-4D97-AF65-F5344CB8AC3E}">
        <p14:creationId xmlns:p14="http://schemas.microsoft.com/office/powerpoint/2010/main" val="275233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9455" y="0"/>
            <a:ext cx="10072845" cy="1320800"/>
          </a:xfrm>
        </p:spPr>
        <p:txBody>
          <a:bodyPr>
            <a:noAutofit/>
          </a:bodyPr>
          <a:lstStyle/>
          <a:p>
            <a:pPr algn="ctr"/>
            <a:r>
              <a:rPr lang="ru-RU" sz="4400" b="1" dirty="0" err="1" smtClean="0">
                <a:solidFill>
                  <a:srgbClr val="00B0F0"/>
                </a:solidFill>
              </a:rPr>
              <a:t>Квест</a:t>
            </a:r>
            <a:r>
              <a:rPr lang="ru-RU" sz="4400" b="1" dirty="0" smtClean="0">
                <a:solidFill>
                  <a:srgbClr val="00B0F0"/>
                </a:solidFill>
              </a:rPr>
              <a:t>-игра «Читать – это модно»</a:t>
            </a:r>
            <a:endParaRPr lang="ru-RU" sz="4400" b="1" dirty="0">
              <a:solidFill>
                <a:srgbClr val="00B0F0"/>
              </a:solidFill>
            </a:endParaRPr>
          </a:p>
        </p:txBody>
      </p:sp>
      <p:pic>
        <p:nvPicPr>
          <p:cNvPr id="2050" name="Picture 2" descr="https://pp.userapi.com/c848416/v848416996/cbb8c/zRtxGtwNih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219" y="1778000"/>
            <a:ext cx="3021806" cy="40290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pp.userapi.com/c845123/v845123609/14ce27/asPb8Nb0Cj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60797" y="863600"/>
            <a:ext cx="4037727" cy="269076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pp.userapi.com/c845123/v845123578/145a9f/Bh8lkBXcROk.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468402" y="3664729"/>
            <a:ext cx="4317555" cy="2319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601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352159" y="315311"/>
            <a:ext cx="10072845" cy="1320800"/>
          </a:xfrm>
          <a:prstGeom prst="rect">
            <a:avLst/>
          </a:prstGeom>
        </p:spPr>
        <p:txBody>
          <a:bodyPr>
            <a:noAutofit/>
          </a:bodyPr>
          <a:lstStyle>
            <a:lvl1pPr algn="l" defTabSz="914400" rtl="0" eaLnBrk="1" latinLnBrk="0" hangingPunct="1">
              <a:lnSpc>
                <a:spcPct val="90000"/>
              </a:lnSpc>
              <a:spcBef>
                <a:spcPct val="0"/>
              </a:spcBef>
              <a:buNone/>
              <a:defRPr sz="4000" kern="1200">
                <a:solidFill>
                  <a:schemeClr val="tx1"/>
                </a:solidFill>
                <a:latin typeface="+mn-lt"/>
                <a:ea typeface="+mj-ea"/>
                <a:cs typeface="+mj-cs"/>
              </a:defRPr>
            </a:lvl1pPr>
          </a:lstStyle>
          <a:p>
            <a:pPr algn="ctr"/>
            <a:r>
              <a:rPr lang="ru-RU" sz="4400" b="1" dirty="0">
                <a:solidFill>
                  <a:srgbClr val="00B0F0"/>
                </a:solidFill>
              </a:rPr>
              <a:t>Игра «Мой Пермский край»</a:t>
            </a:r>
          </a:p>
        </p:txBody>
      </p:sp>
      <p:pic>
        <p:nvPicPr>
          <p:cNvPr id="3" name="Picture 2" descr="C:\Users\teacher\AppData\Local\Temp\Rar$DIa0.823\IMG_210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00436" y="1636111"/>
            <a:ext cx="5040560" cy="37804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teacher\AppData\Local\Temp\Rar$DIa0.447\IMG_211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5760" y="1070024"/>
            <a:ext cx="3684446" cy="4912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68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p.userapi.com/c322327/v322327070/a084/92Vy80cMMR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332656"/>
            <a:ext cx="4247183" cy="31853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pp.userapi.com/c322327/v322327070/a1cc/M-25lrOXNxQ.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3608" y="3428029"/>
            <a:ext cx="4579417" cy="343456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pp.userapi.com/c322327/v322327070/a217/y7K9vGIJ5Yo.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48064" y="343054"/>
            <a:ext cx="3336305" cy="4448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412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352159" y="315311"/>
            <a:ext cx="10072845" cy="1320800"/>
          </a:xfrm>
          <a:prstGeom prst="rect">
            <a:avLst/>
          </a:prstGeom>
        </p:spPr>
        <p:txBody>
          <a:bodyPr>
            <a:noAutofit/>
          </a:bodyPr>
          <a:lstStyle>
            <a:lvl1pPr algn="l" defTabSz="914400" rtl="0" eaLnBrk="1" latinLnBrk="0" hangingPunct="1">
              <a:lnSpc>
                <a:spcPct val="90000"/>
              </a:lnSpc>
              <a:spcBef>
                <a:spcPct val="0"/>
              </a:spcBef>
              <a:buNone/>
              <a:defRPr sz="4000" kern="1200">
                <a:solidFill>
                  <a:schemeClr val="tx1"/>
                </a:solidFill>
                <a:latin typeface="+mn-lt"/>
                <a:ea typeface="+mj-ea"/>
                <a:cs typeface="+mj-cs"/>
              </a:defRPr>
            </a:lvl1pPr>
          </a:lstStyle>
          <a:p>
            <a:pPr algn="ctr"/>
            <a:r>
              <a:rPr lang="ru-RU" sz="4400" b="1" dirty="0">
                <a:solidFill>
                  <a:srgbClr val="00B0F0"/>
                </a:solidFill>
              </a:rPr>
              <a:t>Игра «Мой Пермский край</a:t>
            </a:r>
            <a:r>
              <a:rPr lang="ru-RU" sz="4400" b="1" dirty="0" smtClean="0">
                <a:solidFill>
                  <a:srgbClr val="00B0F0"/>
                </a:solidFill>
              </a:rPr>
              <a:t>»</a:t>
            </a:r>
          </a:p>
          <a:p>
            <a:pPr algn="ctr"/>
            <a:r>
              <a:rPr lang="ru-RU" sz="3600" b="1" dirty="0" smtClean="0">
                <a:solidFill>
                  <a:srgbClr val="00B0F0"/>
                </a:solidFill>
              </a:rPr>
              <a:t>Станция «По страницам одной книги»</a:t>
            </a:r>
            <a:endParaRPr lang="ru-RU" sz="3600" b="1" dirty="0">
              <a:solidFill>
                <a:srgbClr val="00B0F0"/>
              </a:solidFill>
            </a:endParaRPr>
          </a:p>
        </p:txBody>
      </p:sp>
      <p:sp>
        <p:nvSpPr>
          <p:cNvPr id="5" name="Заголовок 4"/>
          <p:cNvSpPr>
            <a:spLocks noGrp="1"/>
          </p:cNvSpPr>
          <p:nvPr>
            <p:ph type="title"/>
          </p:nvPr>
        </p:nvSpPr>
        <p:spPr/>
        <p:txBody>
          <a:bodyPr/>
          <a:lstStyle/>
          <a:p>
            <a:endParaRPr lang="ru-RU" dirty="0"/>
          </a:p>
        </p:txBody>
      </p:sp>
      <p:sp>
        <p:nvSpPr>
          <p:cNvPr id="6" name="Объект 5"/>
          <p:cNvSpPr>
            <a:spLocks noGrp="1"/>
          </p:cNvSpPr>
          <p:nvPr>
            <p:ph idx="1"/>
          </p:nvPr>
        </p:nvSpPr>
        <p:spPr>
          <a:xfrm>
            <a:off x="409989" y="1506379"/>
            <a:ext cx="7886699" cy="4906963"/>
          </a:xfrm>
        </p:spPr>
        <p:txBody>
          <a:bodyPr/>
          <a:lstStyle/>
          <a:p>
            <a:endParaRPr lang="ru-RU" dirty="0"/>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1745" y="1506379"/>
            <a:ext cx="3991593" cy="5710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Прямоугольник 12"/>
          <p:cNvSpPr/>
          <p:nvPr/>
        </p:nvSpPr>
        <p:spPr>
          <a:xfrm>
            <a:off x="4571999" y="2485102"/>
            <a:ext cx="4268348" cy="2585323"/>
          </a:xfrm>
          <a:prstGeom prst="rect">
            <a:avLst/>
          </a:prstGeom>
        </p:spPr>
        <p:txBody>
          <a:bodyPr wrap="none">
            <a:spAutoFit/>
          </a:bodyPr>
          <a:lstStyle/>
          <a:p>
            <a:pPr algn="ctr"/>
            <a:r>
              <a:rPr lang="ru-RU" sz="5400" dirty="0"/>
              <a:t>Основатель    </a:t>
            </a:r>
            <a:endParaRPr lang="ru-RU" sz="5400" dirty="0" smtClean="0"/>
          </a:p>
          <a:p>
            <a:pPr algn="ctr"/>
            <a:r>
              <a:rPr lang="ru-RU" sz="5400" dirty="0" smtClean="0"/>
              <a:t>династии   </a:t>
            </a:r>
          </a:p>
          <a:p>
            <a:pPr algn="ctr"/>
            <a:r>
              <a:rPr lang="ru-RU" sz="5400" dirty="0" smtClean="0"/>
              <a:t>Строгановых</a:t>
            </a:r>
            <a:r>
              <a:rPr lang="ru-RU" sz="5400" dirty="0"/>
              <a:t>?</a:t>
            </a:r>
          </a:p>
        </p:txBody>
      </p:sp>
    </p:spTree>
    <p:extLst>
      <p:ext uri="{BB962C8B-B14F-4D97-AF65-F5344CB8AC3E}">
        <p14:creationId xmlns:p14="http://schemas.microsoft.com/office/powerpoint/2010/main" val="39566356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352159" y="315311"/>
            <a:ext cx="10072845" cy="1320800"/>
          </a:xfrm>
          <a:prstGeom prst="rect">
            <a:avLst/>
          </a:prstGeom>
        </p:spPr>
        <p:txBody>
          <a:bodyPr>
            <a:noAutofit/>
          </a:bodyPr>
          <a:lstStyle>
            <a:lvl1pPr algn="l" defTabSz="914400" rtl="0" eaLnBrk="1" latinLnBrk="0" hangingPunct="1">
              <a:lnSpc>
                <a:spcPct val="90000"/>
              </a:lnSpc>
              <a:spcBef>
                <a:spcPct val="0"/>
              </a:spcBef>
              <a:buNone/>
              <a:defRPr sz="4000" kern="1200">
                <a:solidFill>
                  <a:schemeClr val="tx1"/>
                </a:solidFill>
                <a:latin typeface="+mn-lt"/>
                <a:ea typeface="+mj-ea"/>
                <a:cs typeface="+mj-cs"/>
              </a:defRPr>
            </a:lvl1pPr>
          </a:lstStyle>
          <a:p>
            <a:pPr algn="ctr"/>
            <a:r>
              <a:rPr lang="ru-RU" sz="4400" b="1" dirty="0">
                <a:solidFill>
                  <a:srgbClr val="00B0F0"/>
                </a:solidFill>
              </a:rPr>
              <a:t>Игра «Мой Пермский край</a:t>
            </a:r>
            <a:r>
              <a:rPr lang="ru-RU" sz="4400" b="1" dirty="0" smtClean="0">
                <a:solidFill>
                  <a:srgbClr val="00B0F0"/>
                </a:solidFill>
              </a:rPr>
              <a:t>»</a:t>
            </a:r>
          </a:p>
          <a:p>
            <a:pPr algn="ctr"/>
            <a:r>
              <a:rPr lang="ru-RU" sz="3600" b="1" dirty="0" smtClean="0">
                <a:solidFill>
                  <a:srgbClr val="00B0F0"/>
                </a:solidFill>
              </a:rPr>
              <a:t>Станция «По страницам одной книги»</a:t>
            </a:r>
            <a:endParaRPr lang="ru-RU" sz="3600" b="1" dirty="0">
              <a:solidFill>
                <a:srgbClr val="00B0F0"/>
              </a:solidFill>
            </a:endParaRPr>
          </a:p>
        </p:txBody>
      </p:sp>
      <p:sp>
        <p:nvSpPr>
          <p:cNvPr id="5" name="Заголовок 4"/>
          <p:cNvSpPr>
            <a:spLocks noGrp="1"/>
          </p:cNvSpPr>
          <p:nvPr>
            <p:ph type="title"/>
          </p:nvPr>
        </p:nvSpPr>
        <p:spPr/>
        <p:txBody>
          <a:bodyPr/>
          <a:lstStyle/>
          <a:p>
            <a:endParaRPr lang="ru-RU" dirty="0"/>
          </a:p>
        </p:txBody>
      </p:sp>
      <p:sp>
        <p:nvSpPr>
          <p:cNvPr id="6" name="Объект 5"/>
          <p:cNvSpPr>
            <a:spLocks noGrp="1"/>
          </p:cNvSpPr>
          <p:nvPr>
            <p:ph idx="1"/>
          </p:nvPr>
        </p:nvSpPr>
        <p:spPr>
          <a:xfrm>
            <a:off x="409989" y="1506379"/>
            <a:ext cx="7886699" cy="4906963"/>
          </a:xfrm>
        </p:spPr>
        <p:txBody>
          <a:bodyPr/>
          <a:lstStyle/>
          <a:p>
            <a:endParaRPr lang="ru-RU" dirty="0"/>
          </a:p>
        </p:txBody>
      </p:sp>
      <p:grpSp>
        <p:nvGrpSpPr>
          <p:cNvPr id="8" name="Группа 7"/>
          <p:cNvGrpSpPr/>
          <p:nvPr/>
        </p:nvGrpSpPr>
        <p:grpSpPr>
          <a:xfrm>
            <a:off x="981692" y="-2586915"/>
            <a:ext cx="7180613" cy="10220457"/>
            <a:chOff x="5035136" y="-1752435"/>
            <a:chExt cx="7180613" cy="10220457"/>
          </a:xfrm>
        </p:grpSpPr>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35136" y="-1752435"/>
              <a:ext cx="7180613" cy="10220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Прямая соединительная линия 9"/>
            <p:cNvCxnSpPr/>
            <p:nvPr/>
          </p:nvCxnSpPr>
          <p:spPr>
            <a:xfrm flipV="1">
              <a:off x="10082150" y="4138552"/>
              <a:ext cx="1531916" cy="35626"/>
            </a:xfrm>
            <a:prstGeom prst="line">
              <a:avLst/>
            </a:prstGeom>
          </p:spPr>
          <p:style>
            <a:lnRef idx="3">
              <a:schemeClr val="accent4"/>
            </a:lnRef>
            <a:fillRef idx="0">
              <a:schemeClr val="accent4"/>
            </a:fillRef>
            <a:effectRef idx="2">
              <a:schemeClr val="accent4"/>
            </a:effectRef>
            <a:fontRef idx="minor">
              <a:schemeClr val="tx1"/>
            </a:fontRef>
          </p:style>
        </p:cxnSp>
        <p:cxnSp>
          <p:nvCxnSpPr>
            <p:cNvPr id="11" name="Прямая соединительная линия 10"/>
            <p:cNvCxnSpPr/>
            <p:nvPr/>
          </p:nvCxnSpPr>
          <p:spPr>
            <a:xfrm flipV="1">
              <a:off x="6683827" y="4372100"/>
              <a:ext cx="1628900" cy="35626"/>
            </a:xfrm>
            <a:prstGeom prst="line">
              <a:avLst/>
            </a:prstGeom>
          </p:spPr>
          <p:style>
            <a:lnRef idx="3">
              <a:schemeClr val="accent4"/>
            </a:lnRef>
            <a:fillRef idx="0">
              <a:schemeClr val="accent4"/>
            </a:fillRef>
            <a:effectRef idx="2">
              <a:schemeClr val="accent4"/>
            </a:effectRef>
            <a:fontRef idx="minor">
              <a:schemeClr val="tx1"/>
            </a:fontRef>
          </p:style>
        </p:cxnSp>
        <p:cxnSp>
          <p:nvCxnSpPr>
            <p:cNvPr id="12" name="Прямая соединительная линия 11"/>
            <p:cNvCxnSpPr/>
            <p:nvPr/>
          </p:nvCxnSpPr>
          <p:spPr>
            <a:xfrm flipV="1">
              <a:off x="6683827" y="4601691"/>
              <a:ext cx="1830781" cy="35626"/>
            </a:xfrm>
            <a:prstGeom prst="line">
              <a:avLst/>
            </a:prstGeom>
          </p:spPr>
          <p:style>
            <a:lnRef idx="3">
              <a:schemeClr val="accent4"/>
            </a:lnRef>
            <a:fillRef idx="0">
              <a:schemeClr val="accent4"/>
            </a:fillRef>
            <a:effectRef idx="2">
              <a:schemeClr val="accent4"/>
            </a:effectRef>
            <a:fontRef idx="minor">
              <a:schemeClr val="tx1"/>
            </a:fontRef>
          </p:style>
        </p:cxnSp>
      </p:grpSp>
    </p:spTree>
    <p:extLst>
      <p:ext uri="{BB962C8B-B14F-4D97-AF65-F5344CB8AC3E}">
        <p14:creationId xmlns:p14="http://schemas.microsoft.com/office/powerpoint/2010/main" val="244916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7200" dirty="0" smtClean="0"/>
              <a:t>Библиотека</a:t>
            </a:r>
            <a:endParaRPr lang="ru-RU" sz="7200" dirty="0"/>
          </a:p>
        </p:txBody>
      </p:sp>
      <p:pic>
        <p:nvPicPr>
          <p:cNvPr id="4" name="Объект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84513" y="1332410"/>
            <a:ext cx="4644573" cy="2612572"/>
          </a:xfrm>
        </p:spPr>
      </p:pic>
      <p:pic>
        <p:nvPicPr>
          <p:cNvPr id="5" name="Рисунок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88708" y="3605347"/>
            <a:ext cx="5178697" cy="2913017"/>
          </a:xfrm>
          <a:prstGeom prst="rect">
            <a:avLst/>
          </a:prstGeom>
        </p:spPr>
      </p:pic>
    </p:spTree>
    <p:extLst>
      <p:ext uri="{BB962C8B-B14F-4D97-AF65-F5344CB8AC3E}">
        <p14:creationId xmlns:p14="http://schemas.microsoft.com/office/powerpoint/2010/main" val="36545185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352159" y="315311"/>
            <a:ext cx="10072845" cy="1320800"/>
          </a:xfrm>
          <a:prstGeom prst="rect">
            <a:avLst/>
          </a:prstGeom>
        </p:spPr>
        <p:txBody>
          <a:bodyPr>
            <a:noAutofit/>
          </a:bodyPr>
          <a:lstStyle>
            <a:lvl1pPr algn="l" defTabSz="914400" rtl="0" eaLnBrk="1" latinLnBrk="0" hangingPunct="1">
              <a:lnSpc>
                <a:spcPct val="90000"/>
              </a:lnSpc>
              <a:spcBef>
                <a:spcPct val="0"/>
              </a:spcBef>
              <a:buNone/>
              <a:defRPr sz="4000" kern="1200">
                <a:solidFill>
                  <a:schemeClr val="tx1"/>
                </a:solidFill>
                <a:latin typeface="+mn-lt"/>
                <a:ea typeface="+mj-ea"/>
                <a:cs typeface="+mj-cs"/>
              </a:defRPr>
            </a:lvl1pPr>
          </a:lstStyle>
          <a:p>
            <a:pPr algn="ctr"/>
            <a:r>
              <a:rPr lang="ru-RU" sz="4400" b="1" dirty="0">
                <a:solidFill>
                  <a:srgbClr val="00B0F0"/>
                </a:solidFill>
              </a:rPr>
              <a:t>Игра «Мой Пермский край</a:t>
            </a:r>
            <a:r>
              <a:rPr lang="ru-RU" sz="4400" b="1" dirty="0" smtClean="0">
                <a:solidFill>
                  <a:srgbClr val="00B0F0"/>
                </a:solidFill>
              </a:rPr>
              <a:t>»</a:t>
            </a:r>
          </a:p>
          <a:p>
            <a:pPr algn="ctr"/>
            <a:r>
              <a:rPr lang="ru-RU" sz="3600" b="1" dirty="0" smtClean="0">
                <a:solidFill>
                  <a:srgbClr val="00B0F0"/>
                </a:solidFill>
              </a:rPr>
              <a:t>Станция «Литературное </a:t>
            </a:r>
            <a:r>
              <a:rPr lang="ru-RU" sz="3600" b="1" dirty="0" err="1" smtClean="0">
                <a:solidFill>
                  <a:srgbClr val="00B0F0"/>
                </a:solidFill>
              </a:rPr>
              <a:t>Прикамье</a:t>
            </a:r>
            <a:r>
              <a:rPr lang="ru-RU" sz="3600" b="1" dirty="0" smtClean="0">
                <a:solidFill>
                  <a:srgbClr val="00B0F0"/>
                </a:solidFill>
              </a:rPr>
              <a:t>»</a:t>
            </a:r>
            <a:endParaRPr lang="ru-RU" sz="3600" b="1" dirty="0">
              <a:solidFill>
                <a:srgbClr val="00B0F0"/>
              </a:solidFill>
            </a:endParaRPr>
          </a:p>
        </p:txBody>
      </p:sp>
      <p:pic>
        <p:nvPicPr>
          <p:cNvPr id="8" name="Picture 2" descr="https://fs00.infourok.ru/images/doc/118/138837/img3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246293" y="2088174"/>
            <a:ext cx="2584173" cy="3473350"/>
          </a:xfrm>
          <a:prstGeom prst="rect">
            <a:avLst/>
          </a:prstGeom>
          <a:noFill/>
        </p:spPr>
      </p:pic>
      <p:pic>
        <p:nvPicPr>
          <p:cNvPr id="9" name="Picture 2" descr="http://900igr.net/up/datas/186205/003.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10508" y="2088174"/>
            <a:ext cx="2787690" cy="3399184"/>
          </a:xfrm>
          <a:prstGeom prst="rect">
            <a:avLst/>
          </a:prstGeom>
          <a:noFill/>
        </p:spPr>
      </p:pic>
      <p:pic>
        <p:nvPicPr>
          <p:cNvPr id="10" name="Picture 2" descr="https://ds02.infourok.ru/uploads/ex/0824/00075b23-5111db85/img0.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320456" y="2088174"/>
            <a:ext cx="2420327" cy="3436267"/>
          </a:xfrm>
          <a:prstGeom prst="rect">
            <a:avLst/>
          </a:prstGeom>
          <a:noFill/>
        </p:spPr>
      </p:pic>
    </p:spTree>
    <p:extLst>
      <p:ext uri="{BB962C8B-B14F-4D97-AF65-F5344CB8AC3E}">
        <p14:creationId xmlns:p14="http://schemas.microsoft.com/office/powerpoint/2010/main" val="21307653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cf.ppt-online.org/files/slide/a/aUTsl0Bm3uFM28eCWDgIvR6ntAwXrGLHokyNpb/slide-3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60082" y="1914405"/>
            <a:ext cx="3634231" cy="4712519"/>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1"/>
          <p:cNvSpPr txBox="1">
            <a:spLocks/>
          </p:cNvSpPr>
          <p:nvPr/>
        </p:nvSpPr>
        <p:spPr>
          <a:xfrm>
            <a:off x="-352159" y="315311"/>
            <a:ext cx="10072845" cy="1320800"/>
          </a:xfrm>
          <a:prstGeom prst="rect">
            <a:avLst/>
          </a:prstGeom>
        </p:spPr>
        <p:txBody>
          <a:bodyPr>
            <a:noAutofit/>
          </a:bodyPr>
          <a:lstStyle>
            <a:lvl1pPr algn="l" defTabSz="914400" rtl="0" eaLnBrk="1" latinLnBrk="0" hangingPunct="1">
              <a:lnSpc>
                <a:spcPct val="90000"/>
              </a:lnSpc>
              <a:spcBef>
                <a:spcPct val="0"/>
              </a:spcBef>
              <a:buNone/>
              <a:defRPr sz="4000" kern="1200">
                <a:solidFill>
                  <a:schemeClr val="tx1"/>
                </a:solidFill>
                <a:latin typeface="+mn-lt"/>
                <a:ea typeface="+mj-ea"/>
                <a:cs typeface="+mj-cs"/>
              </a:defRPr>
            </a:lvl1pPr>
          </a:lstStyle>
          <a:p>
            <a:pPr algn="ctr"/>
            <a:r>
              <a:rPr lang="ru-RU" sz="4400" b="1" dirty="0">
                <a:solidFill>
                  <a:srgbClr val="00B0F0"/>
                </a:solidFill>
              </a:rPr>
              <a:t>Игра «Мой Пермский край</a:t>
            </a:r>
            <a:r>
              <a:rPr lang="ru-RU" sz="4400" b="1" dirty="0" smtClean="0">
                <a:solidFill>
                  <a:srgbClr val="00B0F0"/>
                </a:solidFill>
              </a:rPr>
              <a:t>»</a:t>
            </a:r>
          </a:p>
          <a:p>
            <a:pPr algn="ctr"/>
            <a:r>
              <a:rPr lang="ru-RU" sz="3600" b="1" dirty="0" smtClean="0">
                <a:solidFill>
                  <a:srgbClr val="00B0F0"/>
                </a:solidFill>
              </a:rPr>
              <a:t>Станция «Литературное </a:t>
            </a:r>
            <a:r>
              <a:rPr lang="ru-RU" sz="3600" b="1" dirty="0" err="1" smtClean="0">
                <a:solidFill>
                  <a:srgbClr val="00B0F0"/>
                </a:solidFill>
              </a:rPr>
              <a:t>Прикамье</a:t>
            </a:r>
            <a:r>
              <a:rPr lang="ru-RU" sz="3600" b="1" dirty="0" smtClean="0">
                <a:solidFill>
                  <a:srgbClr val="00B0F0"/>
                </a:solidFill>
              </a:rPr>
              <a:t>»</a:t>
            </a:r>
            <a:endParaRPr lang="ru-RU" sz="3600" b="1" dirty="0">
              <a:solidFill>
                <a:srgbClr val="00B0F0"/>
              </a:solidFill>
            </a:endParaRPr>
          </a:p>
        </p:txBody>
      </p:sp>
      <p:pic>
        <p:nvPicPr>
          <p:cNvPr id="8194" name="Picture 2" descr="https://gm2museum.files.wordpress.com/2017/04/d189d0be.jpg?w=378&amp;h=391"/>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b="-5345"/>
          <a:stretch/>
        </p:blipFill>
        <p:spPr bwMode="auto">
          <a:xfrm>
            <a:off x="4976357" y="1914404"/>
            <a:ext cx="3213485" cy="5029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0381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352159" y="315311"/>
            <a:ext cx="10072845" cy="1320800"/>
          </a:xfrm>
          <a:prstGeom prst="rect">
            <a:avLst/>
          </a:prstGeom>
        </p:spPr>
        <p:txBody>
          <a:bodyPr>
            <a:noAutofit/>
          </a:bodyPr>
          <a:lstStyle>
            <a:lvl1pPr algn="l" defTabSz="914400" rtl="0" eaLnBrk="1" latinLnBrk="0" hangingPunct="1">
              <a:lnSpc>
                <a:spcPct val="90000"/>
              </a:lnSpc>
              <a:spcBef>
                <a:spcPct val="0"/>
              </a:spcBef>
              <a:buNone/>
              <a:defRPr sz="4000" kern="1200">
                <a:solidFill>
                  <a:schemeClr val="tx1"/>
                </a:solidFill>
                <a:latin typeface="+mn-lt"/>
                <a:ea typeface="+mj-ea"/>
                <a:cs typeface="+mj-cs"/>
              </a:defRPr>
            </a:lvl1pPr>
          </a:lstStyle>
          <a:p>
            <a:pPr algn="ctr"/>
            <a:r>
              <a:rPr lang="ru-RU" sz="4400" b="1" dirty="0">
                <a:solidFill>
                  <a:srgbClr val="00B0F0"/>
                </a:solidFill>
              </a:rPr>
              <a:t>Игра «Мой Пермский край</a:t>
            </a:r>
            <a:r>
              <a:rPr lang="ru-RU" sz="4400" b="1" dirty="0" smtClean="0">
                <a:solidFill>
                  <a:srgbClr val="00B0F0"/>
                </a:solidFill>
              </a:rPr>
              <a:t>»</a:t>
            </a:r>
          </a:p>
          <a:p>
            <a:pPr algn="ctr"/>
            <a:r>
              <a:rPr lang="ru-RU" sz="3600" b="1" dirty="0" smtClean="0">
                <a:solidFill>
                  <a:srgbClr val="00B0F0"/>
                </a:solidFill>
              </a:rPr>
              <a:t>Станция «Литературное </a:t>
            </a:r>
            <a:r>
              <a:rPr lang="ru-RU" sz="3600" b="1" dirty="0" err="1" smtClean="0">
                <a:solidFill>
                  <a:srgbClr val="00B0F0"/>
                </a:solidFill>
              </a:rPr>
              <a:t>Прикамье</a:t>
            </a:r>
            <a:r>
              <a:rPr lang="ru-RU" sz="3600" b="1" dirty="0" smtClean="0">
                <a:solidFill>
                  <a:srgbClr val="00B0F0"/>
                </a:solidFill>
              </a:rPr>
              <a:t>»</a:t>
            </a:r>
            <a:endParaRPr lang="ru-RU" sz="3600" b="1" dirty="0">
              <a:solidFill>
                <a:srgbClr val="00B0F0"/>
              </a:solidFill>
            </a:endParaRPr>
          </a:p>
        </p:txBody>
      </p:sp>
      <p:sp>
        <p:nvSpPr>
          <p:cNvPr id="6" name="Объект 5"/>
          <p:cNvSpPr>
            <a:spLocks noGrp="1"/>
          </p:cNvSpPr>
          <p:nvPr>
            <p:ph idx="1"/>
          </p:nvPr>
        </p:nvSpPr>
        <p:spPr>
          <a:xfrm>
            <a:off x="409989" y="1506379"/>
            <a:ext cx="8157541" cy="5490769"/>
          </a:xfrm>
        </p:spPr>
        <p:txBody>
          <a:bodyPr>
            <a:normAutofit fontScale="92500" lnSpcReduction="10000"/>
          </a:bodyPr>
          <a:lstStyle/>
          <a:p>
            <a:r>
              <a:rPr lang="ru-RU" dirty="0"/>
              <a:t>Всё так же будет течь…,</a:t>
            </a:r>
          </a:p>
          <a:p>
            <a:r>
              <a:rPr lang="ru-RU" dirty="0"/>
              <a:t>Березки  гнуться от ветров,</a:t>
            </a:r>
          </a:p>
          <a:p>
            <a:r>
              <a:rPr lang="ru-RU" dirty="0"/>
              <a:t>Врезаться в небо колокольни,</a:t>
            </a:r>
          </a:p>
          <a:p>
            <a:r>
              <a:rPr lang="ru-RU" dirty="0"/>
              <a:t>И луковицы куполов;</a:t>
            </a:r>
          </a:p>
          <a:p>
            <a:r>
              <a:rPr lang="ru-RU" dirty="0"/>
              <a:t>Взор удивлять кресты резные,</a:t>
            </a:r>
          </a:p>
          <a:p>
            <a:r>
              <a:rPr lang="ru-RU" dirty="0"/>
              <a:t>Дом воеводы – старина:</a:t>
            </a:r>
          </a:p>
          <a:p>
            <a:r>
              <a:rPr lang="ru-RU" dirty="0"/>
              <a:t>Любимый уголок России,</a:t>
            </a:r>
          </a:p>
          <a:p>
            <a:r>
              <a:rPr lang="ru-RU" dirty="0"/>
              <a:t>Моя родная сторона. </a:t>
            </a:r>
          </a:p>
          <a:p>
            <a:r>
              <a:rPr lang="ru-RU" dirty="0"/>
              <a:t>Ему цвести и разрастаться,</a:t>
            </a:r>
          </a:p>
          <a:p>
            <a:r>
              <a:rPr lang="ru-RU" dirty="0"/>
              <a:t>Теснить стволы густых лесов,</a:t>
            </a:r>
          </a:p>
          <a:p>
            <a:r>
              <a:rPr lang="ru-RU" dirty="0"/>
              <a:t>И он не должен оставаться</a:t>
            </a:r>
          </a:p>
          <a:p>
            <a:r>
              <a:rPr lang="ru-RU" dirty="0"/>
              <a:t>Без этих чудных куполов.</a:t>
            </a:r>
          </a:p>
          <a:p>
            <a:pPr marL="0" indent="0">
              <a:buNone/>
            </a:pPr>
            <a:endParaRPr lang="ru-RU" dirty="0" smtClean="0"/>
          </a:p>
        </p:txBody>
      </p:sp>
      <p:pic>
        <p:nvPicPr>
          <p:cNvPr id="3074" name="Picture 2" descr="https://pp.userapi.com/c852220/v852220360/619c8/ZOkstNh3G2I.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4624" y="2087971"/>
            <a:ext cx="3780045" cy="2835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780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1595" y="2999455"/>
            <a:ext cx="5582405" cy="3720150"/>
          </a:xfrm>
          <a:prstGeom prst="rect">
            <a:avLst/>
          </a:prstGeom>
        </p:spPr>
      </p:pic>
      <p:sp>
        <p:nvSpPr>
          <p:cNvPr id="2" name="Заголовок 1"/>
          <p:cNvSpPr txBox="1">
            <a:spLocks/>
          </p:cNvSpPr>
          <p:nvPr/>
        </p:nvSpPr>
        <p:spPr>
          <a:xfrm>
            <a:off x="-352159" y="315311"/>
            <a:ext cx="10072845" cy="1320800"/>
          </a:xfrm>
          <a:prstGeom prst="rect">
            <a:avLst/>
          </a:prstGeom>
        </p:spPr>
        <p:txBody>
          <a:bodyPr>
            <a:noAutofit/>
          </a:bodyPr>
          <a:lstStyle>
            <a:lvl1pPr algn="l" defTabSz="914400" rtl="0" eaLnBrk="1" latinLnBrk="0" hangingPunct="1">
              <a:lnSpc>
                <a:spcPct val="90000"/>
              </a:lnSpc>
              <a:spcBef>
                <a:spcPct val="0"/>
              </a:spcBef>
              <a:buNone/>
              <a:defRPr sz="4000" kern="1200">
                <a:solidFill>
                  <a:schemeClr val="tx1"/>
                </a:solidFill>
                <a:latin typeface="+mn-lt"/>
                <a:ea typeface="+mj-ea"/>
                <a:cs typeface="+mj-cs"/>
              </a:defRPr>
            </a:lvl1pPr>
          </a:lstStyle>
          <a:p>
            <a:pPr algn="ctr"/>
            <a:endParaRPr lang="ru-RU" sz="3600" b="1" dirty="0">
              <a:solidFill>
                <a:srgbClr val="00B0F0"/>
              </a:solidFill>
            </a:endParaRPr>
          </a:p>
        </p:txBody>
      </p:sp>
      <p:sp>
        <p:nvSpPr>
          <p:cNvPr id="3" name="Заголовок 1"/>
          <p:cNvSpPr txBox="1">
            <a:spLocks/>
          </p:cNvSpPr>
          <p:nvPr/>
        </p:nvSpPr>
        <p:spPr>
          <a:xfrm>
            <a:off x="-199759" y="467711"/>
            <a:ext cx="10072845" cy="1320800"/>
          </a:xfrm>
          <a:prstGeom prst="rect">
            <a:avLst/>
          </a:prstGeom>
        </p:spPr>
        <p:txBody>
          <a:bodyPr>
            <a:noAutofit/>
          </a:bodyPr>
          <a:lstStyle>
            <a:lvl1pPr algn="l" defTabSz="914400" rtl="0" eaLnBrk="1" latinLnBrk="0" hangingPunct="1">
              <a:lnSpc>
                <a:spcPct val="90000"/>
              </a:lnSpc>
              <a:spcBef>
                <a:spcPct val="0"/>
              </a:spcBef>
              <a:buNone/>
              <a:defRPr sz="4000" kern="1200">
                <a:solidFill>
                  <a:schemeClr val="tx1"/>
                </a:solidFill>
                <a:latin typeface="+mn-lt"/>
                <a:ea typeface="+mj-ea"/>
                <a:cs typeface="+mj-cs"/>
              </a:defRPr>
            </a:lvl1pPr>
          </a:lstStyle>
          <a:p>
            <a:pPr algn="ctr"/>
            <a:r>
              <a:rPr lang="ru-RU" sz="4400" b="1" dirty="0" smtClean="0">
                <a:solidFill>
                  <a:srgbClr val="00B0F0"/>
                </a:solidFill>
              </a:rPr>
              <a:t>Конкурсы</a:t>
            </a:r>
            <a:endParaRPr lang="ru-RU" sz="3600" b="1" dirty="0">
              <a:solidFill>
                <a:srgbClr val="00B0F0"/>
              </a:solidFill>
            </a:endParaRPr>
          </a:p>
        </p:txBody>
      </p:sp>
      <p:pic>
        <p:nvPicPr>
          <p:cNvPr id="5" name="Рисунок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3200" y="1207095"/>
            <a:ext cx="5424751" cy="3048710"/>
          </a:xfrm>
          <a:prstGeom prst="rect">
            <a:avLst/>
          </a:prstGeom>
        </p:spPr>
      </p:pic>
    </p:spTree>
    <p:extLst>
      <p:ext uri="{BB962C8B-B14F-4D97-AF65-F5344CB8AC3E}">
        <p14:creationId xmlns:p14="http://schemas.microsoft.com/office/powerpoint/2010/main" val="15495472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33084"/>
            <a:ext cx="8130339" cy="1136916"/>
          </a:xfrm>
        </p:spPr>
        <p:txBody>
          <a:bodyPr>
            <a:normAutofit fontScale="90000"/>
          </a:bodyPr>
          <a:lstStyle/>
          <a:p>
            <a:pPr algn="ctr"/>
            <a:r>
              <a:rPr lang="ru-RU" sz="5400" b="1" dirty="0" smtClean="0">
                <a:solidFill>
                  <a:srgbClr val="00B0F0"/>
                </a:solidFill>
              </a:rPr>
              <a:t>Всероссийские конкурсы и чемпионаты по чтению</a:t>
            </a:r>
            <a:endParaRPr lang="ru-RU" sz="5400" b="1" dirty="0">
              <a:solidFill>
                <a:srgbClr val="00B0F0"/>
              </a:solidFill>
            </a:endParaRPr>
          </a:p>
        </p:txBody>
      </p:sp>
      <p:pic>
        <p:nvPicPr>
          <p:cNvPr id="9218" name="Picture 2" descr="https://pbs.twimg.com/media/DUxu7ZtUMAA0hc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90391" y="4389217"/>
            <a:ext cx="3362198" cy="2047205"/>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7220" y="1360241"/>
            <a:ext cx="6533198" cy="2707621"/>
          </a:xfrm>
          <a:prstGeom prst="rect">
            <a:avLst/>
          </a:prstGeom>
        </p:spPr>
      </p:pic>
      <p:pic>
        <p:nvPicPr>
          <p:cNvPr id="7" name="Рисунок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1681" y="3873250"/>
            <a:ext cx="3042149" cy="2984750"/>
          </a:xfrm>
          <a:prstGeom prst="rect">
            <a:avLst/>
          </a:prstGeom>
        </p:spPr>
      </p:pic>
    </p:spTree>
    <p:extLst>
      <p:ext uri="{BB962C8B-B14F-4D97-AF65-F5344CB8AC3E}">
        <p14:creationId xmlns:p14="http://schemas.microsoft.com/office/powerpoint/2010/main" val="15862207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05340" y="1261098"/>
            <a:ext cx="7238660" cy="5596902"/>
          </a:xfrm>
          <a:prstGeom prst="rect">
            <a:avLst/>
          </a:prstGeom>
        </p:spPr>
      </p:pic>
      <p:pic>
        <p:nvPicPr>
          <p:cNvPr id="3" name="Рисунок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4228836" cy="1752600"/>
          </a:xfrm>
          <a:prstGeom prst="rect">
            <a:avLst/>
          </a:prstGeom>
        </p:spPr>
      </p:pic>
    </p:spTree>
    <p:extLst>
      <p:ext uri="{BB962C8B-B14F-4D97-AF65-F5344CB8AC3E}">
        <p14:creationId xmlns:p14="http://schemas.microsoft.com/office/powerpoint/2010/main" val="22671613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7800" y="0"/>
            <a:ext cx="5181600" cy="2147464"/>
          </a:xfrm>
          <a:prstGeom prst="rect">
            <a:avLst/>
          </a:prstGeom>
        </p:spPr>
      </p:pic>
      <p:pic>
        <p:nvPicPr>
          <p:cNvPr id="5" name="Рисунок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59400" y="1625600"/>
            <a:ext cx="3532902" cy="4710536"/>
          </a:xfrm>
          <a:prstGeom prst="rect">
            <a:avLst/>
          </a:prstGeom>
        </p:spPr>
      </p:pic>
      <p:pic>
        <p:nvPicPr>
          <p:cNvPr id="6" name="Рисунок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28896" y="2147464"/>
            <a:ext cx="3532902" cy="4710536"/>
          </a:xfrm>
          <a:prstGeom prst="rect">
            <a:avLst/>
          </a:prstGeom>
        </p:spPr>
      </p:pic>
    </p:spTree>
    <p:extLst>
      <p:ext uri="{BB962C8B-B14F-4D97-AF65-F5344CB8AC3E}">
        <p14:creationId xmlns:p14="http://schemas.microsoft.com/office/powerpoint/2010/main" val="14427233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609600"/>
            <a:ext cx="3680222" cy="4906963"/>
          </a:xfrm>
        </p:spPr>
      </p:pic>
      <p:pic>
        <p:nvPicPr>
          <p:cNvPr id="5" name="Рисунок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80222" y="2880360"/>
            <a:ext cx="5028140" cy="3771105"/>
          </a:xfrm>
          <a:prstGeom prst="rect">
            <a:avLst/>
          </a:prstGeom>
        </p:spPr>
      </p:pic>
      <p:pic>
        <p:nvPicPr>
          <p:cNvPr id="9" name="Рисунок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33162" y="0"/>
            <a:ext cx="4775200" cy="2865120"/>
          </a:xfrm>
          <a:prstGeom prst="rect">
            <a:avLst/>
          </a:prstGeom>
        </p:spPr>
      </p:pic>
    </p:spTree>
    <p:extLst>
      <p:ext uri="{BB962C8B-B14F-4D97-AF65-F5344CB8AC3E}">
        <p14:creationId xmlns:p14="http://schemas.microsoft.com/office/powerpoint/2010/main" val="4076741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3" cstate="email">
            <a:extLst>
              <a:ext uri="{28A0092B-C50C-407E-A947-70E740481C1C}">
                <a14:useLocalDpi xmlns:a14="http://schemas.microsoft.com/office/drawing/2010/main"/>
              </a:ext>
            </a:extLst>
          </a:blip>
          <a:srcRect b="-2771"/>
          <a:stretch/>
        </p:blipFill>
        <p:spPr>
          <a:xfrm>
            <a:off x="93132" y="4212562"/>
            <a:ext cx="4622801" cy="2311401"/>
          </a:xfrm>
          <a:prstGeom prst="rect">
            <a:avLst/>
          </a:prstGeom>
        </p:spPr>
      </p:pic>
      <p:pic>
        <p:nvPicPr>
          <p:cNvPr id="8" name="Рисунок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4809067" cy="3606800"/>
          </a:xfrm>
          <a:prstGeom prst="rect">
            <a:avLst/>
          </a:prstGeom>
        </p:spPr>
      </p:pic>
      <p:pic>
        <p:nvPicPr>
          <p:cNvPr id="10" name="Рисунок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40375" y="584200"/>
            <a:ext cx="4152900" cy="5537200"/>
          </a:xfrm>
          <a:prstGeom prst="rect">
            <a:avLst/>
          </a:prstGeom>
        </p:spPr>
      </p:pic>
    </p:spTree>
    <p:extLst>
      <p:ext uri="{BB962C8B-B14F-4D97-AF65-F5344CB8AC3E}">
        <p14:creationId xmlns:p14="http://schemas.microsoft.com/office/powerpoint/2010/main" val="10270866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628650" y="133084"/>
            <a:ext cx="7886699" cy="1047221"/>
          </a:xfrm>
          <a:prstGeom prst="rect">
            <a:avLst/>
          </a:prstGeom>
        </p:spPr>
        <p:txBody>
          <a:bodyPr>
            <a:normAutofit/>
          </a:bodyPr>
          <a:lstStyle>
            <a:lvl1pPr algn="l" defTabSz="914400" rtl="0" eaLnBrk="1" latinLnBrk="0" hangingPunct="1">
              <a:lnSpc>
                <a:spcPct val="90000"/>
              </a:lnSpc>
              <a:spcBef>
                <a:spcPct val="0"/>
              </a:spcBef>
              <a:buNone/>
              <a:defRPr sz="4000" kern="1200">
                <a:solidFill>
                  <a:schemeClr val="tx1"/>
                </a:solidFill>
                <a:latin typeface="+mn-lt"/>
                <a:ea typeface="+mj-ea"/>
                <a:cs typeface="+mj-cs"/>
              </a:defRPr>
            </a:lvl1pPr>
          </a:lstStyle>
          <a:p>
            <a:pPr algn="ctr"/>
            <a:r>
              <a:rPr lang="ru-RU" sz="5400" b="1" smtClean="0">
                <a:solidFill>
                  <a:srgbClr val="00B0F0"/>
                </a:solidFill>
              </a:rPr>
              <a:t>Театр. Театр. Театр</a:t>
            </a:r>
            <a:endParaRPr lang="ru-RU" sz="5400" b="1" dirty="0">
              <a:solidFill>
                <a:srgbClr val="00B0F0"/>
              </a:solidFill>
            </a:endParaRPr>
          </a:p>
        </p:txBody>
      </p:sp>
      <p:pic>
        <p:nvPicPr>
          <p:cNvPr id="2" name="Рисунок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93006" y="3376151"/>
            <a:ext cx="4828743" cy="3217905"/>
          </a:xfrm>
          <a:prstGeom prst="rect">
            <a:avLst/>
          </a:prstGeom>
        </p:spPr>
      </p:pic>
      <p:pic>
        <p:nvPicPr>
          <p:cNvPr id="7170" name="Picture 2" descr="C:\Users\teacher\AppData\Local\Temp\Rar$DIa0.030\IMG_213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5548" y="1002505"/>
            <a:ext cx="4436451" cy="3327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531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6549" y="133084"/>
            <a:ext cx="12017829" cy="1047221"/>
          </a:xfrm>
        </p:spPr>
        <p:txBody>
          <a:bodyPr>
            <a:noAutofit/>
          </a:bodyPr>
          <a:lstStyle/>
          <a:p>
            <a:pPr algn="ctr"/>
            <a:r>
              <a:rPr lang="ru-RU" sz="4800" b="1" dirty="0"/>
              <a:t>Проект НОВОЙ БИБЛИОТЕКИ</a:t>
            </a:r>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7230" y="1486196"/>
            <a:ext cx="8909538" cy="4474569"/>
          </a:xfrm>
          <a:prstGeom prst="rect">
            <a:avLst/>
          </a:prstGeom>
        </p:spPr>
      </p:pic>
    </p:spTree>
    <p:extLst>
      <p:ext uri="{BB962C8B-B14F-4D97-AF65-F5344CB8AC3E}">
        <p14:creationId xmlns:p14="http://schemas.microsoft.com/office/powerpoint/2010/main" val="2194059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5400" b="1" dirty="0" smtClean="0">
                <a:solidFill>
                  <a:srgbClr val="00B0F0"/>
                </a:solidFill>
              </a:rPr>
              <a:t>Театр. Театр. Театр</a:t>
            </a:r>
            <a:endParaRPr lang="ru-RU" sz="5400" b="1" dirty="0">
              <a:solidFill>
                <a:srgbClr val="00B0F0"/>
              </a:solidFill>
            </a:endParaRPr>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64396" y="2225217"/>
            <a:ext cx="4950953" cy="4365040"/>
          </a:xfrm>
          <a:prstGeom prst="rect">
            <a:avLst/>
          </a:prstGeom>
        </p:spPr>
      </p:pic>
      <p:pic>
        <p:nvPicPr>
          <p:cNvPr id="5" name="Объект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4368" y="1334921"/>
            <a:ext cx="4605625" cy="3072816"/>
          </a:xfrm>
          <a:prstGeom prst="rect">
            <a:avLst/>
          </a:prstGeom>
        </p:spPr>
      </p:pic>
    </p:spTree>
    <p:extLst>
      <p:ext uri="{BB962C8B-B14F-4D97-AF65-F5344CB8AC3E}">
        <p14:creationId xmlns:p14="http://schemas.microsoft.com/office/powerpoint/2010/main" val="10825272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91778" y="1270000"/>
            <a:ext cx="7360444" cy="4906963"/>
          </a:xfrm>
        </p:spPr>
      </p:pic>
      <p:sp>
        <p:nvSpPr>
          <p:cNvPr id="6" name="Заголовок 1"/>
          <p:cNvSpPr txBox="1">
            <a:spLocks/>
          </p:cNvSpPr>
          <p:nvPr/>
        </p:nvSpPr>
        <p:spPr>
          <a:xfrm>
            <a:off x="781050" y="285484"/>
            <a:ext cx="7886699" cy="1047221"/>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000" kern="1200">
                <a:solidFill>
                  <a:schemeClr val="tx1"/>
                </a:solidFill>
                <a:latin typeface="+mn-lt"/>
                <a:ea typeface="+mj-ea"/>
                <a:cs typeface="+mj-cs"/>
              </a:defRPr>
            </a:lvl1pPr>
          </a:lstStyle>
          <a:p>
            <a:pPr algn="ctr"/>
            <a:r>
              <a:rPr lang="ru-RU" sz="5400" b="1" dirty="0" smtClean="0">
                <a:solidFill>
                  <a:srgbClr val="00B0F0"/>
                </a:solidFill>
              </a:rPr>
              <a:t>Школьный книжный фестиваль</a:t>
            </a:r>
            <a:endParaRPr lang="ru-RU" sz="5400" b="1" dirty="0">
              <a:solidFill>
                <a:srgbClr val="00B0F0"/>
              </a:solidFill>
            </a:endParaRPr>
          </a:p>
        </p:txBody>
      </p:sp>
    </p:spTree>
    <p:extLst>
      <p:ext uri="{BB962C8B-B14F-4D97-AF65-F5344CB8AC3E}">
        <p14:creationId xmlns:p14="http://schemas.microsoft.com/office/powerpoint/2010/main" val="34296022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000" y="533400"/>
            <a:ext cx="8080356" cy="5384800"/>
          </a:xfrm>
          <a:prstGeom prst="rect">
            <a:avLst/>
          </a:prstGeom>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8000" y="533400"/>
            <a:ext cx="8080356" cy="5384800"/>
          </a:xfrm>
          <a:prstGeom prst="rect">
            <a:avLst/>
          </a:prstGeom>
        </p:spPr>
      </p:pic>
      <p:pic>
        <p:nvPicPr>
          <p:cNvPr id="6" name="Рисунок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p:spPr>
      </p:pic>
      <p:pic>
        <p:nvPicPr>
          <p:cNvPr id="7" name="Рисунок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p:spPr>
      </p:pic>
      <p:pic>
        <p:nvPicPr>
          <p:cNvPr id="8" name="Рисунок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p:spPr>
      </p:pic>
      <p:pic>
        <p:nvPicPr>
          <p:cNvPr id="9" name="Рисунок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p:spPr>
      </p:pic>
      <p:pic>
        <p:nvPicPr>
          <p:cNvPr id="10" name="Рисунок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p:spPr>
      </p:pic>
      <p:pic>
        <p:nvPicPr>
          <p:cNvPr id="11" name="Рисунок 1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p:spPr>
      </p:pic>
    </p:spTree>
    <p:extLst>
      <p:ext uri="{BB962C8B-B14F-4D97-AF65-F5344CB8AC3E}">
        <p14:creationId xmlns:p14="http://schemas.microsoft.com/office/powerpoint/2010/main" val="392508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781050" y="285484"/>
            <a:ext cx="7886699" cy="1047221"/>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000" kern="1200">
                <a:solidFill>
                  <a:schemeClr val="tx1"/>
                </a:solidFill>
                <a:latin typeface="+mn-lt"/>
                <a:ea typeface="+mj-ea"/>
                <a:cs typeface="+mj-cs"/>
              </a:defRPr>
            </a:lvl1pPr>
          </a:lstStyle>
          <a:p>
            <a:pPr algn="ctr"/>
            <a:r>
              <a:rPr lang="ru-RU" sz="5400" b="1" dirty="0" smtClean="0">
                <a:solidFill>
                  <a:srgbClr val="00B0F0"/>
                </a:solidFill>
              </a:rPr>
              <a:t>Школьный книжный фестиваль</a:t>
            </a:r>
            <a:endParaRPr lang="ru-RU" sz="5400" b="1" dirty="0">
              <a:solidFill>
                <a:srgbClr val="00B0F0"/>
              </a:solidFill>
            </a:endParaRPr>
          </a:p>
        </p:txBody>
      </p:sp>
      <p:pic>
        <p:nvPicPr>
          <p:cNvPr id="4" name="Объект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81050" y="1332704"/>
            <a:ext cx="7702550" cy="5128817"/>
          </a:xfrm>
        </p:spPr>
      </p:pic>
    </p:spTree>
    <p:extLst>
      <p:ext uri="{BB962C8B-B14F-4D97-AF65-F5344CB8AC3E}">
        <p14:creationId xmlns:p14="http://schemas.microsoft.com/office/powerpoint/2010/main" val="232425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7634809" cy="1320800"/>
          </a:xfrm>
        </p:spPr>
        <p:txBody>
          <a:bodyPr/>
          <a:lstStyle/>
          <a:p>
            <a:r>
              <a:rPr lang="ru-RU" dirty="0" smtClean="0"/>
              <a:t>Подведение итогов </a:t>
            </a:r>
            <a:r>
              <a:rPr lang="ru-RU" dirty="0" err="1" smtClean="0"/>
              <a:t>вебинара</a:t>
            </a:r>
            <a:endParaRPr lang="ru-RU" dirty="0"/>
          </a:p>
        </p:txBody>
      </p:sp>
      <p:pic>
        <p:nvPicPr>
          <p:cNvPr id="1028" name="Picture 4" descr="https://www.americantourister.ru/upload/resize_cache/iblock/56a/600_900_1/56a1ccbfd32ce9d25ca035e916776e0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7691" y="1124744"/>
            <a:ext cx="2514110" cy="3766975"/>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4"/>
          <a:stretch>
            <a:fillRect/>
          </a:stretch>
        </p:blipFill>
        <p:spPr>
          <a:xfrm>
            <a:off x="2987824" y="3068960"/>
            <a:ext cx="3151237" cy="3151237"/>
          </a:xfrm>
          <a:prstGeom prst="rect">
            <a:avLst/>
          </a:prstGeom>
        </p:spPr>
      </p:pic>
      <p:pic>
        <p:nvPicPr>
          <p:cNvPr id="1034" name="Picture 10" descr="https://encrypted-tbn0.gstatic.com/images?q=tbn:ANd9GcSf-5_spVY2HkyLQz57XW85GhO9CkVgOm7OxWBSQhLJHfMOhOYm"/>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940152" y="1340768"/>
            <a:ext cx="2880320"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628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7200" dirty="0" smtClean="0"/>
              <a:t>Библиотека</a:t>
            </a:r>
            <a:endParaRPr lang="ru-RU" sz="7200" dirty="0"/>
          </a:p>
        </p:txBody>
      </p:sp>
      <p:pic>
        <p:nvPicPr>
          <p:cNvPr id="4" name="Объект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48542" y="966652"/>
            <a:ext cx="4861709" cy="3646282"/>
          </a:xfrm>
        </p:spPr>
      </p:pic>
      <p:pic>
        <p:nvPicPr>
          <p:cNvPr id="5" name="Рисунок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1770" y="2814683"/>
            <a:ext cx="3721030" cy="3721030"/>
          </a:xfrm>
          <a:prstGeom prst="rect">
            <a:avLst/>
          </a:prstGeom>
        </p:spPr>
      </p:pic>
      <p:pic>
        <p:nvPicPr>
          <p:cNvPr id="6" name="Рисунок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64317" y="1180305"/>
            <a:ext cx="3231140" cy="4308187"/>
          </a:xfrm>
          <a:prstGeom prst="rect">
            <a:avLst/>
          </a:prstGeom>
        </p:spPr>
      </p:pic>
    </p:spTree>
    <p:extLst>
      <p:ext uri="{BB962C8B-B14F-4D97-AF65-F5344CB8AC3E}">
        <p14:creationId xmlns:p14="http://schemas.microsoft.com/office/powerpoint/2010/main" val="1131928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Открытие новой библиотеки</a:t>
            </a:r>
            <a:endParaRPr lang="ru-RU" dirty="0"/>
          </a:p>
        </p:txBody>
      </p:sp>
      <p:pic>
        <p:nvPicPr>
          <p:cNvPr id="5" name="Объект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29632" y="1180305"/>
            <a:ext cx="4940885" cy="3296497"/>
          </a:xfrm>
        </p:spPr>
      </p:pic>
      <p:pic>
        <p:nvPicPr>
          <p:cNvPr id="6" name="Рисунок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41556" y="3591098"/>
            <a:ext cx="4553310" cy="3037912"/>
          </a:xfrm>
          <a:prstGeom prst="rect">
            <a:avLst/>
          </a:prstGeom>
        </p:spPr>
      </p:pic>
    </p:spTree>
    <p:extLst>
      <p:ext uri="{BB962C8B-B14F-4D97-AF65-F5344CB8AC3E}">
        <p14:creationId xmlns:p14="http://schemas.microsoft.com/office/powerpoint/2010/main" val="14913190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2180" y="337932"/>
            <a:ext cx="8986133" cy="6186436"/>
          </a:xfrm>
          <a:prstGeom prst="rect">
            <a:avLst/>
          </a:prstGeom>
        </p:spPr>
      </p:pic>
    </p:spTree>
    <p:extLst>
      <p:ext uri="{BB962C8B-B14F-4D97-AF65-F5344CB8AC3E}">
        <p14:creationId xmlns:p14="http://schemas.microsoft.com/office/powerpoint/2010/main" val="3485371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7200" dirty="0" smtClean="0"/>
              <a:t>Библиотека</a:t>
            </a:r>
            <a:endParaRPr lang="ru-RU" sz="7200" dirty="0"/>
          </a:p>
        </p:txBody>
      </p:sp>
      <p:pic>
        <p:nvPicPr>
          <p:cNvPr id="4" name="Объект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842815" y="1452880"/>
            <a:ext cx="4906963" cy="4906963"/>
          </a:xfrm>
        </p:spPr>
      </p:pic>
      <p:pic>
        <p:nvPicPr>
          <p:cNvPr id="5" name="Рисунок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180305"/>
            <a:ext cx="4934211" cy="3292044"/>
          </a:xfrm>
          <a:prstGeom prst="rect">
            <a:avLst/>
          </a:prstGeom>
        </p:spPr>
      </p:pic>
    </p:spTree>
    <p:extLst>
      <p:ext uri="{BB962C8B-B14F-4D97-AF65-F5344CB8AC3E}">
        <p14:creationId xmlns:p14="http://schemas.microsoft.com/office/powerpoint/2010/main" val="8040168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0516" y="3420011"/>
            <a:ext cx="4953484" cy="3304903"/>
          </a:xfrm>
          <a:prstGeom prst="rect">
            <a:avLst/>
          </a:prstGeom>
        </p:spPr>
      </p:pic>
      <p:sp>
        <p:nvSpPr>
          <p:cNvPr id="2" name="Заголовок 1"/>
          <p:cNvSpPr>
            <a:spLocks noGrp="1"/>
          </p:cNvSpPr>
          <p:nvPr>
            <p:ph type="title"/>
          </p:nvPr>
        </p:nvSpPr>
        <p:spPr/>
        <p:txBody>
          <a:bodyPr>
            <a:noAutofit/>
          </a:bodyPr>
          <a:lstStyle/>
          <a:p>
            <a:pPr algn="ctr"/>
            <a:r>
              <a:rPr lang="ru-RU" sz="7200" dirty="0" smtClean="0"/>
              <a:t>Библиотека</a:t>
            </a:r>
            <a:endParaRPr lang="ru-RU" sz="7200" dirty="0"/>
          </a:p>
        </p:txBody>
      </p:sp>
      <p:pic>
        <p:nvPicPr>
          <p:cNvPr id="4" name="Объект 3"/>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289015" y="1123839"/>
            <a:ext cx="5129046" cy="3422036"/>
          </a:xfrm>
        </p:spPr>
      </p:pic>
    </p:spTree>
    <p:extLst>
      <p:ext uri="{BB962C8B-B14F-4D97-AF65-F5344CB8AC3E}">
        <p14:creationId xmlns:p14="http://schemas.microsoft.com/office/powerpoint/2010/main" val="26653173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865</TotalTime>
  <Words>3290</Words>
  <Application>Microsoft Office PowerPoint</Application>
  <PresentationFormat>Экран (4:3)</PresentationFormat>
  <Paragraphs>206</Paragraphs>
  <Slides>44</Slides>
  <Notes>43</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44</vt:i4>
      </vt:variant>
    </vt:vector>
  </HeadingPairs>
  <TitlesOfParts>
    <vt:vector size="47" baseType="lpstr">
      <vt:lpstr>Arial</vt:lpstr>
      <vt:lpstr>Calibri</vt:lpstr>
      <vt:lpstr>Office Theme</vt:lpstr>
      <vt:lpstr>Презентация PowerPoint</vt:lpstr>
      <vt:lpstr>РЕСУРСЫ</vt:lpstr>
      <vt:lpstr>Библиотека</vt:lpstr>
      <vt:lpstr>Проект НОВОЙ БИБЛИОТЕКИ</vt:lpstr>
      <vt:lpstr>Библиотека</vt:lpstr>
      <vt:lpstr>Открытие новой библиотеки</vt:lpstr>
      <vt:lpstr>Презентация PowerPoint</vt:lpstr>
      <vt:lpstr>Библиотека</vt:lpstr>
      <vt:lpstr>Библиотека</vt:lpstr>
      <vt:lpstr>Акция «Подари книгу школе»</vt:lpstr>
      <vt:lpstr>Сетевое взаимодействие  с библиотеками города</vt:lpstr>
      <vt:lpstr>Вера Александровна Бычина</vt:lpstr>
      <vt:lpstr>Он-лайн встречи с писателями</vt:lpstr>
      <vt:lpstr>Он-лайн встречи с писателями</vt:lpstr>
      <vt:lpstr>Он-лайн встречи с писателями</vt:lpstr>
      <vt:lpstr>Совместный проекта "Информационная грамотность - успешная личность»</vt:lpstr>
      <vt:lpstr>Профориентационные занятия  «Я библиограф» для обучающихся 5-7 классов </vt:lpstr>
      <vt:lpstr>«Я – библиотекарь». Энциклопедия</vt:lpstr>
      <vt:lpstr>Презентация PowerPoint</vt:lpstr>
      <vt:lpstr>Конкурсы и игры</vt:lpstr>
      <vt:lpstr>Квест-игра</vt:lpstr>
      <vt:lpstr>Презентация PowerPoint</vt:lpstr>
      <vt:lpstr>Презентация PowerPoint</vt:lpstr>
      <vt:lpstr>Квест-игра «Читать – это модно»</vt:lpstr>
      <vt:lpstr>Квест-игра «Читать – это модно»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Всероссийские конкурсы и чемпионаты по чтению</vt:lpstr>
      <vt:lpstr>Презентация PowerPoint</vt:lpstr>
      <vt:lpstr>Презентация PowerPoint</vt:lpstr>
      <vt:lpstr>Презентация PowerPoint</vt:lpstr>
      <vt:lpstr>Презентация PowerPoint</vt:lpstr>
      <vt:lpstr>Презентация PowerPoint</vt:lpstr>
      <vt:lpstr>Театр. Театр. Театр</vt:lpstr>
      <vt:lpstr>Презентация PowerPoint</vt:lpstr>
      <vt:lpstr>Презентация PowerPoint</vt:lpstr>
      <vt:lpstr>Презентация PowerPoint</vt:lpstr>
      <vt:lpstr>Подведение итогов вебинара</vt:lpstr>
    </vt:vector>
  </TitlesOfParts>
  <Company>PJSC "New Engineering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Markasian, Pavel (KIEVH)</dc:creator>
  <cp:lastModifiedBy>Учитель</cp:lastModifiedBy>
  <cp:revision>171</cp:revision>
  <cp:lastPrinted>2018-12-12T16:11:09Z</cp:lastPrinted>
  <dcterms:created xsi:type="dcterms:W3CDTF">2016-11-18T14:12:19Z</dcterms:created>
  <dcterms:modified xsi:type="dcterms:W3CDTF">2019-01-13T06:05:51Z</dcterms:modified>
</cp:coreProperties>
</file>