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11" r:id="rId2"/>
  </p:sldMasterIdLst>
  <p:notesMasterIdLst>
    <p:notesMasterId r:id="rId30"/>
  </p:notesMasterIdLst>
  <p:sldIdLst>
    <p:sldId id="257" r:id="rId3"/>
    <p:sldId id="258" r:id="rId4"/>
    <p:sldId id="302" r:id="rId5"/>
    <p:sldId id="300" r:id="rId6"/>
    <p:sldId id="301" r:id="rId7"/>
    <p:sldId id="260" r:id="rId8"/>
    <p:sldId id="282" r:id="rId9"/>
    <p:sldId id="283" r:id="rId10"/>
    <p:sldId id="284" r:id="rId11"/>
    <p:sldId id="285" r:id="rId12"/>
    <p:sldId id="286" r:id="rId13"/>
    <p:sldId id="287" r:id="rId14"/>
    <p:sldId id="299" r:id="rId15"/>
    <p:sldId id="295" r:id="rId16"/>
    <p:sldId id="294" r:id="rId17"/>
    <p:sldId id="293" r:id="rId18"/>
    <p:sldId id="291" r:id="rId19"/>
    <p:sldId id="292" r:id="rId20"/>
    <p:sldId id="290" r:id="rId21"/>
    <p:sldId id="288" r:id="rId22"/>
    <p:sldId id="289" r:id="rId23"/>
    <p:sldId id="303" r:id="rId24"/>
    <p:sldId id="304" r:id="rId25"/>
    <p:sldId id="305" r:id="rId26"/>
    <p:sldId id="306" r:id="rId27"/>
    <p:sldId id="307" r:id="rId28"/>
    <p:sldId id="308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90" y="-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8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096A7-26EA-4174-B559-44AE549DCFB1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1E52D-7176-4C39-8EEA-A683CA34D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767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035E9E-F628-4B5B-9FE4-557F1C9663F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2E713FC-0774-4304-AF87-8FC7F8B0775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BB4393E-32C0-446D-B1C8-35B9D531309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972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AB8D3-C51A-4A19-B440-66F964E478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2421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035E9E-F628-4B5B-9FE4-557F1C9663F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9290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A2AB1-E37E-41E0-AA7D-5AF2107A6CF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8361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DF6316-430D-4C47-BD34-A7A7DD7B138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4457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7309A5-9640-4695-A5E8-238F11A5C91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8992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A36485-A349-4377-8687-A7C6690CB3B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2836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7EC6E-1729-447C-907A-C83D8CE62F5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1010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DC6C97-7D4E-46C6-98C6-B0FE7F2C64A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8701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1BA2AB1-E37E-41E0-AA7D-5AF2107A6CF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C0B2A-71B6-4687-A8E2-4E627D8745E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4614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A75AC-B6D6-4992-8FA1-BD7AE4CFFF8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3056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713FC-0774-4304-AF87-8FC7F8B0775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25601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4393E-32C0-446D-B1C8-35B9D531309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613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2DF6316-430D-4C47-BD34-A7A7DD7B138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47309A5-9640-4695-A5E8-238F11A5C91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DA36485-A349-4377-8687-A7C6690CB3B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487EC6E-1729-447C-907A-C83D8CE62F5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9DC6C97-7D4E-46C6-98C6-B0FE7F2C64A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FC0B2A-71B6-4687-A8E2-4E627D8745E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3EA75AC-B6D6-4992-8FA1-BD7AE4CFFF8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BE3F8533-D709-4294-82FA-EA3E64C301B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E3F8533-D709-4294-82FA-EA3E64C301B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662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microsoft.com/office/2007/relationships/hdphoto" Target="../media/hdphoto3.wdp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24.xml"/><Relationship Id="rId7" Type="http://schemas.openxmlformats.org/officeDocument/2006/relationships/slide" Target="slide2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slide" Target="slide16.xml"/><Relationship Id="rId5" Type="http://schemas.openxmlformats.org/officeDocument/2006/relationships/slide" Target="slide25.xml"/><Relationship Id="rId4" Type="http://schemas.openxmlformats.org/officeDocument/2006/relationships/slide" Target="slide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153889" y="4427518"/>
            <a:ext cx="631767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800" dirty="0" smtClean="0">
                <a:solidFill>
                  <a:srgbClr val="700000"/>
                </a:solidFill>
                <a:latin typeface="Trebuchet MS" panose="020B0603020202020204" pitchFamily="34" charset="0"/>
              </a:rPr>
              <a:t>Федорова Галина Викторовна</a:t>
            </a: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7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800" i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Заместитель директора по УВР, учитель географии,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800" i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МОУ </a:t>
            </a:r>
            <a:r>
              <a:rPr kumimoji="0" lang="ru-RU" alt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«Лицей 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№</a:t>
            </a:r>
            <a:r>
              <a:rPr kumimoji="0" lang="ru-RU" alt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10 Кировского 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района Волгограда</a:t>
            </a:r>
            <a:r>
              <a:rPr kumimoji="0" lang="ru-RU" alt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019" y="520525"/>
            <a:ext cx="1496785" cy="14967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99159" y="1896056"/>
            <a:ext cx="9663664" cy="2531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700000"/>
                </a:solidFill>
                <a:latin typeface="Trebuchet MS" panose="020B0603020202020204" pitchFamily="34" charset="0"/>
              </a:rPr>
              <a:t>Интеграция учебной и внеурочной деятельности учащихся в предметных областях «Естествознание» и «Математика», «</a:t>
            </a:r>
            <a:r>
              <a:rPr lang="ru-RU" sz="2800" b="1" dirty="0" err="1" smtClean="0">
                <a:solidFill>
                  <a:srgbClr val="700000"/>
                </a:solidFill>
                <a:latin typeface="Trebuchet MS" panose="020B0603020202020204" pitchFamily="34" charset="0"/>
              </a:rPr>
              <a:t>Квантум</a:t>
            </a:r>
            <a:r>
              <a:rPr lang="ru-RU" sz="2800" b="1" dirty="0" smtClean="0">
                <a:solidFill>
                  <a:srgbClr val="700000"/>
                </a:solidFill>
                <a:latin typeface="Trebuchet MS" panose="020B0603020202020204" pitchFamily="34" charset="0"/>
              </a:rPr>
              <a:t> – технологии дополнительного образования»</a:t>
            </a:r>
            <a:endParaRPr lang="ru-RU" sz="2800" b="1" dirty="0">
              <a:solidFill>
                <a:srgbClr val="700000"/>
              </a:solidFill>
              <a:latin typeface="Trebuchet MS" panose="020B0603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B0B0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 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B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5813" y="729464"/>
            <a:ext cx="5750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Муниципальное общеобразовательное учреждение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«Лицей №10 Кировского района Волгограда»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93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1" y="0"/>
            <a:ext cx="12236451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Box 12"/>
          <p:cNvSpPr txBox="1">
            <a:spLocks noChangeArrowheads="1"/>
          </p:cNvSpPr>
          <p:nvPr/>
        </p:nvSpPr>
        <p:spPr bwMode="auto">
          <a:xfrm>
            <a:off x="2054123" y="692697"/>
            <a:ext cx="8504767" cy="37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ru-RU" sz="2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2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2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 eaLnBrk="1" hangingPunct="1">
              <a:defRPr/>
            </a:pPr>
            <a:endParaRPr lang="ru-RU" sz="2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2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2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55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439" name="Прямоугольник 2"/>
          <p:cNvSpPr>
            <a:spLocks noChangeArrowheads="1"/>
          </p:cNvSpPr>
          <p:nvPr/>
        </p:nvSpPr>
        <p:spPr bwMode="auto">
          <a:xfrm>
            <a:off x="662414" y="1878014"/>
            <a:ext cx="11288183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Качество образования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300" dirty="0" smtClean="0">
                <a:latin typeface="Trebuchet MS" panose="020B0603020202020204" pitchFamily="34" charset="0"/>
              </a:rPr>
              <a:t>это</a:t>
            </a:r>
            <a:r>
              <a:rPr lang="ru-RU" sz="2300" dirty="0">
                <a:latin typeface="Trebuchet MS" panose="020B0603020202020204" pitchFamily="34" charset="0"/>
              </a:rPr>
              <a:t> востребованность полученных знаний в конкретных условиях их применения для достижения конкретной цели и повышения качества жизни.</a:t>
            </a:r>
            <a:r>
              <a:rPr lang="ru-RU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Качество знаний </a:t>
            </a:r>
            <a:r>
              <a:rPr lang="ru-RU" sz="2300" dirty="0">
                <a:latin typeface="Trebuchet MS" panose="020B0603020202020204" pitchFamily="34" charset="0"/>
              </a:rPr>
              <a:t>о</a:t>
            </a:r>
            <a:r>
              <a:rPr lang="ru-RU" sz="2300" dirty="0" smtClean="0">
                <a:latin typeface="Trebuchet MS" panose="020B0603020202020204" pitchFamily="34" charset="0"/>
              </a:rPr>
              <a:t>пределяется их фундаментальностью, глубиной и востребованностью в работе после окончания обучения.</a:t>
            </a:r>
            <a:endParaRPr lang="ru-RU" sz="23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67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67" y="0"/>
            <a:ext cx="12276667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Прямоугольник 1"/>
          <p:cNvSpPr>
            <a:spLocks noChangeArrowheads="1"/>
          </p:cNvSpPr>
          <p:nvPr/>
        </p:nvSpPr>
        <p:spPr bwMode="auto">
          <a:xfrm>
            <a:off x="334434" y="2136775"/>
            <a:ext cx="1133051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 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431" y="1564263"/>
            <a:ext cx="11199199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Качество образования </a:t>
            </a:r>
            <a:r>
              <a:rPr lang="ru-RU" sz="2300" dirty="0">
                <a:latin typeface="Trebuchet MS" panose="020B0603020202020204" pitchFamily="34" charset="0"/>
              </a:rPr>
              <a:t>определяется прежде всего качеством носителя знаний (учителей, профессорско-преподавательского состава), который передает эти знания с помощью различных методик учащимся</a:t>
            </a:r>
            <a:r>
              <a:rPr lang="ru-RU" sz="2300" dirty="0" smtClean="0">
                <a:latin typeface="Trebuchet MS" panose="020B0603020202020204" pitchFamily="34" charset="0"/>
              </a:rPr>
              <a:t>.</a:t>
            </a:r>
          </a:p>
          <a:p>
            <a:pPr algn="just">
              <a:defRPr/>
            </a:pPr>
            <a:r>
              <a:rPr lang="ru-RU" sz="2300" dirty="0" smtClean="0">
                <a:latin typeface="Trebuchet MS" panose="020B0603020202020204" pitchFamily="34" charset="0"/>
              </a:rPr>
              <a:t> </a:t>
            </a:r>
          </a:p>
          <a:p>
            <a:pPr algn="just">
              <a:defRPr/>
            </a:pPr>
            <a:r>
              <a:rPr lang="ru-RU" sz="2300" dirty="0" smtClean="0">
                <a:latin typeface="Trebuchet MS" panose="020B0603020202020204" pitchFamily="34" charset="0"/>
              </a:rPr>
              <a:t>В </a:t>
            </a:r>
            <a:r>
              <a:rPr lang="ru-RU" sz="2300" dirty="0">
                <a:latin typeface="Trebuchet MS" panose="020B0603020202020204" pitchFamily="34" charset="0"/>
              </a:rPr>
              <a:t>зависимости от фундаментальности полученных знаний учащиеся могут:</a:t>
            </a:r>
          </a:p>
          <a:p>
            <a:pPr marL="611188" indent="-342900" algn="just">
              <a:buFont typeface="Trebuchet MS" panose="020B0603020202020204" pitchFamily="34" charset="0"/>
              <a:buChar char="—"/>
              <a:defRPr/>
            </a:pPr>
            <a:r>
              <a:rPr lang="ru-RU" sz="2300" dirty="0">
                <a:latin typeface="Trebuchet MS" panose="020B0603020202020204" pitchFamily="34" charset="0"/>
              </a:rPr>
              <a:t>выдержать конкурсные экзамены при поступлении на обучение;</a:t>
            </a:r>
          </a:p>
          <a:p>
            <a:pPr marL="611188" indent="-342900" algn="just">
              <a:buFont typeface="Trebuchet MS" panose="020B0603020202020204" pitchFamily="34" charset="0"/>
              <a:buChar char="—"/>
              <a:defRPr/>
            </a:pPr>
            <a:r>
              <a:rPr lang="ru-RU" sz="2300" dirty="0">
                <a:latin typeface="Trebuchet MS" panose="020B0603020202020204" pitchFamily="34" charset="0"/>
              </a:rPr>
              <a:t>пройти конкурсный отбор при устройстве на работу;</a:t>
            </a:r>
          </a:p>
          <a:p>
            <a:pPr marL="611188" indent="-342900" algn="just">
              <a:buFont typeface="Trebuchet MS" panose="020B0603020202020204" pitchFamily="34" charset="0"/>
              <a:buChar char="—"/>
              <a:defRPr/>
            </a:pPr>
            <a:r>
              <a:rPr lang="ru-RU" sz="2300" dirty="0">
                <a:latin typeface="Trebuchet MS" panose="020B0603020202020204" pitchFamily="34" charset="0"/>
              </a:rPr>
              <a:t>более успешно осваивать учебные дисциплины, базирующиеся на знаниях базовых дисциплин, изученных на предыдущих стадиях образовательного процесса.</a:t>
            </a:r>
          </a:p>
          <a:p>
            <a:pPr>
              <a:defRPr/>
            </a:pPr>
            <a:r>
              <a:rPr lang="ru-RU" dirty="0">
                <a:solidFill>
                  <a:srgbClr val="000066"/>
                </a:solidFill>
                <a:latin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0119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67" y="0"/>
            <a:ext cx="12276667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Прямоугольник 1"/>
          <p:cNvSpPr>
            <a:spLocks noChangeArrowheads="1"/>
          </p:cNvSpPr>
          <p:nvPr/>
        </p:nvSpPr>
        <p:spPr bwMode="auto">
          <a:xfrm>
            <a:off x="334434" y="2136775"/>
            <a:ext cx="1133051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 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635784"/>
            <a:ext cx="10515904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5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5772" y="1896871"/>
            <a:ext cx="105156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ru-RU" sz="2300" dirty="0" smtClean="0">
                <a:latin typeface="Trebuchet MS" panose="020B0603020202020204" pitchFamily="34" charset="0"/>
              </a:rPr>
              <a:t>Информационные </a:t>
            </a:r>
            <a:r>
              <a:rPr lang="ru-RU" sz="2300" dirty="0">
                <a:latin typeface="Trebuchet MS" panose="020B0603020202020204" pitchFamily="34" charset="0"/>
              </a:rPr>
              <a:t>поисковые проекты, предполагающие сбор и анализ информации, подготовку и защиту выступления. </a:t>
            </a:r>
            <a:endParaRPr lang="ru-RU" sz="2300" dirty="0" smtClean="0">
              <a:latin typeface="Trebuchet MS" panose="020B0603020202020204" pitchFamily="34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ru-RU" sz="2300" dirty="0" smtClean="0">
                <a:latin typeface="Trebuchet MS" panose="020B0603020202020204" pitchFamily="34" charset="0"/>
              </a:rPr>
              <a:t>Исследовательские</a:t>
            </a:r>
            <a:r>
              <a:rPr lang="ru-RU" sz="2300" dirty="0">
                <a:latin typeface="Trebuchet MS" panose="020B0603020202020204" pitchFamily="34" charset="0"/>
              </a:rPr>
              <a:t>, нацеливающие учащихся на глубокое изучение проблемы, защиту собственных путей ее решения, выдвижение гипотез. </a:t>
            </a:r>
            <a:endParaRPr lang="ru-RU" sz="2300" dirty="0" smtClean="0">
              <a:latin typeface="Trebuchet MS" panose="020B0603020202020204" pitchFamily="34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ru-RU" sz="2300" dirty="0" smtClean="0">
                <a:latin typeface="Trebuchet MS" panose="020B0603020202020204" pitchFamily="34" charset="0"/>
              </a:rPr>
              <a:t>Продуктивные</a:t>
            </a:r>
            <a:r>
              <a:rPr lang="ru-RU" sz="2300" dirty="0">
                <a:latin typeface="Trebuchet MS" panose="020B0603020202020204" pitchFamily="34" charset="0"/>
              </a:rPr>
              <a:t>, дающие возможность школьникам проявить творческое воображение и оригинальность мышления при создании газеты, плаката, презентации.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300" dirty="0" smtClean="0">
                <a:latin typeface="Trebuchet MS" panose="020B0603020202020204" pitchFamily="34" charset="0"/>
              </a:rPr>
              <a:t>Практико-ориентированные</a:t>
            </a:r>
            <a:r>
              <a:rPr lang="ru-RU" sz="2300" dirty="0">
                <a:latin typeface="Trebuchet MS" panose="020B0603020202020204" pitchFamily="34" charset="0"/>
              </a:rPr>
              <a:t>, направляющие действия учащихся на решение реальных проблем.</a:t>
            </a:r>
          </a:p>
        </p:txBody>
      </p:sp>
    </p:spTree>
    <p:extLst>
      <p:ext uri="{BB962C8B-B14F-4D97-AF65-F5344CB8AC3E}">
        <p14:creationId xmlns:p14="http://schemas.microsoft.com/office/powerpoint/2010/main" val="60354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40533" y="285496"/>
            <a:ext cx="9999133" cy="106997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b="1" dirty="0">
                <a:solidFill>
                  <a:srgbClr val="C00000"/>
                </a:solidFill>
                <a:latin typeface="Trebuchet MS" panose="020B0603020202020204" pitchFamily="34" charset="0"/>
                <a:ea typeface="+mn-ea"/>
                <a:cs typeface="+mn-cs"/>
              </a:rPr>
              <a:t>Научно – </a:t>
            </a:r>
            <a:r>
              <a:rPr lang="ru-RU" sz="2800" b="1" dirty="0" err="1">
                <a:solidFill>
                  <a:srgbClr val="C00000"/>
                </a:solidFill>
                <a:latin typeface="Trebuchet MS" panose="020B0603020202020204" pitchFamily="34" charset="0"/>
                <a:ea typeface="+mn-ea"/>
                <a:cs typeface="+mn-cs"/>
              </a:rPr>
              <a:t>иследовательские</a:t>
            </a:r>
            <a:r>
              <a:rPr lang="ru-RU" sz="2800" b="1" dirty="0">
                <a:solidFill>
                  <a:srgbClr val="C00000"/>
                </a:solidFill>
                <a:latin typeface="Trebuchet MS" panose="020B0603020202020204" pitchFamily="34" charset="0"/>
                <a:ea typeface="+mn-ea"/>
                <a:cs typeface="+mn-cs"/>
              </a:rPr>
              <a:t> экспедиции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440085" y="981076"/>
            <a:ext cx="4406900" cy="5256213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defRPr/>
            </a:pPr>
            <a:r>
              <a:rPr lang="ru-RU" dirty="0" smtClean="0">
                <a:latin typeface="Comic Sans MS" pitchFamily="66" charset="0"/>
              </a:rPr>
              <a:t> </a:t>
            </a:r>
          </a:p>
        </p:txBody>
      </p:sp>
      <p:pic>
        <p:nvPicPr>
          <p:cNvPr id="13316" name="Picture 6" descr="DSCN21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49" y="1584959"/>
            <a:ext cx="3359913" cy="1889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DSCN216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149" y="4035552"/>
            <a:ext cx="3555618" cy="1985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SCN22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896" y="2157982"/>
            <a:ext cx="5292995" cy="3328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94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DSCN22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22" y="511050"/>
            <a:ext cx="4181856" cy="2967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P103045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616" y="1694688"/>
            <a:ext cx="5488092" cy="3567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P103048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22" y="3681982"/>
            <a:ext cx="4250915" cy="2621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38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4294967295"/>
          </p:nvPr>
        </p:nvGraphicFramePr>
        <p:xfrm>
          <a:off x="0" y="1943100"/>
          <a:ext cx="8911167" cy="38404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26079"/>
                <a:gridCol w="1526079"/>
                <a:gridCol w="631345"/>
                <a:gridCol w="695816"/>
                <a:gridCol w="695816"/>
                <a:gridCol w="695816"/>
                <a:gridCol w="695816"/>
                <a:gridCol w="695816"/>
                <a:gridCol w="874292"/>
                <a:gridCol w="874292"/>
              </a:tblGrid>
              <a:tr h="182865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Учебный год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Учебные предметы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 gridSpan="7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выпускников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Средний балл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всего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сдававших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«5»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(чел.)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«4» (чел.)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«3» (чел.)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«2» (чел.)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чел.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865">
                <a:tc rowSpan="10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2012-2013 уч.г.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Алгебра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Русский язык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3657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Обществознание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Биология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География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Информатика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Английский яз.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Физика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Химия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Литература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2013 - 2014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Алгебра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Русский язык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2014 -2015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Алгебра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Русский язык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2015-2016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Алгебра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Русский язык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Геометрия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3,9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</a:tbl>
          </a:graphicData>
        </a:graphic>
      </p:graphicFrame>
      <p:pic>
        <p:nvPicPr>
          <p:cNvPr id="41174" name="Picture 2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2236451" cy="688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76" name="Прямоугольник 1"/>
          <p:cNvSpPr>
            <a:spLocks noChangeArrowheads="1"/>
          </p:cNvSpPr>
          <p:nvPr/>
        </p:nvSpPr>
        <p:spPr bwMode="auto">
          <a:xfrm>
            <a:off x="3600452" y="2136775"/>
            <a:ext cx="383963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 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77" name="Прямоугольник 3"/>
          <p:cNvSpPr>
            <a:spLocks noChangeArrowheads="1"/>
          </p:cNvSpPr>
          <p:nvPr/>
        </p:nvSpPr>
        <p:spPr bwMode="auto">
          <a:xfrm>
            <a:off x="1484885" y="993260"/>
            <a:ext cx="88688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Летом работает профильный отряд «ЭКО»</a:t>
            </a:r>
          </a:p>
        </p:txBody>
      </p:sp>
      <p:sp>
        <p:nvSpPr>
          <p:cNvPr id="41178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179" name="AutoShape 2" descr="https://apf.mail.ru/cgi-bin/readmsg?id=14900121370000000681;0;2&amp;af_preview=1&amp;exif=1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80" name="AutoShape 4" descr="https://apf.mail.ru/cgi-bin/readmsg/IMG_8287.JPG?id=14900121370000000681%3B0%3B4&amp;x-email=fedorova.galina.62%40mail.ru&amp;exif=1&amp;bs=4804&amp;bl=3099268&amp;ct=image%2Fjpeg&amp;cn=IMG_8287.JPG&amp;cte=binary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1181" name="Picture 2" descr="ЭКО в работ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33" y="1804316"/>
            <a:ext cx="3218519" cy="2228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2" name="Picture 3" descr="ЭК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976" y="1728958"/>
            <a:ext cx="3037164" cy="2379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3" name="Picture 4" descr="DSC0099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323" y="4152900"/>
            <a:ext cx="3331803" cy="2418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84" name="Прямоугольник 1"/>
          <p:cNvSpPr>
            <a:spLocks noChangeArrowheads="1"/>
          </p:cNvSpPr>
          <p:nvPr/>
        </p:nvSpPr>
        <p:spPr bwMode="auto">
          <a:xfrm>
            <a:off x="4497917" y="2119314"/>
            <a:ext cx="336592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66"/>
                </a:solidFill>
                <a:latin typeface="Trebuchet MS" panose="020B0603020202020204" pitchFamily="34" charset="0"/>
              </a:rPr>
              <a:t>Готовим себя к взрослой жизни… Профессия биолога, эколога, безусловно, нравится ребятам!</a:t>
            </a:r>
          </a:p>
        </p:txBody>
      </p:sp>
    </p:spTree>
    <p:extLst>
      <p:ext uri="{BB962C8B-B14F-4D97-AF65-F5344CB8AC3E}">
        <p14:creationId xmlns:p14="http://schemas.microsoft.com/office/powerpoint/2010/main" val="309453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1" cy="38403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79143"/>
                <a:gridCol w="1879143"/>
                <a:gridCol w="777409"/>
                <a:gridCol w="856796"/>
                <a:gridCol w="856796"/>
                <a:gridCol w="856796"/>
                <a:gridCol w="856796"/>
                <a:gridCol w="856796"/>
                <a:gridCol w="1076563"/>
                <a:gridCol w="1076563"/>
              </a:tblGrid>
              <a:tr h="182871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Учебный год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Учебные предметы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 gridSpan="7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выпускников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Средний балл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</a:tr>
              <a:tr h="1828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всего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сдававших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«5»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(чел.)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«4» (чел.)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«3» (чел.)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«2» (чел.)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8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чел.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871">
                <a:tc rowSpan="10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2012-2013 уч.г.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Алгебра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</a:tr>
              <a:tr h="1828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Русский язык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</a:tr>
              <a:tr h="3656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Обществознание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</a:tr>
              <a:tr h="1828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Биология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</a:tr>
              <a:tr h="1828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География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</a:tr>
              <a:tr h="1828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Информатика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</a:tr>
              <a:tr h="1828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Английский яз.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</a:tr>
              <a:tr h="1828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Физика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</a:tr>
              <a:tr h="1828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Химия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</a:tr>
              <a:tr h="1828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Литература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</a:tr>
              <a:tr h="182871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2013 - 2014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Алгебра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</a:tr>
              <a:tr h="1828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Русский язык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</a:tr>
              <a:tr h="182871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2014 -2015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Алгебра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</a:tr>
              <a:tr h="1828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Русский язык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</a:tr>
              <a:tr h="182871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2015-2016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Алгебра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</a:tr>
              <a:tr h="1828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Русский язык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</a:tr>
              <a:tr h="1828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Геометрия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3,9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2584" marR="112584" marT="0" marB="0"/>
                </a:tc>
              </a:tr>
            </a:tbl>
          </a:graphicData>
        </a:graphic>
      </p:graphicFrame>
      <p:pic>
        <p:nvPicPr>
          <p:cNvPr id="32982" name="Picture 2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8" y="-50800"/>
            <a:ext cx="12236449" cy="708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984" name="Прямоугольник 1"/>
          <p:cNvSpPr>
            <a:spLocks noChangeArrowheads="1"/>
          </p:cNvSpPr>
          <p:nvPr/>
        </p:nvSpPr>
        <p:spPr bwMode="auto">
          <a:xfrm>
            <a:off x="3600452" y="2136775"/>
            <a:ext cx="383963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 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985" name="Прямоугольник 3"/>
          <p:cNvSpPr>
            <a:spLocks noChangeArrowheads="1"/>
          </p:cNvSpPr>
          <p:nvPr/>
        </p:nvSpPr>
        <p:spPr bwMode="auto">
          <a:xfrm>
            <a:off x="4751917" y="2033589"/>
            <a:ext cx="960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Экскурсия в </a:t>
            </a:r>
            <a:r>
              <a:rPr lang="ru-RU" sz="2800" b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ВолГУ</a:t>
            </a:r>
            <a:endParaRPr lang="ru-RU" sz="28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2986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2987" name="AutoShape 2" descr="https://apf.mail.ru/cgi-bin/readmsg?id=14900121370000000681;0;2&amp;af_preview=1&amp;exif=1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988" name="AutoShape 4" descr="https://apf.mail.ru/cgi-bin/readmsg/IMG_8287.JPG?id=14900121370000000681%3B0%3B4&amp;x-email=fedorova.galina.62%40mail.ru&amp;exif=1&amp;bs=4804&amp;bl=3099268&amp;ct=image%2Fjpeg&amp;cn=IMG_8287.JPG&amp;cte=binary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298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92" y="1021716"/>
            <a:ext cx="4660054" cy="3248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9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112" y="3368675"/>
            <a:ext cx="4962144" cy="3489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66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4294967295"/>
          </p:nvPr>
        </p:nvGraphicFramePr>
        <p:xfrm>
          <a:off x="0" y="1943100"/>
          <a:ext cx="8911167" cy="38404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26079"/>
                <a:gridCol w="1526079"/>
                <a:gridCol w="631345"/>
                <a:gridCol w="695816"/>
                <a:gridCol w="695816"/>
                <a:gridCol w="695816"/>
                <a:gridCol w="695816"/>
                <a:gridCol w="695816"/>
                <a:gridCol w="874292"/>
                <a:gridCol w="874292"/>
              </a:tblGrid>
              <a:tr h="182865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Учебный год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Учебные предметы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 gridSpan="7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выпускников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Средний балл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всего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сдававших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«5»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(чел.)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«4» (чел.)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«3» (чел.)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«2» (чел.)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чел.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865">
                <a:tc rowSpan="10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2012-2013 уч.г.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Алгебра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Русский язык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3657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Обществознание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Биология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География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Информатика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Английский яз.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Физика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Химия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Литература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2013 - 2014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Алгебра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Русский язык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2014 -2015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Алгебра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Русский язык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2015-2016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Алгебра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Русский язык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Геометрия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3,9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</a:tbl>
          </a:graphicData>
        </a:graphic>
      </p:graphicFrame>
      <p:pic>
        <p:nvPicPr>
          <p:cNvPr id="34006" name="Picture 2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84" y="-25400"/>
            <a:ext cx="1223856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008" name="Прямоугольник 1"/>
          <p:cNvSpPr>
            <a:spLocks noChangeArrowheads="1"/>
          </p:cNvSpPr>
          <p:nvPr/>
        </p:nvSpPr>
        <p:spPr bwMode="auto">
          <a:xfrm>
            <a:off x="3600452" y="2136775"/>
            <a:ext cx="383963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 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009" name="Прямоугольник 3"/>
          <p:cNvSpPr>
            <a:spLocks noChangeArrowheads="1"/>
          </p:cNvSpPr>
          <p:nvPr/>
        </p:nvSpPr>
        <p:spPr bwMode="auto">
          <a:xfrm>
            <a:off x="1056217" y="896939"/>
            <a:ext cx="960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Экскурсия в Зоологический музей</a:t>
            </a:r>
          </a:p>
        </p:txBody>
      </p:sp>
      <p:sp>
        <p:nvSpPr>
          <p:cNvPr id="34010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4011" name="AutoShape 2" descr="https://apf.mail.ru/cgi-bin/readmsg?id=14900121370000000681;0;2&amp;af_preview=1&amp;exif=1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012" name="AutoShape 4" descr="https://apf.mail.ru/cgi-bin/readmsg/IMG_8287.JPG?id=14900121370000000681%3B0%3B4&amp;x-email=fedorova.galina.62%40mail.ru&amp;exif=1&amp;bs=4804&amp;bl=3099268&amp;ct=image%2Fjpeg&amp;cn=IMG_8287.JPG&amp;cte=binary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40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60" y="1635126"/>
            <a:ext cx="7589521" cy="4899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44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4294967295"/>
          </p:nvPr>
        </p:nvGraphicFramePr>
        <p:xfrm>
          <a:off x="0" y="1943100"/>
          <a:ext cx="8911167" cy="38404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26079"/>
                <a:gridCol w="1526079"/>
                <a:gridCol w="631345"/>
                <a:gridCol w="695816"/>
                <a:gridCol w="695816"/>
                <a:gridCol w="695816"/>
                <a:gridCol w="695816"/>
                <a:gridCol w="695816"/>
                <a:gridCol w="874292"/>
                <a:gridCol w="874292"/>
              </a:tblGrid>
              <a:tr h="182865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Учебный год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Учебные предметы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 gridSpan="7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выпускников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Средний балл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всего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сдававших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«5»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(чел.)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«4» (чел.)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«3» (чел.)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«2» (чел.)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чел.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865">
                <a:tc rowSpan="10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2012-2013 уч.г.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Алгебра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Русский язык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3657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Обществознание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Биология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География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Информатика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Английский яз.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Физика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Химия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Литература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2013 - 2014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Алгебра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Русский язык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2014 -2015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Алгебра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Русский язык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2015-2016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Алгебра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Русский язык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Геометрия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3,9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</a:tbl>
          </a:graphicData>
        </a:graphic>
      </p:graphicFrame>
      <p:pic>
        <p:nvPicPr>
          <p:cNvPr id="28886" name="Picture 2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-100013"/>
            <a:ext cx="12369801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888" name="Прямоугольник 1"/>
          <p:cNvSpPr>
            <a:spLocks noChangeArrowheads="1"/>
          </p:cNvSpPr>
          <p:nvPr/>
        </p:nvSpPr>
        <p:spPr bwMode="auto">
          <a:xfrm>
            <a:off x="3600452" y="2136775"/>
            <a:ext cx="383963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 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889" name="Прямоугольник 3"/>
          <p:cNvSpPr>
            <a:spLocks noChangeArrowheads="1"/>
          </p:cNvSpPr>
          <p:nvPr/>
        </p:nvSpPr>
        <p:spPr bwMode="auto">
          <a:xfrm>
            <a:off x="609600" y="687389"/>
            <a:ext cx="9601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Традиционные поездки в Институт художественного образования ВГСПУ</a:t>
            </a:r>
          </a:p>
        </p:txBody>
      </p:sp>
      <p:sp>
        <p:nvSpPr>
          <p:cNvPr id="28890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8891" name="Рисунок 8" descr="C:\Users\1\Pictures\ПОЕЗДКИ\ИНСТИТУТ ХУДОБР_07.11\DSCN050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17"/>
          <a:stretch/>
        </p:blipFill>
        <p:spPr bwMode="auto">
          <a:xfrm>
            <a:off x="1562040" y="1958285"/>
            <a:ext cx="3484973" cy="4152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892" name="Рисунок 9" descr="C:\Users\1\Pictures\ПОЕЗДКИ\ИНСТИТУТ ХУДОБР_07.11\DSCN0508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179" y="1797504"/>
            <a:ext cx="3660933" cy="1788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893" name="Рисунок 10" descr="C:\Users\1\Desktop\2016_2017\УЧЕБА\ДОПОЛНИТЕЛЬНО\МУЗЕЙ_ИЗО_МАСТЕРСАЯ  КОВАЛЯ\ФОТО\IMG_20161104_12193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3847605"/>
            <a:ext cx="3591287" cy="2327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68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42606" y="976377"/>
            <a:ext cx="7588332" cy="5058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Федорова Галина Викторовна</a:t>
            </a:r>
            <a:endParaRPr lang="ru-RU" sz="24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Заместитель директора по УВР, учитель географии, высшей 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квалификационной категории муниципального общеобразовательного учреждения «Лицей № 10 Кировского района </a:t>
            </a: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Волгограда» 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Заслуженный учитель РФ, Почетный 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работник общего образования </a:t>
            </a: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РФ 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победитель 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конкурса лучших учителей Российской Федерации </a:t>
            </a: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2007г., 2011г.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победитель конкурса лучших учителей </a:t>
            </a: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Волгоградской области на грант Главы Администрации Волгоградской  2009г.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обладатель 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премии главы Волгограда </a:t>
            </a: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2010г.,2012г.</a:t>
            </a: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Победитель городской акции «Народный учитель» 2010г.</a:t>
            </a:r>
            <a:r>
              <a:rPr lang="ru-RU" dirty="0" smtClean="0"/>
              <a:t>  </a:t>
            </a:r>
            <a:endParaRPr lang="ru-RU" dirty="0" smtClean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автор </a:t>
            </a:r>
            <a:r>
              <a:rPr lang="ru-RU" dirty="0">
                <a:solidFill>
                  <a:srgbClr val="000000"/>
                </a:solidFill>
                <a:latin typeface="Trebuchet MS" panose="020B0603020202020204" pitchFamily="34" charset="0"/>
              </a:rPr>
              <a:t>публикаций по методике преподавания </a:t>
            </a:r>
            <a:r>
              <a:rPr lang="ru-RU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географии</a:t>
            </a:r>
            <a:endParaRPr lang="ru-RU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1026" name="Picture 2" descr="C:\Documents and Settings\Admin\Рабочий стол\фото учителей\IMG_08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33" y="1739966"/>
            <a:ext cx="3006066" cy="35311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20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4294967295"/>
          </p:nvPr>
        </p:nvGraphicFramePr>
        <p:xfrm>
          <a:off x="0" y="1943100"/>
          <a:ext cx="8911167" cy="38404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26079"/>
                <a:gridCol w="1526079"/>
                <a:gridCol w="631345"/>
                <a:gridCol w="695816"/>
                <a:gridCol w="695816"/>
                <a:gridCol w="695816"/>
                <a:gridCol w="695816"/>
                <a:gridCol w="695816"/>
                <a:gridCol w="874292"/>
                <a:gridCol w="874292"/>
              </a:tblGrid>
              <a:tr h="182865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Учебный год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Учебные предметы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 gridSpan="7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выпускников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Средний балл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всего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сдававших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«5»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(чел.)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«4» (чел.)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«3» (чел.)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«2» (чел.)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чел.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865">
                <a:tc rowSpan="10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2012-2013 уч.г.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Алгебра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Русский язык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3657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Обществознание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Биология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География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Информатика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Английский яз.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Физика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Химия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Литература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2013 - 2014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Алгебра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Русский язык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2014 -2015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Алгебра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Русский язык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2015-2016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Алгебра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Русский язык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Геометрия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3,9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</a:tbl>
          </a:graphicData>
        </a:graphic>
      </p:graphicFrame>
      <p:pic>
        <p:nvPicPr>
          <p:cNvPr id="26838" name="Picture 2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1" y="-33338"/>
            <a:ext cx="12236451" cy="688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840" name="Прямоугольник 1"/>
          <p:cNvSpPr>
            <a:spLocks noChangeArrowheads="1"/>
          </p:cNvSpPr>
          <p:nvPr/>
        </p:nvSpPr>
        <p:spPr bwMode="auto">
          <a:xfrm>
            <a:off x="3600452" y="2136775"/>
            <a:ext cx="383963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 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841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6842" name="Picture 2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77" y="692147"/>
            <a:ext cx="10268794" cy="604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4120896" y="1438654"/>
            <a:ext cx="3560067" cy="698119"/>
            <a:chOff x="4120896" y="1438654"/>
            <a:chExt cx="3560067" cy="698119"/>
          </a:xfrm>
        </p:grpSpPr>
        <p:sp>
          <p:nvSpPr>
            <p:cNvPr id="4" name="Блок-схема: задержка 3"/>
            <p:cNvSpPr/>
            <p:nvPr/>
          </p:nvSpPr>
          <p:spPr>
            <a:xfrm rot="16200000">
              <a:off x="5551870" y="7680"/>
              <a:ext cx="698119" cy="3560067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07399" y="1556880"/>
              <a:ext cx="20890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C00000"/>
                  </a:solidFill>
                </a:rPr>
                <a:t>2017-2018</a:t>
              </a:r>
              <a:endParaRPr lang="ru-RU" sz="24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676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4294967295"/>
          </p:nvPr>
        </p:nvGraphicFramePr>
        <p:xfrm>
          <a:off x="0" y="1943100"/>
          <a:ext cx="8911167" cy="38404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26079"/>
                <a:gridCol w="1526079"/>
                <a:gridCol w="631345"/>
                <a:gridCol w="695816"/>
                <a:gridCol w="695816"/>
                <a:gridCol w="695816"/>
                <a:gridCol w="695816"/>
                <a:gridCol w="695816"/>
                <a:gridCol w="874292"/>
                <a:gridCol w="874292"/>
              </a:tblGrid>
              <a:tr h="182865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Учебный год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Учебные предметы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 gridSpan="7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выпускников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Средний балл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всего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сдававших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«5»</a:t>
                      </a:r>
                      <a:endParaRPr lang="ru-RU" sz="10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(чел.)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«4» (чел.)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«3» (чел.)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«2» (чел.)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чел.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865">
                <a:tc rowSpan="10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2012-2013 уч.г.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Алгебра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Русский язык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3657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Обществознание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Биология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География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Информатика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Английский яз.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Физика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Химия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Литература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2013 - 2014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Алгебра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Русский язык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2014 -2015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Алгебра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Русский язык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2015-2016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Алгебра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Русский язык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  <a:tr h="182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Геометрия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3,9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31" marR="91431" marT="0" marB="0"/>
                </a:tc>
              </a:tr>
            </a:tbl>
          </a:graphicData>
        </a:graphic>
      </p:graphicFrame>
      <p:pic>
        <p:nvPicPr>
          <p:cNvPr id="27862" name="Picture 2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12236451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864" name="Прямоугольник 1"/>
          <p:cNvSpPr>
            <a:spLocks noChangeArrowheads="1"/>
          </p:cNvSpPr>
          <p:nvPr/>
        </p:nvSpPr>
        <p:spPr bwMode="auto">
          <a:xfrm>
            <a:off x="3600452" y="2136775"/>
            <a:ext cx="383963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 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865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7866" name="Picture 2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1" y="726822"/>
            <a:ext cx="11068485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3938939" y="1971865"/>
            <a:ext cx="3560067" cy="698119"/>
            <a:chOff x="4120896" y="1438654"/>
            <a:chExt cx="3560067" cy="698119"/>
          </a:xfrm>
        </p:grpSpPr>
        <p:sp>
          <p:nvSpPr>
            <p:cNvPr id="8" name="Блок-схема: задержка 7"/>
            <p:cNvSpPr/>
            <p:nvPr/>
          </p:nvSpPr>
          <p:spPr>
            <a:xfrm rot="16200000">
              <a:off x="5551870" y="7680"/>
              <a:ext cx="698119" cy="3560067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07399" y="1556880"/>
              <a:ext cx="20890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C00000"/>
                  </a:solidFill>
                </a:rPr>
                <a:t>2017-2018</a:t>
              </a:r>
              <a:endParaRPr lang="ru-RU" sz="24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791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66" y="4763"/>
            <a:ext cx="12213167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12"/>
          <p:cNvSpPr txBox="1">
            <a:spLocks noChangeArrowheads="1"/>
          </p:cNvSpPr>
          <p:nvPr/>
        </p:nvSpPr>
        <p:spPr bwMode="auto">
          <a:xfrm>
            <a:off x="1837267" y="981075"/>
            <a:ext cx="850476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Профильный кабинет информатики</a:t>
            </a:r>
          </a:p>
        </p:txBody>
      </p:sp>
      <p:sp>
        <p:nvSpPr>
          <p:cNvPr id="8199" name="Прямоугольник 1"/>
          <p:cNvSpPr>
            <a:spLocks noChangeArrowheads="1"/>
          </p:cNvSpPr>
          <p:nvPr/>
        </p:nvSpPr>
        <p:spPr bwMode="auto">
          <a:xfrm>
            <a:off x="7535334" y="3244850"/>
            <a:ext cx="108161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200" name="Прямоугольник 2"/>
          <p:cNvSpPr>
            <a:spLocks noChangeArrowheads="1"/>
          </p:cNvSpPr>
          <p:nvPr/>
        </p:nvSpPr>
        <p:spPr bwMode="auto">
          <a:xfrm>
            <a:off x="814917" y="1887539"/>
            <a:ext cx="1094528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201" name="Прямоугольник 3"/>
          <p:cNvSpPr>
            <a:spLocks noChangeArrowheads="1"/>
          </p:cNvSpPr>
          <p:nvPr/>
        </p:nvSpPr>
        <p:spPr bwMode="auto">
          <a:xfrm>
            <a:off x="1049867" y="765175"/>
            <a:ext cx="1007956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/>
              <a:t> </a:t>
            </a:r>
          </a:p>
          <a:p>
            <a:pPr eaLnBrk="1" hangingPunct="1"/>
            <a:endParaRPr lang="ru-RU" altLang="ru-RU" sz="2400"/>
          </a:p>
          <a:p>
            <a:pPr eaLnBrk="1" hangingPunct="1"/>
            <a:r>
              <a:rPr lang="ru-RU" altLang="ru-RU" sz="2400"/>
              <a:t> </a:t>
            </a:r>
          </a:p>
          <a:p>
            <a:pPr eaLnBrk="1" hangingPunct="1"/>
            <a:endParaRPr lang="ru-RU" altLang="ru-RU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2" name="Picture 3" descr="DSC_0054"/>
          <p:cNvPicPr>
            <a:picLocks noChangeAspect="1" noChangeArrowheads="1"/>
          </p:cNvPicPr>
          <p:nvPr/>
        </p:nvPicPr>
        <p:blipFill>
          <a:blip r:embed="rId3" cstate="print">
            <a:lum bright="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1" b="8234"/>
          <a:stretch>
            <a:fillRect/>
          </a:stretch>
        </p:blipFill>
        <p:spPr bwMode="auto">
          <a:xfrm>
            <a:off x="2523744" y="1773239"/>
            <a:ext cx="6716353" cy="4503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54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1229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12"/>
          <p:cNvSpPr txBox="1">
            <a:spLocks noChangeArrowheads="1"/>
          </p:cNvSpPr>
          <p:nvPr/>
        </p:nvSpPr>
        <p:spPr bwMode="auto">
          <a:xfrm>
            <a:off x="2421012" y="935612"/>
            <a:ext cx="7962266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</a:rPr>
              <a:t>    </a:t>
            </a:r>
            <a:r>
              <a:rPr lang="ru-RU" altLang="ru-RU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Профильный кабинет биологии</a:t>
            </a:r>
          </a:p>
        </p:txBody>
      </p:sp>
      <p:sp>
        <p:nvSpPr>
          <p:cNvPr id="9223" name="Прямоугольник 1"/>
          <p:cNvSpPr>
            <a:spLocks noChangeArrowheads="1"/>
          </p:cNvSpPr>
          <p:nvPr/>
        </p:nvSpPr>
        <p:spPr bwMode="auto">
          <a:xfrm>
            <a:off x="3312584" y="3371850"/>
            <a:ext cx="108161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224" name="Прямоугольник 2"/>
          <p:cNvSpPr>
            <a:spLocks noChangeArrowheads="1"/>
          </p:cNvSpPr>
          <p:nvPr/>
        </p:nvSpPr>
        <p:spPr bwMode="auto">
          <a:xfrm>
            <a:off x="814917" y="1887539"/>
            <a:ext cx="1094528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225" name="Прямоугольник 3"/>
          <p:cNvSpPr>
            <a:spLocks noChangeArrowheads="1"/>
          </p:cNvSpPr>
          <p:nvPr/>
        </p:nvSpPr>
        <p:spPr bwMode="auto">
          <a:xfrm>
            <a:off x="1049867" y="765175"/>
            <a:ext cx="1007956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/>
              <a:t> </a:t>
            </a:r>
          </a:p>
          <a:p>
            <a:pPr eaLnBrk="1" hangingPunct="1"/>
            <a:endParaRPr lang="ru-RU" altLang="ru-RU" sz="2400"/>
          </a:p>
          <a:p>
            <a:pPr eaLnBrk="1" hangingPunct="1"/>
            <a:r>
              <a:rPr lang="ru-RU" altLang="ru-RU" sz="2400"/>
              <a:t> </a:t>
            </a:r>
          </a:p>
          <a:p>
            <a:pPr eaLnBrk="1" hangingPunct="1"/>
            <a:endParaRPr lang="ru-RU" alt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6" name="Прямоугольник 4"/>
          <p:cNvSpPr>
            <a:spLocks noChangeArrowheads="1"/>
          </p:cNvSpPr>
          <p:nvPr/>
        </p:nvSpPr>
        <p:spPr bwMode="auto">
          <a:xfrm>
            <a:off x="3429000" y="32448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2" name="Picture 4" descr="ком1"/>
          <p:cNvPicPr>
            <a:picLocks noChangeAspect="1" noChangeArrowheads="1"/>
          </p:cNvPicPr>
          <p:nvPr/>
        </p:nvPicPr>
        <p:blipFill>
          <a:blip r:embed="rId3">
            <a:lum bright="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842" y="1642269"/>
            <a:ext cx="6316902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89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66" y="-25400"/>
            <a:ext cx="12340167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12"/>
          <p:cNvSpPr txBox="1">
            <a:spLocks noChangeArrowheads="1"/>
          </p:cNvSpPr>
          <p:nvPr/>
        </p:nvSpPr>
        <p:spPr bwMode="auto">
          <a:xfrm>
            <a:off x="1488018" y="912814"/>
            <a:ext cx="850476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800" b="1">
                <a:solidFill>
                  <a:schemeClr val="accent2"/>
                </a:solidFill>
                <a:latin typeface="Times New Roman" pitchFamily="18" charset="0"/>
              </a:rPr>
              <a:t>    </a:t>
            </a:r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</a:rPr>
              <a:t>Профильный кабинет математики</a:t>
            </a:r>
          </a:p>
        </p:txBody>
      </p:sp>
      <p:sp>
        <p:nvSpPr>
          <p:cNvPr id="10247" name="Прямоугольник 1"/>
          <p:cNvSpPr>
            <a:spLocks noChangeArrowheads="1"/>
          </p:cNvSpPr>
          <p:nvPr/>
        </p:nvSpPr>
        <p:spPr bwMode="auto">
          <a:xfrm>
            <a:off x="3312584" y="3371850"/>
            <a:ext cx="108161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48" name="Прямоугольник 2"/>
          <p:cNvSpPr>
            <a:spLocks noChangeArrowheads="1"/>
          </p:cNvSpPr>
          <p:nvPr/>
        </p:nvSpPr>
        <p:spPr bwMode="auto">
          <a:xfrm>
            <a:off x="814917" y="1887539"/>
            <a:ext cx="1094528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249" name="Прямоугольник 3"/>
          <p:cNvSpPr>
            <a:spLocks noChangeArrowheads="1"/>
          </p:cNvSpPr>
          <p:nvPr/>
        </p:nvSpPr>
        <p:spPr bwMode="auto">
          <a:xfrm>
            <a:off x="1049867" y="765175"/>
            <a:ext cx="1007956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/>
              <a:t> </a:t>
            </a:r>
          </a:p>
          <a:p>
            <a:pPr eaLnBrk="1" hangingPunct="1"/>
            <a:endParaRPr lang="ru-RU" altLang="ru-RU" sz="2400"/>
          </a:p>
          <a:p>
            <a:pPr eaLnBrk="1" hangingPunct="1"/>
            <a:r>
              <a:rPr lang="ru-RU" altLang="ru-RU" sz="2400"/>
              <a:t> </a:t>
            </a:r>
          </a:p>
          <a:p>
            <a:pPr eaLnBrk="1" hangingPunct="1"/>
            <a:endParaRPr lang="ru-RU" alt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0" name="Прямоугольник 4"/>
          <p:cNvSpPr>
            <a:spLocks noChangeArrowheads="1"/>
          </p:cNvSpPr>
          <p:nvPr/>
        </p:nvSpPr>
        <p:spPr bwMode="auto">
          <a:xfrm>
            <a:off x="3429000" y="32448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0251" name="Picture 4" descr="IMG_0636"/>
          <p:cNvPicPr>
            <a:picLocks noChangeAspect="1" noChangeArrowheads="1"/>
          </p:cNvPicPr>
          <p:nvPr/>
        </p:nvPicPr>
        <p:blipFill>
          <a:blip r:embed="rId3">
            <a:lum bright="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576" y="1883475"/>
            <a:ext cx="7050616" cy="4565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7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1" y="-25400"/>
            <a:ext cx="12338051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12"/>
          <p:cNvSpPr txBox="1">
            <a:spLocks noChangeArrowheads="1"/>
          </p:cNvSpPr>
          <p:nvPr/>
        </p:nvSpPr>
        <p:spPr bwMode="auto">
          <a:xfrm>
            <a:off x="1837266" y="947804"/>
            <a:ext cx="850476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800" b="1" dirty="0">
                <a:solidFill>
                  <a:schemeClr val="accent2"/>
                </a:solidFill>
                <a:latin typeface="Times New Roman" pitchFamily="18" charset="0"/>
              </a:rPr>
              <a:t>    </a:t>
            </a:r>
            <a:r>
              <a:rPr lang="ru-RU" altLang="ru-RU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Профильный кабинет географии</a:t>
            </a:r>
          </a:p>
        </p:txBody>
      </p:sp>
      <p:sp>
        <p:nvSpPr>
          <p:cNvPr id="11271" name="Прямоугольник 1"/>
          <p:cNvSpPr>
            <a:spLocks noChangeArrowheads="1"/>
          </p:cNvSpPr>
          <p:nvPr/>
        </p:nvSpPr>
        <p:spPr bwMode="auto">
          <a:xfrm>
            <a:off x="3312584" y="3371850"/>
            <a:ext cx="108161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72" name="Прямоугольник 2"/>
          <p:cNvSpPr>
            <a:spLocks noChangeArrowheads="1"/>
          </p:cNvSpPr>
          <p:nvPr/>
        </p:nvSpPr>
        <p:spPr bwMode="auto">
          <a:xfrm>
            <a:off x="814917" y="1887539"/>
            <a:ext cx="1094528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273" name="Прямоугольник 3"/>
          <p:cNvSpPr>
            <a:spLocks noChangeArrowheads="1"/>
          </p:cNvSpPr>
          <p:nvPr/>
        </p:nvSpPr>
        <p:spPr bwMode="auto">
          <a:xfrm>
            <a:off x="1049867" y="765175"/>
            <a:ext cx="1007956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/>
              <a:t> </a:t>
            </a:r>
          </a:p>
          <a:p>
            <a:pPr eaLnBrk="1" hangingPunct="1"/>
            <a:endParaRPr lang="ru-RU" altLang="ru-RU" sz="2400"/>
          </a:p>
          <a:p>
            <a:pPr eaLnBrk="1" hangingPunct="1"/>
            <a:r>
              <a:rPr lang="ru-RU" altLang="ru-RU" sz="2400"/>
              <a:t> </a:t>
            </a:r>
          </a:p>
          <a:p>
            <a:pPr eaLnBrk="1" hangingPunct="1"/>
            <a:endParaRPr lang="ru-RU" alt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4" name="Прямоугольник 4"/>
          <p:cNvSpPr>
            <a:spLocks noChangeArrowheads="1"/>
          </p:cNvSpPr>
          <p:nvPr/>
        </p:nvSpPr>
        <p:spPr bwMode="auto">
          <a:xfrm>
            <a:off x="3429000" y="32448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1275" name="Picture 4" descr="DSC_0146"/>
          <p:cNvPicPr>
            <a:picLocks noChangeAspect="1" noChangeArrowheads="1"/>
          </p:cNvPicPr>
          <p:nvPr/>
        </p:nvPicPr>
        <p:blipFill>
          <a:blip r:embed="rId3">
            <a:lum bright="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84" y="1828928"/>
            <a:ext cx="7488598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09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79300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Box 12"/>
          <p:cNvSpPr txBox="1">
            <a:spLocks noChangeArrowheads="1"/>
          </p:cNvSpPr>
          <p:nvPr/>
        </p:nvSpPr>
        <p:spPr bwMode="auto">
          <a:xfrm>
            <a:off x="1699684" y="912814"/>
            <a:ext cx="917786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</a:rPr>
              <a:t>Профильный кабинет обществознания</a:t>
            </a:r>
            <a:endParaRPr lang="ru-RU" altLang="ru-RU" sz="2800" b="1">
              <a:solidFill>
                <a:srgbClr val="C00000"/>
              </a:solidFill>
            </a:endParaRPr>
          </a:p>
        </p:txBody>
      </p:sp>
      <p:sp>
        <p:nvSpPr>
          <p:cNvPr id="12295" name="Прямоугольник 1"/>
          <p:cNvSpPr>
            <a:spLocks noChangeArrowheads="1"/>
          </p:cNvSpPr>
          <p:nvPr/>
        </p:nvSpPr>
        <p:spPr bwMode="auto">
          <a:xfrm>
            <a:off x="3312584" y="3371850"/>
            <a:ext cx="108161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6" name="Прямоугольник 2"/>
          <p:cNvSpPr>
            <a:spLocks noChangeArrowheads="1"/>
          </p:cNvSpPr>
          <p:nvPr/>
        </p:nvSpPr>
        <p:spPr bwMode="auto">
          <a:xfrm>
            <a:off x="814917" y="1887539"/>
            <a:ext cx="1094528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297" name="Прямоугольник 3"/>
          <p:cNvSpPr>
            <a:spLocks noChangeArrowheads="1"/>
          </p:cNvSpPr>
          <p:nvPr/>
        </p:nvSpPr>
        <p:spPr bwMode="auto">
          <a:xfrm>
            <a:off x="1049867" y="765175"/>
            <a:ext cx="1007956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/>
              <a:t> </a:t>
            </a:r>
          </a:p>
          <a:p>
            <a:pPr eaLnBrk="1" hangingPunct="1"/>
            <a:endParaRPr lang="ru-RU" altLang="ru-RU" sz="2400"/>
          </a:p>
          <a:p>
            <a:pPr eaLnBrk="1" hangingPunct="1"/>
            <a:r>
              <a:rPr lang="ru-RU" altLang="ru-RU" sz="2400"/>
              <a:t> </a:t>
            </a:r>
          </a:p>
          <a:p>
            <a:pPr eaLnBrk="1" hangingPunct="1"/>
            <a:endParaRPr lang="ru-RU" alt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8" name="Прямоугольник 4"/>
          <p:cNvSpPr>
            <a:spLocks noChangeArrowheads="1"/>
          </p:cNvSpPr>
          <p:nvPr/>
        </p:nvSpPr>
        <p:spPr bwMode="auto">
          <a:xfrm>
            <a:off x="3429000" y="32448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2299" name="Picture 4" descr="грибкова"/>
          <p:cNvPicPr>
            <a:picLocks noChangeAspect="1" noChangeArrowheads="1"/>
          </p:cNvPicPr>
          <p:nvPr/>
        </p:nvPicPr>
        <p:blipFill>
          <a:blip r:embed="rId3">
            <a:lum bright="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259" y="1778638"/>
            <a:ext cx="7198784" cy="4656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56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79300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12"/>
          <p:cNvSpPr txBox="1">
            <a:spLocks noChangeArrowheads="1"/>
          </p:cNvSpPr>
          <p:nvPr/>
        </p:nvSpPr>
        <p:spPr bwMode="auto">
          <a:xfrm>
            <a:off x="1477433" y="946150"/>
            <a:ext cx="917786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800" b="1" dirty="0">
                <a:solidFill>
                  <a:schemeClr val="accent2"/>
                </a:solidFill>
                <a:latin typeface="Times New Roman" pitchFamily="18" charset="0"/>
              </a:rPr>
              <a:t>            </a:t>
            </a:r>
            <a:r>
              <a:rPr lang="ru-RU" altLang="ru-RU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Профильный кабинет химии</a:t>
            </a:r>
          </a:p>
        </p:txBody>
      </p:sp>
      <p:sp>
        <p:nvSpPr>
          <p:cNvPr id="13319" name="Прямоугольник 1"/>
          <p:cNvSpPr>
            <a:spLocks noChangeArrowheads="1"/>
          </p:cNvSpPr>
          <p:nvPr/>
        </p:nvSpPr>
        <p:spPr bwMode="auto">
          <a:xfrm>
            <a:off x="3312584" y="3371850"/>
            <a:ext cx="108161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320" name="Прямоугольник 2"/>
          <p:cNvSpPr>
            <a:spLocks noChangeArrowheads="1"/>
          </p:cNvSpPr>
          <p:nvPr/>
        </p:nvSpPr>
        <p:spPr bwMode="auto">
          <a:xfrm>
            <a:off x="814917" y="1887539"/>
            <a:ext cx="1094528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321" name="Прямоугольник 3"/>
          <p:cNvSpPr>
            <a:spLocks noChangeArrowheads="1"/>
          </p:cNvSpPr>
          <p:nvPr/>
        </p:nvSpPr>
        <p:spPr bwMode="auto">
          <a:xfrm>
            <a:off x="1049867" y="765175"/>
            <a:ext cx="1007956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b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/>
              <a:t> </a:t>
            </a:r>
          </a:p>
          <a:p>
            <a:pPr eaLnBrk="1" hangingPunct="1"/>
            <a:endParaRPr lang="ru-RU" altLang="ru-RU" sz="2400"/>
          </a:p>
          <a:p>
            <a:pPr eaLnBrk="1" hangingPunct="1"/>
            <a:r>
              <a:rPr lang="ru-RU" altLang="ru-RU" sz="2400"/>
              <a:t> </a:t>
            </a:r>
          </a:p>
          <a:p>
            <a:pPr eaLnBrk="1" hangingPunct="1"/>
            <a:endParaRPr lang="ru-RU" alt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2" name="Прямоугольник 4"/>
          <p:cNvSpPr>
            <a:spLocks noChangeArrowheads="1"/>
          </p:cNvSpPr>
          <p:nvPr/>
        </p:nvSpPr>
        <p:spPr bwMode="auto">
          <a:xfrm>
            <a:off x="3429000" y="32448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3323" name="Picture 3" descr="C:\Documents and Settings\Admin\Рабочий стол\фото на форум\DSC_0080.JPG"/>
          <p:cNvPicPr>
            <a:picLocks noChangeAspect="1" noChangeArrowheads="1"/>
          </p:cNvPicPr>
          <p:nvPr/>
        </p:nvPicPr>
        <p:blipFill>
          <a:blip r:embed="rId4" cstate="print">
            <a:lum bright="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24" y="1697750"/>
            <a:ext cx="6779560" cy="4244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523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9716" y="734597"/>
            <a:ext cx="10939349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Предметные </a:t>
            </a:r>
            <a:r>
              <a:rPr lang="ru-RU" sz="28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результаты </a:t>
            </a:r>
            <a:r>
              <a:rPr lang="ru-RU" sz="2300" dirty="0" smtClean="0">
                <a:latin typeface="Trebuchet MS" panose="020B0603020202020204" pitchFamily="34" charset="0"/>
              </a:rPr>
              <a:t>— </a:t>
            </a:r>
            <a:r>
              <a:rPr lang="ru-RU" sz="2300" dirty="0">
                <a:latin typeface="Trebuchet MS" panose="020B0603020202020204" pitchFamily="34" charset="0"/>
              </a:rPr>
              <a:t>результаты, которые достигаются обучающимися в процессе изучения предмета</a:t>
            </a:r>
            <a:r>
              <a:rPr lang="ru-RU" sz="2300" dirty="0" smtClean="0">
                <a:latin typeface="Trebuchet MS" panose="020B0603020202020204" pitchFamily="34" charset="0"/>
              </a:rPr>
              <a:t>.</a:t>
            </a:r>
          </a:p>
          <a:p>
            <a:pPr algn="just"/>
            <a:endParaRPr lang="ru-RU" sz="2300" dirty="0">
              <a:latin typeface="Trebuchet MS" panose="020B0603020202020204" pitchFamily="34" charset="0"/>
            </a:endParaRPr>
          </a:p>
          <a:p>
            <a:pPr algn="just"/>
            <a:r>
              <a:rPr lang="ru-RU" sz="2300" dirty="0">
                <a:latin typeface="Trebuchet MS" panose="020B0603020202020204" pitchFamily="34" charset="0"/>
              </a:rPr>
              <a:t>Требования к предметным результатам обучения отражены в документе «Фундаментальное ядро содержания общего образования». В нём указаны основные элементы научного знания по каждому предмету</a:t>
            </a:r>
            <a:r>
              <a:rPr lang="ru-RU" sz="2300" dirty="0" smtClean="0">
                <a:latin typeface="Trebuchet MS" panose="020B0603020202020204" pitchFamily="34" charset="0"/>
              </a:rPr>
              <a:t>. Эти </a:t>
            </a:r>
            <a:r>
              <a:rPr lang="ru-RU" sz="2300" dirty="0">
                <a:latin typeface="Trebuchet MS" panose="020B0603020202020204" pitchFamily="34" charset="0"/>
              </a:rPr>
              <a:t>результаты традиционно прописываются во всех методических пособиях, в большом количестве издающихся по любой школьной дисциплине. Предметные знания проверяются в тестах ЕГЭ и ГИА, и поэтому именно им учителя привыкли уделять главное внимание</a:t>
            </a:r>
            <a:r>
              <a:rPr lang="ru-RU" sz="2300" dirty="0" smtClean="0">
                <a:latin typeface="Trebuchet MS" panose="020B0603020202020204" pitchFamily="34" charset="0"/>
              </a:rPr>
              <a:t>.</a:t>
            </a:r>
          </a:p>
          <a:p>
            <a:pPr algn="just"/>
            <a:endParaRPr lang="ru-RU" sz="2300" dirty="0">
              <a:latin typeface="Trebuchet MS" panose="020B0603020202020204" pitchFamily="34" charset="0"/>
            </a:endParaRPr>
          </a:p>
          <a:p>
            <a:pPr algn="just"/>
            <a:r>
              <a:rPr lang="ru-RU" sz="2300" dirty="0">
                <a:latin typeface="Trebuchet MS" panose="020B0603020202020204" pitchFamily="34" charset="0"/>
              </a:rPr>
              <a:t>К сожалению, большинство учителей и родителей по-прежнему оценивают работу школы именно с позиций предметных знаний, не придавая должного значения развитию универсальных учебных навыков и личностному росту детей.</a:t>
            </a:r>
          </a:p>
        </p:txBody>
      </p:sp>
    </p:spTree>
    <p:extLst>
      <p:ext uri="{BB962C8B-B14F-4D97-AF65-F5344CB8AC3E}">
        <p14:creationId xmlns:p14="http://schemas.microsoft.com/office/powerpoint/2010/main" val="80504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6974" y="744183"/>
            <a:ext cx="1054779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Личностные результаты</a:t>
            </a:r>
            <a:r>
              <a:rPr lang="ru-RU" sz="2300" dirty="0">
                <a:latin typeface="Trebuchet MS" panose="020B0603020202020204" pitchFamily="34" charset="0"/>
              </a:rPr>
              <a:t> — это сформировавшаяся в образовательном процессе система ценностных отношений учащихся к себе, другим участникам образовательного процесса, самому образовательному процессу, объектам познания, результатам образовательной деятельности. </a:t>
            </a:r>
            <a:endParaRPr lang="ru-RU" sz="2300" dirty="0" smtClean="0">
              <a:latin typeface="Trebuchet MS" panose="020B0603020202020204" pitchFamily="34" charset="0"/>
            </a:endParaRPr>
          </a:p>
          <a:p>
            <a:pPr lvl="0" algn="just"/>
            <a:endParaRPr lang="ru-RU" sz="2300" dirty="0">
              <a:latin typeface="Trebuchet MS" panose="020B0603020202020204" pitchFamily="34" charset="0"/>
            </a:endParaRPr>
          </a:p>
          <a:p>
            <a:pPr algn="just"/>
            <a:r>
              <a:rPr lang="ru-RU" sz="2300" dirty="0">
                <a:latin typeface="Trebuchet MS" panose="020B0603020202020204" pitchFamily="34" charset="0"/>
              </a:rPr>
              <a:t>Личностные результаты можно структурировать в три блока</a:t>
            </a:r>
            <a:r>
              <a:rPr lang="ru-RU" sz="2300" dirty="0" smtClean="0">
                <a:latin typeface="Trebuchet MS" panose="020B0603020202020204" pitchFamily="34" charset="0"/>
              </a:rPr>
              <a:t>:</a:t>
            </a:r>
            <a:endParaRPr lang="ru-RU" sz="2300" dirty="0">
              <a:latin typeface="Trebuchet MS" panose="020B0603020202020204" pitchFamily="34" charset="0"/>
            </a:endParaRPr>
          </a:p>
          <a:p>
            <a:pPr marL="342900" lvl="0" indent="-342900" algn="just">
              <a:buFont typeface="Trebuchet MS" panose="020B0603020202020204" pitchFamily="34" charset="0"/>
              <a:buChar char="—"/>
            </a:pPr>
            <a:r>
              <a:rPr lang="ru-RU" sz="2300" dirty="0">
                <a:latin typeface="Trebuchet MS" panose="020B0603020202020204" pitchFamily="34" charset="0"/>
              </a:rPr>
              <a:t>самоопределение - </a:t>
            </a:r>
            <a:r>
              <a:rPr lang="ru-RU" sz="2300" dirty="0" err="1">
                <a:latin typeface="Trebuchet MS" panose="020B0603020202020204" pitchFamily="34" charset="0"/>
              </a:rPr>
              <a:t>сформированность</a:t>
            </a:r>
            <a:r>
              <a:rPr lang="ru-RU" sz="2300" dirty="0">
                <a:latin typeface="Trebuchet MS" panose="020B0603020202020204" pitchFamily="34" charset="0"/>
              </a:rPr>
              <a:t> внутренней позиции обучающегося;</a:t>
            </a:r>
          </a:p>
          <a:p>
            <a:pPr marL="342900" lvl="0" indent="-342900" algn="just">
              <a:buFont typeface="Trebuchet MS" panose="020B0603020202020204" pitchFamily="34" charset="0"/>
              <a:buChar char="—"/>
            </a:pPr>
            <a:r>
              <a:rPr lang="ru-RU" sz="2300" dirty="0" err="1">
                <a:latin typeface="Trebuchet MS" panose="020B0603020202020204" pitchFamily="34" charset="0"/>
              </a:rPr>
              <a:t>смыслоообразование</a:t>
            </a:r>
            <a:r>
              <a:rPr lang="ru-RU" sz="2300" dirty="0">
                <a:latin typeface="Trebuchet MS" panose="020B0603020202020204" pitchFamily="34" charset="0"/>
              </a:rPr>
              <a:t> - поиск и установление личностного смысла, учения обучающимися на основе устойчивой системы </a:t>
            </a:r>
            <a:r>
              <a:rPr lang="ru-RU" sz="2300" dirty="0" err="1">
                <a:latin typeface="Trebuchet MS" panose="020B0603020202020204" pitchFamily="34" charset="0"/>
              </a:rPr>
              <a:t>учебно</a:t>
            </a:r>
            <a:r>
              <a:rPr lang="ru-RU" sz="2300" dirty="0">
                <a:latin typeface="Trebuchet MS" panose="020B0603020202020204" pitchFamily="34" charset="0"/>
              </a:rPr>
              <a:t> познавательных и социальных мотивов;</a:t>
            </a:r>
          </a:p>
          <a:p>
            <a:pPr marL="342900" lvl="0" indent="-342900" algn="just">
              <a:buFont typeface="Trebuchet MS" panose="020B0603020202020204" pitchFamily="34" charset="0"/>
              <a:buChar char="—"/>
            </a:pPr>
            <a:r>
              <a:rPr lang="ru-RU" sz="2300" dirty="0">
                <a:latin typeface="Trebuchet MS" panose="020B0603020202020204" pitchFamily="34" charset="0"/>
              </a:rPr>
              <a:t>морально этическая ориентация - знание основных моральных норм и ориентация; развитие этических чувств - стыда, вины, совести как регуляторов морального поведения.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224115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5040" y="2307936"/>
            <a:ext cx="1030703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Метапредметные</a:t>
            </a:r>
            <a:r>
              <a:rPr lang="ru-RU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 результаты</a:t>
            </a:r>
            <a:r>
              <a:rPr lang="ru-RU" sz="2300" dirty="0">
                <a:latin typeface="Trebuchet MS" panose="020B0603020202020204" pitchFamily="34" charset="0"/>
              </a:rPr>
              <a:t>  — это результаты деятельности на разных учебных предметах, применяемые обучающимися в обучении, на практике и перенос во </a:t>
            </a:r>
            <a:r>
              <a:rPr lang="ru-RU" sz="2300" dirty="0" err="1">
                <a:latin typeface="Trebuchet MS" panose="020B0603020202020204" pitchFamily="34" charset="0"/>
              </a:rPr>
              <a:t>внеучебную</a:t>
            </a:r>
            <a:r>
              <a:rPr lang="ru-RU" sz="2300" dirty="0">
                <a:latin typeface="Trebuchet MS" panose="020B0603020202020204" pitchFamily="34" charset="0"/>
              </a:rPr>
              <a:t> (жизненную) деятельность.</a:t>
            </a:r>
          </a:p>
          <a:p>
            <a:r>
              <a:rPr lang="ru-RU" sz="4400" dirty="0" smtClean="0"/>
              <a:t> </a:t>
            </a:r>
            <a:endParaRPr lang="ru-RU" sz="4400" dirty="0"/>
          </a:p>
          <a:p>
            <a:r>
              <a:rPr lang="ru-RU" sz="4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5801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9100" y="368300"/>
            <a:ext cx="11379201" cy="5845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algn="just"/>
            <a:r>
              <a:rPr lang="ru-RU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Интеграция учебной и внеурочной деятельности</a:t>
            </a:r>
            <a:r>
              <a:rPr lang="ru-RU" sz="2300" dirty="0">
                <a:latin typeface="Trebuchet MS" panose="020B0603020202020204" pitchFamily="34" charset="0"/>
              </a:rPr>
              <a:t> </a:t>
            </a:r>
            <a:r>
              <a:rPr lang="ru-RU" sz="2300" dirty="0" smtClean="0">
                <a:latin typeface="Trebuchet MS" panose="020B0603020202020204" pitchFamily="34" charset="0"/>
              </a:rPr>
              <a:t>:</a:t>
            </a:r>
            <a:endParaRPr lang="ru-RU" sz="2300" dirty="0">
              <a:latin typeface="Trebuchet MS" panose="020B0603020202020204" pitchFamily="34" charset="0"/>
            </a:endParaRPr>
          </a:p>
          <a:p>
            <a:pPr marL="268288" algn="just">
              <a:buFont typeface="Trebuchet MS" panose="020B0603020202020204" pitchFamily="34" charset="0"/>
              <a:buChar char="—"/>
            </a:pPr>
            <a:r>
              <a:rPr lang="ru-RU" sz="2300" dirty="0" smtClean="0">
                <a:latin typeface="Trebuchet MS" panose="020B0603020202020204" pitchFamily="34" charset="0"/>
              </a:rPr>
              <a:t>обеспечивает </a:t>
            </a:r>
            <a:r>
              <a:rPr lang="ru-RU" sz="2300" dirty="0">
                <a:latin typeface="Trebuchet MS" panose="020B0603020202020204" pitchFamily="34" charset="0"/>
              </a:rPr>
              <a:t>успешную адаптацию ребёнка в социуме;</a:t>
            </a:r>
          </a:p>
          <a:p>
            <a:pPr marL="268288" algn="just">
              <a:buFont typeface="Trebuchet MS" panose="020B0603020202020204" pitchFamily="34" charset="0"/>
              <a:buChar char="—"/>
            </a:pPr>
            <a:r>
              <a:rPr lang="ru-RU" sz="2300" dirty="0" smtClean="0">
                <a:latin typeface="Trebuchet MS" panose="020B0603020202020204" pitchFamily="34" charset="0"/>
              </a:rPr>
              <a:t>оптимизирует </a:t>
            </a:r>
            <a:r>
              <a:rPr lang="ru-RU" sz="2300" dirty="0">
                <a:latin typeface="Trebuchet MS" panose="020B0603020202020204" pitchFamily="34" charset="0"/>
              </a:rPr>
              <a:t>учебную и внеурочной нагрузку обучающихся;</a:t>
            </a:r>
          </a:p>
          <a:p>
            <a:pPr marL="268288" algn="just">
              <a:buFont typeface="Trebuchet MS" panose="020B0603020202020204" pitchFamily="34" charset="0"/>
              <a:buChar char="—"/>
            </a:pPr>
            <a:r>
              <a:rPr lang="ru-RU" sz="2300" dirty="0" smtClean="0">
                <a:latin typeface="Trebuchet MS" panose="020B0603020202020204" pitchFamily="34" charset="0"/>
              </a:rPr>
              <a:t>улучшает </a:t>
            </a:r>
            <a:r>
              <a:rPr lang="ru-RU" sz="2300" dirty="0">
                <a:latin typeface="Trebuchet MS" panose="020B0603020202020204" pitchFamily="34" charset="0"/>
              </a:rPr>
              <a:t>условия развития ребёнка.</a:t>
            </a:r>
          </a:p>
          <a:p>
            <a:pPr marL="268288" algn="just"/>
            <a:r>
              <a:rPr lang="ru-RU" sz="2300" dirty="0">
                <a:latin typeface="Trebuchet MS" panose="020B0603020202020204" pitchFamily="34" charset="0"/>
              </a:rPr>
              <a:t>Формы интеграции учебной и внеурочной </a:t>
            </a:r>
            <a:r>
              <a:rPr lang="ru-RU" sz="2300" dirty="0" smtClean="0">
                <a:latin typeface="Trebuchet MS" panose="020B0603020202020204" pitchFamily="34" charset="0"/>
              </a:rPr>
              <a:t>деятельности:</a:t>
            </a:r>
          </a:p>
          <a:p>
            <a:pPr marL="268288" algn="just"/>
            <a:r>
              <a:rPr lang="ru-RU" sz="2300" i="1" dirty="0" smtClean="0">
                <a:latin typeface="Trebuchet MS" panose="020B0603020202020204" pitchFamily="34" charset="0"/>
              </a:rPr>
              <a:t>1 </a:t>
            </a:r>
            <a:r>
              <a:rPr lang="ru-RU" sz="2300" i="1" dirty="0">
                <a:latin typeface="Trebuchet MS" panose="020B0603020202020204" pitchFamily="34" charset="0"/>
              </a:rPr>
              <a:t>уровень </a:t>
            </a:r>
            <a:r>
              <a:rPr lang="ru-RU" sz="2300" dirty="0">
                <a:latin typeface="Trebuchet MS" panose="020B0603020202020204" pitchFamily="34" charset="0"/>
              </a:rPr>
              <a:t>– форма организации жизнедеятельности предполагает развитие</a:t>
            </a:r>
          </a:p>
          <a:p>
            <a:pPr marL="611188" indent="-342900" algn="just">
              <a:buFont typeface="Trebuchet MS" panose="020B0603020202020204" pitchFamily="34" charset="0"/>
              <a:buChar char="—"/>
            </a:pPr>
            <a:r>
              <a:rPr lang="ru-RU" sz="2300" dirty="0" smtClean="0">
                <a:latin typeface="Trebuchet MS" panose="020B0603020202020204" pitchFamily="34" charset="0"/>
              </a:rPr>
              <a:t>внеклассной</a:t>
            </a:r>
            <a:r>
              <a:rPr lang="ru-RU" sz="2300" dirty="0">
                <a:latin typeface="Trebuchet MS" panose="020B0603020202020204" pitchFamily="34" charset="0"/>
              </a:rPr>
              <a:t>,</a:t>
            </a:r>
          </a:p>
          <a:p>
            <a:pPr marL="611188" indent="-342900" algn="just">
              <a:buFont typeface="Trebuchet MS" panose="020B0603020202020204" pitchFamily="34" charset="0"/>
              <a:buChar char="—"/>
            </a:pPr>
            <a:r>
              <a:rPr lang="ru-RU" sz="2300" dirty="0" smtClean="0">
                <a:latin typeface="Trebuchet MS" panose="020B0603020202020204" pitchFamily="34" charset="0"/>
              </a:rPr>
              <a:t>внеурочной</a:t>
            </a:r>
            <a:r>
              <a:rPr lang="ru-RU" sz="2300" dirty="0">
                <a:latin typeface="Trebuchet MS" panose="020B0603020202020204" pitchFamily="34" charset="0"/>
              </a:rPr>
              <a:t>,</a:t>
            </a:r>
          </a:p>
          <a:p>
            <a:pPr marL="611188" indent="-342900" algn="just">
              <a:buFont typeface="Trebuchet MS" panose="020B0603020202020204" pitchFamily="34" charset="0"/>
              <a:buChar char="—"/>
            </a:pPr>
            <a:r>
              <a:rPr lang="ru-RU" sz="2300" dirty="0" smtClean="0">
                <a:latin typeface="Trebuchet MS" panose="020B0603020202020204" pitchFamily="34" charset="0"/>
              </a:rPr>
              <a:t>дополнительного </a:t>
            </a:r>
            <a:r>
              <a:rPr lang="ru-RU" sz="2300" dirty="0">
                <a:latin typeface="Trebuchet MS" panose="020B0603020202020204" pitchFamily="34" charset="0"/>
              </a:rPr>
              <a:t>образования,</a:t>
            </a:r>
          </a:p>
          <a:p>
            <a:pPr marL="611188" indent="-342900" algn="just">
              <a:buFont typeface="Trebuchet MS" panose="020B0603020202020204" pitchFamily="34" charset="0"/>
              <a:buChar char="—"/>
            </a:pPr>
            <a:r>
              <a:rPr lang="ru-RU" sz="2300" dirty="0" smtClean="0">
                <a:latin typeface="Trebuchet MS" panose="020B0603020202020204" pitchFamily="34" charset="0"/>
              </a:rPr>
              <a:t>самоуправления</a:t>
            </a:r>
            <a:r>
              <a:rPr lang="ru-RU" sz="2300" dirty="0">
                <a:latin typeface="Trebuchet MS" panose="020B0603020202020204" pitchFamily="34" charset="0"/>
              </a:rPr>
              <a:t>,</a:t>
            </a:r>
          </a:p>
          <a:p>
            <a:pPr marL="611188" indent="-342900" algn="just">
              <a:buFont typeface="Trebuchet MS" panose="020B0603020202020204" pitchFamily="34" charset="0"/>
              <a:buChar char="—"/>
            </a:pPr>
            <a:r>
              <a:rPr lang="ru-RU" sz="2300" dirty="0" smtClean="0">
                <a:latin typeface="Trebuchet MS" panose="020B0603020202020204" pitchFamily="34" charset="0"/>
              </a:rPr>
              <a:t>учебной </a:t>
            </a:r>
            <a:r>
              <a:rPr lang="ru-RU" sz="2300" dirty="0">
                <a:latin typeface="Trebuchet MS" panose="020B0603020202020204" pitchFamily="34" charset="0"/>
              </a:rPr>
              <a:t>деятельности в виде элективных курсов, семинаров и т.д.</a:t>
            </a:r>
          </a:p>
          <a:p>
            <a:pPr marL="268288" algn="just"/>
            <a:r>
              <a:rPr lang="ru-RU" sz="2300" i="1" dirty="0">
                <a:latin typeface="Trebuchet MS" panose="020B0603020202020204" pitchFamily="34" charset="0"/>
              </a:rPr>
              <a:t>2 уровень </a:t>
            </a:r>
            <a:r>
              <a:rPr lang="ru-RU" sz="2300" dirty="0">
                <a:latin typeface="Trebuchet MS" panose="020B0603020202020204" pitchFamily="34" charset="0"/>
              </a:rPr>
              <a:t>– форма как дело, организуемое на </a:t>
            </a:r>
            <a:r>
              <a:rPr lang="ru-RU" sz="2300" dirty="0" smtClean="0">
                <a:latin typeface="Trebuchet MS" panose="020B0603020202020204" pitchFamily="34" charset="0"/>
              </a:rPr>
              <a:t>уровне </a:t>
            </a:r>
          </a:p>
          <a:p>
            <a:pPr marL="611188" indent="-342900" algn="just">
              <a:buFont typeface="Trebuchet MS" panose="020B0603020202020204" pitchFamily="34" charset="0"/>
              <a:buChar char="—"/>
            </a:pPr>
            <a:r>
              <a:rPr lang="ru-RU" sz="2300" dirty="0" smtClean="0">
                <a:latin typeface="Trebuchet MS" panose="020B0603020202020204" pitchFamily="34" charset="0"/>
              </a:rPr>
              <a:t>класса</a:t>
            </a:r>
            <a:r>
              <a:rPr lang="ru-RU" sz="2300" dirty="0">
                <a:latin typeface="Trebuchet MS" panose="020B0603020202020204" pitchFamily="34" charset="0"/>
              </a:rPr>
              <a:t>,</a:t>
            </a:r>
          </a:p>
          <a:p>
            <a:pPr marL="611188" indent="-342900" algn="just">
              <a:buFont typeface="Trebuchet MS" panose="020B0603020202020204" pitchFamily="34" charset="0"/>
              <a:buChar char="—"/>
            </a:pPr>
            <a:r>
              <a:rPr lang="ru-RU" sz="2300" dirty="0" smtClean="0">
                <a:latin typeface="Trebuchet MS" panose="020B0603020202020204" pitchFamily="34" charset="0"/>
              </a:rPr>
              <a:t>параллели</a:t>
            </a:r>
            <a:r>
              <a:rPr lang="ru-RU" sz="2300" dirty="0">
                <a:latin typeface="Trebuchet MS" panose="020B0603020202020204" pitchFamily="34" charset="0"/>
              </a:rPr>
              <a:t>, объединений</a:t>
            </a:r>
          </a:p>
          <a:p>
            <a:pPr marL="611188" indent="-342900" algn="just">
              <a:buFont typeface="Trebuchet MS" panose="020B0603020202020204" pitchFamily="34" charset="0"/>
              <a:buChar char="—"/>
            </a:pPr>
            <a:r>
              <a:rPr lang="ru-RU" sz="2300" dirty="0" smtClean="0">
                <a:latin typeface="Trebuchet MS" panose="020B0603020202020204" pitchFamily="34" charset="0"/>
              </a:rPr>
              <a:t>лицея</a:t>
            </a:r>
            <a:r>
              <a:rPr lang="ru-RU" sz="2300" dirty="0">
                <a:latin typeface="Trebuchet MS" panose="020B0603020202020204" pitchFamily="34" charset="0"/>
              </a:rPr>
              <a:t>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96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79300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12"/>
          <p:cNvSpPr txBox="1">
            <a:spLocks noChangeArrowheads="1"/>
          </p:cNvSpPr>
          <p:nvPr/>
        </p:nvSpPr>
        <p:spPr bwMode="auto">
          <a:xfrm>
            <a:off x="814917" y="912814"/>
            <a:ext cx="917786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800" b="1">
                <a:solidFill>
                  <a:schemeClr val="accent2"/>
                </a:solidFill>
                <a:latin typeface="Times New Roman" pitchFamily="18" charset="0"/>
              </a:rPr>
              <a:t>            </a:t>
            </a:r>
            <a:endParaRPr lang="ru-RU" sz="2800" b="1"/>
          </a:p>
        </p:txBody>
      </p:sp>
      <p:sp>
        <p:nvSpPr>
          <p:cNvPr id="14342" name="Прямоугольник 1"/>
          <p:cNvSpPr>
            <a:spLocks noChangeArrowheads="1"/>
          </p:cNvSpPr>
          <p:nvPr/>
        </p:nvSpPr>
        <p:spPr bwMode="auto">
          <a:xfrm>
            <a:off x="3312584" y="3371850"/>
            <a:ext cx="108161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4343" name="Прямоугольник 2"/>
          <p:cNvSpPr>
            <a:spLocks noChangeArrowheads="1"/>
          </p:cNvSpPr>
          <p:nvPr/>
        </p:nvSpPr>
        <p:spPr bwMode="auto">
          <a:xfrm>
            <a:off x="814917" y="1887539"/>
            <a:ext cx="1094528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344" name="Прямоугольник 3"/>
          <p:cNvSpPr>
            <a:spLocks noChangeArrowheads="1"/>
          </p:cNvSpPr>
          <p:nvPr/>
        </p:nvSpPr>
        <p:spPr bwMode="auto">
          <a:xfrm>
            <a:off x="1049867" y="765175"/>
            <a:ext cx="1007956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/>
              <a:t> </a:t>
            </a:r>
          </a:p>
          <a:p>
            <a:endParaRPr lang="ru-RU" sz="2400"/>
          </a:p>
          <a:p>
            <a:r>
              <a:rPr lang="ru-RU" sz="2400"/>
              <a:t> </a:t>
            </a:r>
          </a:p>
          <a:p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5" name="Прямоугольник 4"/>
          <p:cNvSpPr>
            <a:spLocks noChangeArrowheads="1"/>
          </p:cNvSpPr>
          <p:nvPr/>
        </p:nvSpPr>
        <p:spPr bwMode="auto">
          <a:xfrm>
            <a:off x="3429000" y="32448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grpSp>
        <p:nvGrpSpPr>
          <p:cNvPr id="14346" name="Group 2"/>
          <p:cNvGrpSpPr>
            <a:grpSpLocks/>
          </p:cNvGrpSpPr>
          <p:nvPr/>
        </p:nvGrpSpPr>
        <p:grpSpPr bwMode="auto">
          <a:xfrm>
            <a:off x="2159000" y="220663"/>
            <a:ext cx="7874000" cy="6443663"/>
            <a:chOff x="884" y="185"/>
            <a:chExt cx="3720" cy="4059"/>
          </a:xfrm>
        </p:grpSpPr>
        <p:sp>
          <p:nvSpPr>
            <p:cNvPr id="14356" name="Oval 3"/>
            <p:cNvSpPr>
              <a:spLocks noChangeArrowheads="1"/>
            </p:cNvSpPr>
            <p:nvPr/>
          </p:nvSpPr>
          <p:spPr bwMode="auto">
            <a:xfrm>
              <a:off x="884" y="346"/>
              <a:ext cx="3720" cy="3720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7" name="Oval 4"/>
            <p:cNvSpPr>
              <a:spLocks noChangeArrowheads="1"/>
            </p:cNvSpPr>
            <p:nvPr/>
          </p:nvSpPr>
          <p:spPr bwMode="auto">
            <a:xfrm>
              <a:off x="1020" y="482"/>
              <a:ext cx="3448" cy="344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8" name="Rectangle 5"/>
            <p:cNvSpPr>
              <a:spLocks noChangeArrowheads="1"/>
            </p:cNvSpPr>
            <p:nvPr/>
          </p:nvSpPr>
          <p:spPr bwMode="auto">
            <a:xfrm>
              <a:off x="2653" y="391"/>
              <a:ext cx="137" cy="362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9" name="Rectangle 6"/>
            <p:cNvSpPr>
              <a:spLocks noChangeArrowheads="1"/>
            </p:cNvSpPr>
            <p:nvPr/>
          </p:nvSpPr>
          <p:spPr bwMode="auto">
            <a:xfrm rot="-5400000">
              <a:off x="2631" y="414"/>
              <a:ext cx="136" cy="353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0" name="Rectangle 7"/>
            <p:cNvSpPr>
              <a:spLocks noChangeArrowheads="1"/>
            </p:cNvSpPr>
            <p:nvPr/>
          </p:nvSpPr>
          <p:spPr bwMode="auto">
            <a:xfrm rot="18922559">
              <a:off x="2706" y="185"/>
              <a:ext cx="119" cy="405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1" name="Rectangle 8"/>
            <p:cNvSpPr>
              <a:spLocks noChangeArrowheads="1"/>
            </p:cNvSpPr>
            <p:nvPr/>
          </p:nvSpPr>
          <p:spPr bwMode="auto">
            <a:xfrm rot="3017849">
              <a:off x="2661" y="596"/>
              <a:ext cx="138" cy="315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" name="AutoShape 9"/>
          <p:cNvSpPr>
            <a:spLocks noChangeArrowheads="1"/>
          </p:cNvSpPr>
          <p:nvPr/>
        </p:nvSpPr>
        <p:spPr bwMode="auto">
          <a:xfrm>
            <a:off x="4271434" y="2781300"/>
            <a:ext cx="3649133" cy="1295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>
                <a:solidFill>
                  <a:schemeClr val="bg1"/>
                </a:solidFill>
              </a:rPr>
              <a:t>МОУ </a:t>
            </a:r>
          </a:p>
          <a:p>
            <a:pPr algn="ctr"/>
            <a:r>
              <a:rPr lang="ru-RU" sz="2800">
                <a:solidFill>
                  <a:schemeClr val="bg1"/>
                </a:solidFill>
              </a:rPr>
              <a:t>ЛИЦЕЙ №10</a:t>
            </a:r>
          </a:p>
        </p:txBody>
      </p:sp>
      <p:sp>
        <p:nvSpPr>
          <p:cNvPr id="21" name="AutoShap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415367" y="188913"/>
            <a:ext cx="3361267" cy="1871662"/>
          </a:xfrm>
          <a:prstGeom prst="roundRect">
            <a:avLst>
              <a:gd name="adj" fmla="val 16667"/>
            </a:avLst>
          </a:prstGeom>
          <a:solidFill>
            <a:srgbClr val="A50021"/>
          </a:solidFill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rebuchet MS" panose="020B0603020202020204" pitchFamily="34" charset="0"/>
              </a:rPr>
              <a:t>Сетевой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rebuchet MS" panose="020B0603020202020204" pitchFamily="34" charset="0"/>
              </a:rPr>
              <a:t> элективный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rebuchet MS" panose="020B0603020202020204" pitchFamily="34" charset="0"/>
              </a:rPr>
              <a:t>курс</a:t>
            </a:r>
          </a:p>
        </p:txBody>
      </p:sp>
      <p:sp>
        <p:nvSpPr>
          <p:cNvPr id="22" name="AutoShape 1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496300" y="260351"/>
            <a:ext cx="3361267" cy="1871663"/>
          </a:xfrm>
          <a:prstGeom prst="roundRect">
            <a:avLst>
              <a:gd name="adj" fmla="val 16667"/>
            </a:avLst>
          </a:prstGeom>
          <a:solidFill>
            <a:srgbClr val="339966"/>
          </a:solidFill>
          <a:ln w="9525">
            <a:solidFill>
              <a:srgbClr val="3399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rebuchet MS" panose="020B0603020202020204" pitchFamily="34" charset="0"/>
              </a:rPr>
              <a:t>Сетевой центр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Trebuchet MS" panose="020B0603020202020204" pitchFamily="34" charset="0"/>
              </a:rPr>
              <a:t>по поддержке детей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Trebuchet MS" panose="020B0603020202020204" pitchFamily="34" charset="0"/>
              </a:rPr>
              <a:t>с повышенными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Trebuchet MS" panose="020B0603020202020204" pitchFamily="34" charset="0"/>
              </a:rPr>
              <a:t>интеллектуальными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Trebuchet MS" panose="020B0603020202020204" pitchFamily="34" charset="0"/>
              </a:rPr>
              <a:t>способностями</a:t>
            </a:r>
          </a:p>
        </p:txBody>
      </p:sp>
      <p:sp>
        <p:nvSpPr>
          <p:cNvPr id="2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496300" y="2492376"/>
            <a:ext cx="3361267" cy="1871663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rebuchet MS" panose="020B0603020202020204" pitchFamily="34" charset="0"/>
              </a:rPr>
              <a:t>Сетевые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Trebuchet MS" panose="020B0603020202020204" pitchFamily="34" charset="0"/>
              </a:rPr>
              <a:t>олимпиады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и конкурсы</a:t>
            </a:r>
          </a:p>
        </p:txBody>
      </p:sp>
      <p:sp>
        <p:nvSpPr>
          <p:cNvPr id="2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34433" y="277813"/>
            <a:ext cx="3361267" cy="1871662"/>
          </a:xfrm>
          <a:prstGeom prst="roundRect">
            <a:avLst>
              <a:gd name="adj" fmla="val 16667"/>
            </a:avLst>
          </a:prstGeom>
          <a:solidFill>
            <a:srgbClr val="2C85CE"/>
          </a:solidFill>
          <a:ln w="9525">
            <a:solidFill>
              <a:srgbClr val="2C85C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rebuchet MS" panose="020B0603020202020204" pitchFamily="34" charset="0"/>
              </a:rPr>
              <a:t>Сетевой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rebuchet MS" panose="020B0603020202020204" pitchFamily="34" charset="0"/>
              </a:rPr>
              <a:t>профильный,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rebuchet MS" panose="020B0603020202020204" pitchFamily="34" charset="0"/>
              </a:rPr>
              <a:t> класс (группа</a:t>
            </a:r>
            <a:r>
              <a:rPr lang="ru-RU" dirty="0">
                <a:solidFill>
                  <a:schemeClr val="bg1"/>
                </a:solidFill>
              </a:rPr>
              <a:t>)</a:t>
            </a:r>
          </a:p>
          <a:p>
            <a:pPr algn="ctr"/>
            <a:endParaRPr lang="ru-RU" dirty="0"/>
          </a:p>
        </p:txBody>
      </p:sp>
      <p:sp>
        <p:nvSpPr>
          <p:cNvPr id="25" name="AutoShape 1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496300" y="4689476"/>
            <a:ext cx="3361267" cy="1871663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</a:rPr>
              <a:t>Ресурсы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</a:rPr>
              <a:t>библиотечно-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</a:rPr>
              <a:t>информационного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</a:rPr>
              <a:t>центра</a:t>
            </a:r>
          </a:p>
        </p:txBody>
      </p:sp>
      <p:sp>
        <p:nvSpPr>
          <p:cNvPr id="26" name="AutoShape 1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34432" y="2540000"/>
            <a:ext cx="3361267" cy="1873250"/>
          </a:xfrm>
          <a:prstGeom prst="roundRect">
            <a:avLst>
              <a:gd name="adj" fmla="val 16667"/>
            </a:avLst>
          </a:prstGeom>
          <a:solidFill>
            <a:srgbClr val="006F6C"/>
          </a:solidFill>
          <a:ln w="9525">
            <a:solidFill>
              <a:srgbClr val="006F6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rebuchet MS" panose="020B0603020202020204" pitchFamily="34" charset="0"/>
              </a:rPr>
              <a:t>Сетевые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Trebuchet MS" panose="020B0603020202020204" pitchFamily="34" charset="0"/>
              </a:rPr>
              <a:t>учебно-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Trebuchet MS" panose="020B0603020202020204" pitchFamily="34" charset="0"/>
              </a:rPr>
              <a:t>исследовательские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Trebuchet MS" panose="020B0603020202020204" pitchFamily="34" charset="0"/>
              </a:rPr>
              <a:t> экспедиции, экскурсии</a:t>
            </a:r>
          </a:p>
          <a:p>
            <a:pPr algn="ctr"/>
            <a:endParaRPr lang="ru-RU" dirty="0"/>
          </a:p>
        </p:txBody>
      </p:sp>
      <p:sp>
        <p:nvSpPr>
          <p:cNvPr id="27" name="AutoShape 12"/>
          <p:cNvSpPr>
            <a:spLocks noChangeArrowheads="1"/>
          </p:cNvSpPr>
          <p:nvPr/>
        </p:nvSpPr>
        <p:spPr bwMode="auto">
          <a:xfrm>
            <a:off x="252464" y="4648456"/>
            <a:ext cx="3361267" cy="1871662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rebuchet MS" panose="020B0603020202020204" pitchFamily="34" charset="0"/>
              </a:rPr>
              <a:t>Сетевой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Trebuchet MS" panose="020B0603020202020204" pitchFamily="34" charset="0"/>
              </a:rPr>
              <a:t>мониторинг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Trebuchet MS" panose="020B0603020202020204" pitchFamily="34" charset="0"/>
              </a:rPr>
              <a:t>образовательных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Trebuchet MS" panose="020B0603020202020204" pitchFamily="34" charset="0"/>
              </a:rPr>
              <a:t>услуг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8" name="AutoShape 14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271434" y="4787900"/>
            <a:ext cx="3721100" cy="2070100"/>
          </a:xfrm>
          <a:prstGeom prst="roundRect">
            <a:avLst>
              <a:gd name="adj" fmla="val 16667"/>
            </a:avLst>
          </a:prstGeom>
          <a:solidFill>
            <a:srgbClr val="996633"/>
          </a:solidFill>
          <a:ln w="9525">
            <a:solidFill>
              <a:srgbClr val="9966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</a:rPr>
              <a:t>Использование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</a:rPr>
              <a:t> МТБ и лабораторного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</a:rPr>
              <a:t> оборудования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</a:rPr>
              <a:t>для проведения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</a:rPr>
              <a:t>эксперимента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</a:rPr>
              <a:t>по исследовательской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rebuchet MS" panose="020B0603020202020204" pitchFamily="34" charset="0"/>
              </a:rPr>
              <a:t>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55994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79300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12"/>
          <p:cNvSpPr txBox="1">
            <a:spLocks noChangeArrowheads="1"/>
          </p:cNvSpPr>
          <p:nvPr/>
        </p:nvSpPr>
        <p:spPr bwMode="auto">
          <a:xfrm>
            <a:off x="-309116" y="650069"/>
            <a:ext cx="116162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            Сетевое взаимодействие с </a:t>
            </a:r>
            <a:r>
              <a:rPr lang="ru-RU" sz="28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ОУ Кировского </a:t>
            </a:r>
            <a:r>
              <a:rPr lang="ru-RU" sz="2800" b="1" dirty="0">
                <a:solidFill>
                  <a:srgbClr val="C00000"/>
                </a:solidFill>
                <a:latin typeface="Trebuchet MS" panose="020B0603020202020204" pitchFamily="34" charset="0"/>
              </a:rPr>
              <a:t>района </a:t>
            </a:r>
          </a:p>
          <a:p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7" name="Прямоугольник 1"/>
          <p:cNvSpPr>
            <a:spLocks noChangeArrowheads="1"/>
          </p:cNvSpPr>
          <p:nvPr/>
        </p:nvSpPr>
        <p:spPr bwMode="auto">
          <a:xfrm>
            <a:off x="3312584" y="3371850"/>
            <a:ext cx="108161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5368" name="Прямоугольник 2"/>
          <p:cNvSpPr>
            <a:spLocks noChangeArrowheads="1"/>
          </p:cNvSpPr>
          <p:nvPr/>
        </p:nvSpPr>
        <p:spPr bwMode="auto">
          <a:xfrm>
            <a:off x="814917" y="1887539"/>
            <a:ext cx="1094528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370" name="Прямоугольник 4"/>
          <p:cNvSpPr>
            <a:spLocks noChangeArrowheads="1"/>
          </p:cNvSpPr>
          <p:nvPr/>
        </p:nvSpPr>
        <p:spPr bwMode="auto">
          <a:xfrm>
            <a:off x="3429000" y="32448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4" name="AutoShape 92"/>
          <p:cNvSpPr>
            <a:spLocks noChangeArrowheads="1"/>
          </p:cNvSpPr>
          <p:nvPr/>
        </p:nvSpPr>
        <p:spPr bwMode="gray">
          <a:xfrm rot="16200000">
            <a:off x="8274050" y="2418292"/>
            <a:ext cx="2349500" cy="3361267"/>
          </a:xfrm>
          <a:prstGeom prst="hexagon">
            <a:avLst>
              <a:gd name="adj" fmla="val 25000"/>
              <a:gd name="vf" fmla="val 115470"/>
            </a:avLst>
          </a:prstGeom>
          <a:gradFill rotWithShape="1">
            <a:gsLst>
              <a:gs pos="0">
                <a:schemeClr val="accent2">
                  <a:gamma/>
                  <a:tint val="7372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tint val="73725"/>
                  <a:invGamma/>
                </a:schemeClr>
              </a:gs>
            </a:gsLst>
            <a:lin ang="2700000" scaled="1"/>
          </a:gradFill>
          <a:ln w="9525" algn="ctr">
            <a:miter lim="800000"/>
            <a:headEnd/>
            <a:tailEnd/>
          </a:ln>
          <a:effectLst/>
          <a:scene3d>
            <a:camera prst="legacyObliqueLef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eaVert" wrap="none" anchor="ctr">
            <a:flatTx/>
          </a:bodyPr>
          <a:lstStyle/>
          <a:p>
            <a:pPr algn="ctr" eaLnBrk="0" hangingPunct="0">
              <a:defRPr/>
            </a:pPr>
            <a:r>
              <a:rPr lang="ru-RU" altLang="ko-KR" sz="2000" dirty="0">
                <a:solidFill>
                  <a:schemeClr val="bg1"/>
                </a:solidFill>
              </a:rPr>
              <a:t>МОУ </a:t>
            </a:r>
          </a:p>
          <a:p>
            <a:pPr algn="ctr" eaLnBrk="0" hangingPunct="0">
              <a:defRPr/>
            </a:pPr>
            <a:r>
              <a:rPr lang="ru-RU" altLang="ko-KR" sz="2000" dirty="0">
                <a:solidFill>
                  <a:schemeClr val="bg1"/>
                </a:solidFill>
              </a:rPr>
              <a:t>СШ №100</a:t>
            </a:r>
            <a:endParaRPr lang="en-US" altLang="ko-KR" sz="2000" dirty="0">
              <a:solidFill>
                <a:schemeClr val="bg1"/>
              </a:solidFill>
              <a:ea typeface="Gulim" pitchFamily="34" charset="-127"/>
            </a:endParaRPr>
          </a:p>
        </p:txBody>
      </p:sp>
      <p:sp>
        <p:nvSpPr>
          <p:cNvPr id="25" name="AutoShape 89"/>
          <p:cNvSpPr>
            <a:spLocks noChangeArrowheads="1"/>
          </p:cNvSpPr>
          <p:nvPr/>
        </p:nvSpPr>
        <p:spPr bwMode="gray">
          <a:xfrm rot="16200000">
            <a:off x="6641307" y="4097074"/>
            <a:ext cx="2255837" cy="3456517"/>
          </a:xfrm>
          <a:prstGeom prst="hexagon">
            <a:avLst>
              <a:gd name="adj" fmla="val 25000"/>
              <a:gd name="vf" fmla="val 115470"/>
            </a:avLst>
          </a:prstGeom>
          <a:gradFill rotWithShape="1">
            <a:gsLst>
              <a:gs pos="0">
                <a:schemeClr val="accent2">
                  <a:gamma/>
                  <a:tint val="7372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tint val="73725"/>
                  <a:invGamma/>
                </a:schemeClr>
              </a:gs>
            </a:gsLst>
            <a:lin ang="2700000" scaled="1"/>
          </a:gradFill>
          <a:ln w="9525" algn="ctr">
            <a:miter lim="800000"/>
            <a:headEnd/>
            <a:tailEnd/>
          </a:ln>
          <a:effectLst/>
          <a:scene3d>
            <a:camera prst="legacyObliqueLef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eaVert" wrap="none" anchor="ctr">
            <a:flatTx/>
          </a:bodyPr>
          <a:lstStyle/>
          <a:p>
            <a:pPr algn="ctr" eaLnBrk="0" hangingPunct="0">
              <a:defRPr/>
            </a:pPr>
            <a:r>
              <a:rPr lang="ru-RU" altLang="ko-KR" sz="2000" dirty="0">
                <a:solidFill>
                  <a:schemeClr val="bg1"/>
                </a:solidFill>
              </a:rPr>
              <a:t>МОУ </a:t>
            </a:r>
          </a:p>
          <a:p>
            <a:pPr algn="ctr" eaLnBrk="0" hangingPunct="0">
              <a:defRPr/>
            </a:pPr>
            <a:r>
              <a:rPr lang="ru-RU" altLang="ko-KR" sz="2000" dirty="0">
                <a:solidFill>
                  <a:schemeClr val="bg1"/>
                </a:solidFill>
              </a:rPr>
              <a:t>СШ №56</a:t>
            </a:r>
            <a:endParaRPr lang="en-US" altLang="ko-KR" sz="2000" dirty="0">
              <a:solidFill>
                <a:schemeClr val="bg1"/>
              </a:solidFill>
              <a:ea typeface="Gulim" pitchFamily="34" charset="-127"/>
            </a:endParaRPr>
          </a:p>
        </p:txBody>
      </p:sp>
      <p:sp>
        <p:nvSpPr>
          <p:cNvPr id="30" name="AutoShape 92"/>
          <p:cNvSpPr>
            <a:spLocks noChangeArrowheads="1"/>
          </p:cNvSpPr>
          <p:nvPr/>
        </p:nvSpPr>
        <p:spPr bwMode="gray">
          <a:xfrm rot="16200000">
            <a:off x="6517217" y="621242"/>
            <a:ext cx="2349500" cy="3361267"/>
          </a:xfrm>
          <a:prstGeom prst="hexagon">
            <a:avLst>
              <a:gd name="adj" fmla="val 25000"/>
              <a:gd name="vf" fmla="val 115470"/>
            </a:avLst>
          </a:prstGeom>
          <a:gradFill rotWithShape="1">
            <a:gsLst>
              <a:gs pos="0">
                <a:schemeClr val="accent2">
                  <a:gamma/>
                  <a:tint val="7372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tint val="73725"/>
                  <a:invGamma/>
                </a:schemeClr>
              </a:gs>
            </a:gsLst>
            <a:lin ang="2700000" scaled="1"/>
          </a:gradFill>
          <a:ln w="9525" algn="ctr">
            <a:miter lim="800000"/>
            <a:headEnd/>
            <a:tailEnd/>
          </a:ln>
          <a:effectLst/>
          <a:scene3d>
            <a:camera prst="legacyObliqueLef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eaVert" wrap="none" anchor="ctr">
            <a:flatTx/>
          </a:bodyPr>
          <a:lstStyle/>
          <a:p>
            <a:pPr algn="ctr" eaLnBrk="0" hangingPunct="0">
              <a:defRPr/>
            </a:pPr>
            <a:r>
              <a:rPr lang="ru-RU" altLang="ko-KR" sz="2000" dirty="0">
                <a:solidFill>
                  <a:schemeClr val="bg1"/>
                </a:solidFill>
              </a:rPr>
              <a:t>МОУ </a:t>
            </a:r>
          </a:p>
          <a:p>
            <a:pPr algn="ctr" eaLnBrk="0" hangingPunct="0">
              <a:defRPr/>
            </a:pPr>
            <a:r>
              <a:rPr lang="ru-RU" altLang="ko-KR" sz="2000" dirty="0">
                <a:solidFill>
                  <a:schemeClr val="bg1"/>
                </a:solidFill>
              </a:rPr>
              <a:t>СШ № 24</a:t>
            </a:r>
            <a:endParaRPr lang="en-US" altLang="ko-KR" sz="2000" dirty="0">
              <a:solidFill>
                <a:schemeClr val="bg1"/>
              </a:solidFill>
              <a:ea typeface="Gulim" pitchFamily="34" charset="-127"/>
            </a:endParaRPr>
          </a:p>
        </p:txBody>
      </p:sp>
      <p:sp>
        <p:nvSpPr>
          <p:cNvPr id="27" name="AutoShape 88"/>
          <p:cNvSpPr>
            <a:spLocks noChangeArrowheads="1"/>
          </p:cNvSpPr>
          <p:nvPr/>
        </p:nvSpPr>
        <p:spPr bwMode="gray">
          <a:xfrm rot="16200000">
            <a:off x="4867275" y="2370667"/>
            <a:ext cx="2349500" cy="3456517"/>
          </a:xfrm>
          <a:prstGeom prst="hexagon">
            <a:avLst>
              <a:gd name="adj" fmla="val 25000"/>
              <a:gd name="vf" fmla="val 115470"/>
            </a:avLst>
          </a:prstGeom>
          <a:gradFill rotWithShape="1">
            <a:gsLst>
              <a:gs pos="0">
                <a:schemeClr val="accent2">
                  <a:gamma/>
                  <a:tint val="7372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tint val="73725"/>
                  <a:invGamma/>
                </a:schemeClr>
              </a:gs>
            </a:gsLst>
            <a:lin ang="2700000" scaled="1"/>
          </a:gradFill>
          <a:ln w="9525" algn="ctr">
            <a:miter lim="800000"/>
            <a:headEnd/>
            <a:tailEnd/>
          </a:ln>
          <a:effectLst/>
          <a:scene3d>
            <a:camera prst="legacyObliqueLef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eaVert" wrap="none" anchor="ctr">
            <a:flatTx/>
          </a:bodyPr>
          <a:lstStyle/>
          <a:p>
            <a:pPr algn="ctr" eaLnBrk="0" hangingPunct="0">
              <a:defRPr/>
            </a:pPr>
            <a:r>
              <a:rPr lang="ru-RU" altLang="ko-KR" sz="2000" dirty="0">
                <a:solidFill>
                  <a:schemeClr val="bg1"/>
                </a:solidFill>
              </a:rPr>
              <a:t>№10МОУ </a:t>
            </a:r>
          </a:p>
          <a:p>
            <a:pPr algn="ctr" eaLnBrk="0" hangingPunct="0">
              <a:defRPr/>
            </a:pPr>
            <a:r>
              <a:rPr lang="ru-RU" altLang="ko-KR" sz="2000" dirty="0">
                <a:solidFill>
                  <a:schemeClr val="bg1"/>
                </a:solidFill>
              </a:rPr>
              <a:t>Лицей </a:t>
            </a:r>
            <a:endParaRPr lang="en-US" altLang="ko-KR" sz="2000" dirty="0">
              <a:solidFill>
                <a:schemeClr val="bg1"/>
              </a:solidFill>
              <a:ea typeface="Gulim" pitchFamily="34" charset="-127"/>
            </a:endParaRPr>
          </a:p>
        </p:txBody>
      </p:sp>
      <p:sp>
        <p:nvSpPr>
          <p:cNvPr id="28" name="AutoShape 88"/>
          <p:cNvSpPr>
            <a:spLocks noChangeArrowheads="1"/>
          </p:cNvSpPr>
          <p:nvPr/>
        </p:nvSpPr>
        <p:spPr bwMode="gray">
          <a:xfrm rot="16200000">
            <a:off x="3049059" y="573617"/>
            <a:ext cx="2349500" cy="3456516"/>
          </a:xfrm>
          <a:prstGeom prst="hexagon">
            <a:avLst>
              <a:gd name="adj" fmla="val 25000"/>
              <a:gd name="vf" fmla="val 115470"/>
            </a:avLst>
          </a:prstGeom>
          <a:gradFill rotWithShape="1">
            <a:gsLst>
              <a:gs pos="0">
                <a:schemeClr val="accent2">
                  <a:gamma/>
                  <a:tint val="7372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tint val="73725"/>
                  <a:invGamma/>
                </a:schemeClr>
              </a:gs>
            </a:gsLst>
            <a:lin ang="2700000" scaled="1"/>
          </a:gradFill>
          <a:ln w="9525" algn="ctr">
            <a:miter lim="800000"/>
            <a:headEnd/>
            <a:tailEnd/>
          </a:ln>
          <a:effectLst/>
          <a:scene3d>
            <a:camera prst="legacyObliqueLef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eaVert" wrap="none" anchor="ctr">
            <a:flatTx/>
          </a:bodyPr>
          <a:lstStyle/>
          <a:p>
            <a:pPr algn="ctr" eaLnBrk="0" hangingPunct="0">
              <a:defRPr/>
            </a:pPr>
            <a:r>
              <a:rPr lang="ru-RU" altLang="ko-KR" sz="2000" dirty="0">
                <a:solidFill>
                  <a:schemeClr val="bg1"/>
                </a:solidFill>
                <a:ea typeface="Gulim" pitchFamily="34" charset="-127"/>
              </a:rPr>
              <a:t>МОУ гимназия № 9</a:t>
            </a:r>
            <a:endParaRPr lang="en-US" altLang="ko-KR" sz="2000" dirty="0">
              <a:solidFill>
                <a:schemeClr val="bg1"/>
              </a:solidFill>
              <a:ea typeface="Gulim" pitchFamily="34" charset="-127"/>
            </a:endParaRPr>
          </a:p>
        </p:txBody>
      </p:sp>
      <p:sp>
        <p:nvSpPr>
          <p:cNvPr id="26" name="AutoShape 91"/>
          <p:cNvSpPr>
            <a:spLocks noChangeArrowheads="1"/>
          </p:cNvSpPr>
          <p:nvPr/>
        </p:nvSpPr>
        <p:spPr bwMode="gray">
          <a:xfrm rot="16200000">
            <a:off x="1296195" y="2371461"/>
            <a:ext cx="2493962" cy="3456516"/>
          </a:xfrm>
          <a:prstGeom prst="hexagon">
            <a:avLst>
              <a:gd name="adj" fmla="val 25000"/>
              <a:gd name="vf" fmla="val 115470"/>
            </a:avLst>
          </a:prstGeom>
          <a:gradFill rotWithShape="1">
            <a:gsLst>
              <a:gs pos="0">
                <a:schemeClr val="accent2">
                  <a:gamma/>
                  <a:tint val="7372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tint val="73725"/>
                  <a:invGamma/>
                </a:schemeClr>
              </a:gs>
            </a:gsLst>
            <a:lin ang="2700000" scaled="1"/>
          </a:gradFill>
          <a:ln w="9525" algn="ctr">
            <a:miter lim="800000"/>
            <a:headEnd/>
            <a:tailEnd/>
          </a:ln>
          <a:effectLst/>
          <a:scene3d>
            <a:camera prst="legacyObliqueLef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eaVert" wrap="none" anchor="ctr">
            <a:flatTx/>
          </a:bodyPr>
          <a:lstStyle/>
          <a:p>
            <a:pPr algn="ctr" eaLnBrk="0" hangingPunct="0">
              <a:defRPr/>
            </a:pPr>
            <a:r>
              <a:rPr lang="ru-RU" altLang="ko-KR" sz="2000" dirty="0">
                <a:solidFill>
                  <a:schemeClr val="bg1"/>
                </a:solidFill>
              </a:rPr>
              <a:t>МОУ </a:t>
            </a:r>
          </a:p>
          <a:p>
            <a:pPr algn="ctr" eaLnBrk="0" hangingPunct="0">
              <a:defRPr/>
            </a:pPr>
            <a:r>
              <a:rPr lang="ru-RU" altLang="ko-KR" sz="2000" dirty="0">
                <a:solidFill>
                  <a:schemeClr val="bg1"/>
                </a:solidFill>
              </a:rPr>
              <a:t>СШ №112</a:t>
            </a:r>
            <a:endParaRPr lang="en-US" altLang="ko-KR" sz="2000" dirty="0">
              <a:solidFill>
                <a:schemeClr val="bg1"/>
              </a:solidFill>
              <a:ea typeface="Gulim" pitchFamily="34" charset="-127"/>
            </a:endParaRPr>
          </a:p>
        </p:txBody>
      </p:sp>
      <p:sp>
        <p:nvSpPr>
          <p:cNvPr id="29" name="AutoShape 92"/>
          <p:cNvSpPr>
            <a:spLocks noChangeArrowheads="1"/>
          </p:cNvSpPr>
          <p:nvPr/>
        </p:nvSpPr>
        <p:spPr bwMode="gray">
          <a:xfrm rot="16200000">
            <a:off x="3096683" y="4191530"/>
            <a:ext cx="2349500" cy="3361267"/>
          </a:xfrm>
          <a:prstGeom prst="hexagon">
            <a:avLst>
              <a:gd name="adj" fmla="val 25000"/>
              <a:gd name="vf" fmla="val 115470"/>
            </a:avLst>
          </a:prstGeom>
          <a:gradFill rotWithShape="1">
            <a:gsLst>
              <a:gs pos="0">
                <a:schemeClr val="accent2">
                  <a:gamma/>
                  <a:tint val="7372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tint val="73725"/>
                  <a:invGamma/>
                </a:schemeClr>
              </a:gs>
            </a:gsLst>
            <a:lin ang="2700000" scaled="1"/>
          </a:gradFill>
          <a:ln w="9525" algn="ctr">
            <a:miter lim="800000"/>
            <a:headEnd/>
            <a:tailEnd/>
          </a:ln>
          <a:effectLst/>
          <a:scene3d>
            <a:camera prst="legacyObliqueLef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eaVert" wrap="none" anchor="ctr">
            <a:flatTx/>
          </a:bodyPr>
          <a:lstStyle/>
          <a:p>
            <a:pPr algn="ctr" eaLnBrk="0" hangingPunct="0">
              <a:defRPr/>
            </a:pPr>
            <a:r>
              <a:rPr lang="ru-RU" altLang="ko-KR" sz="2000" dirty="0">
                <a:solidFill>
                  <a:schemeClr val="bg1"/>
                </a:solidFill>
              </a:rPr>
              <a:t>МОУ </a:t>
            </a:r>
          </a:p>
          <a:p>
            <a:pPr algn="ctr" eaLnBrk="0" hangingPunct="0">
              <a:defRPr/>
            </a:pPr>
            <a:r>
              <a:rPr lang="ru-RU" altLang="ko-KR" sz="2000" dirty="0">
                <a:solidFill>
                  <a:schemeClr val="bg1"/>
                </a:solidFill>
              </a:rPr>
              <a:t>СШ №110</a:t>
            </a:r>
            <a:endParaRPr lang="en-US" altLang="ko-KR" sz="2000" dirty="0">
              <a:solidFill>
                <a:schemeClr val="bg1"/>
              </a:solidFill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2909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099" y="0"/>
            <a:ext cx="122914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12"/>
          <p:cNvSpPr txBox="1">
            <a:spLocks noChangeArrowheads="1"/>
          </p:cNvSpPr>
          <p:nvPr/>
        </p:nvSpPr>
        <p:spPr bwMode="auto">
          <a:xfrm>
            <a:off x="430741" y="757451"/>
            <a:ext cx="88328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 b="1" dirty="0">
                <a:solidFill>
                  <a:srgbClr val="C00000"/>
                </a:solidFill>
                <a:latin typeface="Trebuchet MS" panose="020B0603020202020204" pitchFamily="34" charset="0"/>
              </a:rPr>
              <a:t>Взаимодействие с организациями социальной сферы</a:t>
            </a:r>
          </a:p>
        </p:txBody>
      </p:sp>
      <p:sp>
        <p:nvSpPr>
          <p:cNvPr id="16391" name="Прямоугольник 1"/>
          <p:cNvSpPr>
            <a:spLocks noChangeArrowheads="1"/>
          </p:cNvSpPr>
          <p:nvPr/>
        </p:nvSpPr>
        <p:spPr bwMode="auto">
          <a:xfrm>
            <a:off x="3312584" y="3371850"/>
            <a:ext cx="108161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6392" name="Прямоугольник 2"/>
          <p:cNvSpPr>
            <a:spLocks noChangeArrowheads="1"/>
          </p:cNvSpPr>
          <p:nvPr/>
        </p:nvSpPr>
        <p:spPr bwMode="auto">
          <a:xfrm>
            <a:off x="814917" y="1887539"/>
            <a:ext cx="1094528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393" name="Прямоугольник 3"/>
          <p:cNvSpPr>
            <a:spLocks noChangeArrowheads="1"/>
          </p:cNvSpPr>
          <p:nvPr/>
        </p:nvSpPr>
        <p:spPr bwMode="auto">
          <a:xfrm>
            <a:off x="1049867" y="765175"/>
            <a:ext cx="1007956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/>
              <a:t> </a:t>
            </a:r>
          </a:p>
          <a:p>
            <a:endParaRPr lang="ru-RU" sz="2400"/>
          </a:p>
          <a:p>
            <a:r>
              <a:rPr lang="ru-RU" sz="2400"/>
              <a:t> </a:t>
            </a:r>
          </a:p>
          <a:p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4" name="Прямоугольник 4"/>
          <p:cNvSpPr>
            <a:spLocks noChangeArrowheads="1"/>
          </p:cNvSpPr>
          <p:nvPr/>
        </p:nvSpPr>
        <p:spPr bwMode="auto">
          <a:xfrm>
            <a:off x="3429000" y="32448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6395" name="Line 20"/>
          <p:cNvSpPr>
            <a:spLocks noChangeShapeType="1"/>
          </p:cNvSpPr>
          <p:nvPr/>
        </p:nvSpPr>
        <p:spPr bwMode="auto">
          <a:xfrm flipH="1" flipV="1">
            <a:off x="3695700" y="4797426"/>
            <a:ext cx="1151467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6" name="Oval 2"/>
          <p:cNvSpPr>
            <a:spLocks noChangeArrowheads="1"/>
          </p:cNvSpPr>
          <p:nvPr/>
        </p:nvSpPr>
        <p:spPr bwMode="auto">
          <a:xfrm>
            <a:off x="12700" y="3205163"/>
            <a:ext cx="1955800" cy="1441450"/>
          </a:xfrm>
          <a:prstGeom prst="ellipse">
            <a:avLst/>
          </a:prstGeom>
          <a:solidFill>
            <a:srgbClr val="66CC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3200"/>
              <a:t>ВУЗы</a:t>
            </a:r>
          </a:p>
        </p:txBody>
      </p:sp>
      <p:sp>
        <p:nvSpPr>
          <p:cNvPr id="16397" name="Oval 3"/>
          <p:cNvSpPr>
            <a:spLocks noChangeArrowheads="1"/>
          </p:cNvSpPr>
          <p:nvPr/>
        </p:nvSpPr>
        <p:spPr bwMode="auto">
          <a:xfrm>
            <a:off x="1879600" y="1989139"/>
            <a:ext cx="1822451" cy="1514475"/>
          </a:xfrm>
          <a:prstGeom prst="ellipse">
            <a:avLst/>
          </a:prstGeom>
          <a:solidFill>
            <a:srgbClr val="CCFFCC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/>
              <a:t>УДО</a:t>
            </a:r>
          </a:p>
        </p:txBody>
      </p:sp>
      <p:sp>
        <p:nvSpPr>
          <p:cNvPr id="16398" name="Oval 4"/>
          <p:cNvSpPr>
            <a:spLocks noChangeArrowheads="1"/>
          </p:cNvSpPr>
          <p:nvPr/>
        </p:nvSpPr>
        <p:spPr bwMode="auto">
          <a:xfrm>
            <a:off x="8750301" y="1978026"/>
            <a:ext cx="3503084" cy="1223963"/>
          </a:xfrm>
          <a:prstGeom prst="ellipse">
            <a:avLst/>
          </a:prstGeom>
          <a:solidFill>
            <a:srgbClr val="CCCC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Учреждения </a:t>
            </a:r>
          </a:p>
          <a:p>
            <a:pPr algn="ctr"/>
            <a:r>
              <a:rPr lang="ru-RU"/>
              <a:t>культуры</a:t>
            </a:r>
          </a:p>
        </p:txBody>
      </p:sp>
      <p:sp>
        <p:nvSpPr>
          <p:cNvPr id="16399" name="Oval 5"/>
          <p:cNvSpPr>
            <a:spLocks noChangeArrowheads="1"/>
          </p:cNvSpPr>
          <p:nvPr/>
        </p:nvSpPr>
        <p:spPr bwMode="auto">
          <a:xfrm>
            <a:off x="8580967" y="3224213"/>
            <a:ext cx="3503084" cy="1223962"/>
          </a:xfrm>
          <a:prstGeom prst="ellipse">
            <a:avLst/>
          </a:prstGeom>
          <a:solidFill>
            <a:srgbClr val="FF9999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/>
              <a:t>Учреждения </a:t>
            </a:r>
          </a:p>
          <a:p>
            <a:pPr algn="ctr"/>
            <a:r>
              <a:rPr lang="ru-RU"/>
              <a:t>здравоохранения</a:t>
            </a:r>
          </a:p>
        </p:txBody>
      </p:sp>
      <p:sp>
        <p:nvSpPr>
          <p:cNvPr id="16400" name="Oval 6"/>
          <p:cNvSpPr>
            <a:spLocks noChangeArrowheads="1"/>
          </p:cNvSpPr>
          <p:nvPr/>
        </p:nvSpPr>
        <p:spPr bwMode="auto">
          <a:xfrm>
            <a:off x="8638117" y="4471989"/>
            <a:ext cx="3503083" cy="1368425"/>
          </a:xfrm>
          <a:prstGeom prst="ellipse">
            <a:avLst/>
          </a:prstGeom>
          <a:solidFill>
            <a:srgbClr val="FFCC66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401" name="Text Box 9"/>
          <p:cNvSpPr txBox="1">
            <a:spLocks noChangeArrowheads="1"/>
          </p:cNvSpPr>
          <p:nvPr/>
        </p:nvSpPr>
        <p:spPr bwMode="auto">
          <a:xfrm>
            <a:off x="9023352" y="4652964"/>
            <a:ext cx="3168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/>
              <a:t>Природоохранные организации и парки</a:t>
            </a:r>
          </a:p>
        </p:txBody>
      </p:sp>
      <p:sp>
        <p:nvSpPr>
          <p:cNvPr id="18" name="Oval 11"/>
          <p:cNvSpPr>
            <a:spLocks noChangeArrowheads="1"/>
          </p:cNvSpPr>
          <p:nvPr/>
        </p:nvSpPr>
        <p:spPr bwMode="auto">
          <a:xfrm>
            <a:off x="5039785" y="1643063"/>
            <a:ext cx="3263900" cy="519351"/>
          </a:xfrm>
          <a:prstGeom prst="ellipse">
            <a:avLst/>
          </a:prstGeom>
          <a:gradFill rotWithShape="1">
            <a:gsLst>
              <a:gs pos="0">
                <a:srgbClr val="C0C0C0"/>
              </a:gs>
              <a:gs pos="50000">
                <a:schemeClr val="bg1"/>
              </a:gs>
              <a:gs pos="100000">
                <a:srgbClr val="C0C0C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/>
              <a:t>СМИ</a:t>
            </a:r>
          </a:p>
        </p:txBody>
      </p:sp>
      <p:sp>
        <p:nvSpPr>
          <p:cNvPr id="19" name="Oval 12"/>
          <p:cNvSpPr>
            <a:spLocks noChangeArrowheads="1"/>
          </p:cNvSpPr>
          <p:nvPr/>
        </p:nvSpPr>
        <p:spPr bwMode="auto">
          <a:xfrm>
            <a:off x="4127500" y="2187575"/>
            <a:ext cx="3649133" cy="519351"/>
          </a:xfrm>
          <a:prstGeom prst="ellipse">
            <a:avLst/>
          </a:prstGeom>
          <a:gradFill rotWithShape="1">
            <a:gsLst>
              <a:gs pos="0">
                <a:srgbClr val="C0C0C0"/>
              </a:gs>
              <a:gs pos="50000">
                <a:schemeClr val="bg1"/>
              </a:gs>
              <a:gs pos="100000">
                <a:srgbClr val="C0C0C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/>
              <a:t>ВГАПКиПРО</a:t>
            </a:r>
          </a:p>
        </p:txBody>
      </p:sp>
      <p:sp>
        <p:nvSpPr>
          <p:cNvPr id="20" name="Oval 13"/>
          <p:cNvSpPr>
            <a:spLocks noChangeArrowheads="1"/>
          </p:cNvSpPr>
          <p:nvPr/>
        </p:nvSpPr>
        <p:spPr bwMode="auto">
          <a:xfrm>
            <a:off x="5230285" y="2678114"/>
            <a:ext cx="3456516" cy="908864"/>
          </a:xfrm>
          <a:prstGeom prst="ellipse">
            <a:avLst/>
          </a:prstGeom>
          <a:gradFill rotWithShape="1">
            <a:gsLst>
              <a:gs pos="0">
                <a:srgbClr val="C0C0C0"/>
              </a:gs>
              <a:gs pos="50000">
                <a:schemeClr val="bg1"/>
              </a:gs>
              <a:gs pos="100000">
                <a:srgbClr val="C0C0C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/>
              <a:t>Общественные организации</a:t>
            </a:r>
          </a:p>
        </p:txBody>
      </p:sp>
      <p:sp>
        <p:nvSpPr>
          <p:cNvPr id="16405" name="Rectangle 14"/>
          <p:cNvSpPr>
            <a:spLocks noChangeArrowheads="1"/>
          </p:cNvSpPr>
          <p:nvPr/>
        </p:nvSpPr>
        <p:spPr bwMode="auto">
          <a:xfrm>
            <a:off x="3881967" y="3397028"/>
            <a:ext cx="18473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1100"/>
              <a:t/>
            </a:r>
            <a:br>
              <a:rPr lang="ru-RU" sz="1100"/>
            </a:br>
            <a:endParaRPr lang="ru-RU"/>
          </a:p>
        </p:txBody>
      </p:sp>
      <p:sp>
        <p:nvSpPr>
          <p:cNvPr id="16406" name="Text Box 15"/>
          <p:cNvSpPr txBox="1">
            <a:spLocks noChangeArrowheads="1"/>
          </p:cNvSpPr>
          <p:nvPr/>
        </p:nvSpPr>
        <p:spPr bwMode="auto">
          <a:xfrm>
            <a:off x="9169400" y="2205038"/>
            <a:ext cx="3022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16407" name="Line 16"/>
          <p:cNvSpPr>
            <a:spLocks noChangeShapeType="1"/>
          </p:cNvSpPr>
          <p:nvPr/>
        </p:nvSpPr>
        <p:spPr bwMode="auto">
          <a:xfrm flipH="1" flipV="1">
            <a:off x="6096000" y="4868863"/>
            <a:ext cx="2117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408" name="Line 17"/>
          <p:cNvSpPr>
            <a:spLocks noChangeShapeType="1"/>
          </p:cNvSpPr>
          <p:nvPr/>
        </p:nvSpPr>
        <p:spPr bwMode="auto">
          <a:xfrm flipV="1">
            <a:off x="7535334" y="4822826"/>
            <a:ext cx="1214967" cy="765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" name="Oval 18"/>
          <p:cNvSpPr>
            <a:spLocks noChangeArrowheads="1"/>
          </p:cNvSpPr>
          <p:nvPr/>
        </p:nvSpPr>
        <p:spPr bwMode="auto">
          <a:xfrm>
            <a:off x="4417484" y="3556001"/>
            <a:ext cx="3361267" cy="908864"/>
          </a:xfrm>
          <a:prstGeom prst="ellipse">
            <a:avLst/>
          </a:prstGeom>
          <a:gradFill rotWithShape="1">
            <a:gsLst>
              <a:gs pos="0">
                <a:srgbClr val="C0C0C0"/>
              </a:gs>
              <a:gs pos="50000">
                <a:schemeClr val="bg1"/>
              </a:gs>
              <a:gs pos="100000">
                <a:srgbClr val="C0C0C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/>
              <a:t>Комитет по делам молодежи</a:t>
            </a:r>
          </a:p>
        </p:txBody>
      </p:sp>
      <p:sp>
        <p:nvSpPr>
          <p:cNvPr id="16410" name="Oval 19"/>
          <p:cNvSpPr>
            <a:spLocks noChangeArrowheads="1"/>
          </p:cNvSpPr>
          <p:nvPr/>
        </p:nvSpPr>
        <p:spPr bwMode="auto">
          <a:xfrm>
            <a:off x="3888318" y="5300663"/>
            <a:ext cx="4607983" cy="126841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>
                <a:solidFill>
                  <a:schemeClr val="bg1"/>
                </a:solidFill>
              </a:rPr>
              <a:t>Ресурсный центр</a:t>
            </a:r>
          </a:p>
          <a:p>
            <a:pPr algn="ctr"/>
            <a:r>
              <a:rPr lang="ru-RU" sz="2400">
                <a:solidFill>
                  <a:schemeClr val="bg1"/>
                </a:solidFill>
              </a:rPr>
              <a:t>ЛИЦЕЙ №10</a:t>
            </a:r>
          </a:p>
        </p:txBody>
      </p:sp>
      <p:sp>
        <p:nvSpPr>
          <p:cNvPr id="16411" name="Oval 21"/>
          <p:cNvSpPr>
            <a:spLocks noChangeArrowheads="1"/>
          </p:cNvSpPr>
          <p:nvPr/>
        </p:nvSpPr>
        <p:spPr bwMode="auto">
          <a:xfrm>
            <a:off x="2114551" y="3649664"/>
            <a:ext cx="1727200" cy="1438275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/>
              <a:t>ДОУ</a:t>
            </a:r>
          </a:p>
        </p:txBody>
      </p:sp>
      <p:sp>
        <p:nvSpPr>
          <p:cNvPr id="16412" name="Oval 22"/>
          <p:cNvSpPr>
            <a:spLocks noChangeArrowheads="1"/>
          </p:cNvSpPr>
          <p:nvPr/>
        </p:nvSpPr>
        <p:spPr bwMode="auto">
          <a:xfrm>
            <a:off x="967318" y="4795839"/>
            <a:ext cx="1631949" cy="1512887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/>
              <a:t>НИИ</a:t>
            </a:r>
          </a:p>
        </p:txBody>
      </p:sp>
    </p:spTree>
    <p:extLst>
      <p:ext uri="{BB962C8B-B14F-4D97-AF65-F5344CB8AC3E}">
        <p14:creationId xmlns:p14="http://schemas.microsoft.com/office/powerpoint/2010/main" val="247235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1756</Words>
  <Application>Microsoft Office PowerPoint</Application>
  <PresentationFormat>Произвольный</PresentationFormat>
  <Paragraphs>1218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Аспект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Научно – иследовательские экспедиции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Мария Асютина</cp:lastModifiedBy>
  <cp:revision>30</cp:revision>
  <dcterms:created xsi:type="dcterms:W3CDTF">2018-09-30T15:36:52Z</dcterms:created>
  <dcterms:modified xsi:type="dcterms:W3CDTF">2018-10-11T06:42:09Z</dcterms:modified>
</cp:coreProperties>
</file>