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60" r:id="rId5"/>
    <p:sldId id="261" r:id="rId6"/>
    <p:sldId id="267" r:id="rId7"/>
    <p:sldId id="264" r:id="rId8"/>
    <p:sldId id="265" r:id="rId9"/>
    <p:sldId id="262" r:id="rId10"/>
    <p:sldId id="266" r:id="rId11"/>
    <p:sldId id="263" r:id="rId12"/>
    <p:sldId id="268" r:id="rId13"/>
    <p:sldId id="269" r:id="rId14"/>
    <p:sldId id="270" r:id="rId15"/>
    <p:sldId id="271" r:id="rId16"/>
    <p:sldId id="273" r:id="rId17"/>
    <p:sldId id="276" r:id="rId18"/>
    <p:sldId id="272" r:id="rId19"/>
    <p:sldId id="274" r:id="rId20"/>
    <p:sldId id="275" r:id="rId21"/>
    <p:sldId id="278" r:id="rId22"/>
    <p:sldId id="277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96A7-26EA-4174-B559-44AE549DCFB1}" type="datetimeFigureOut">
              <a:rPr lang="ru-RU" smtClean="0"/>
              <a:t>30.09.2018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E52D-7176-4C39-8EEA-A683CA34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E52D-7176-4C39-8EEA-A683CA34DA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3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2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50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77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9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63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25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06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78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56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87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84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10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0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3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65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4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8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3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8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4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ntorium34.ru/" TargetMode="External"/><Relationship Id="rId2" Type="http://schemas.openxmlformats.org/officeDocument/2006/relationships/hyperlink" Target="https://&#1084;&#1080;&#1085;&#1086;&#1073;&#1088;&#1085;&#1072;&#1091;&#1082;&#1080;.&#1088;&#1092;/&#1076;&#1086;&#1082;&#1091;&#1084;&#1077;&#1085;&#1090;&#1099;/12045/&#1092;&#1072;&#1081;&#1083;/10400/&#1056;&#1077;&#1082;&#1086;&#1084;&#1077;&#1085;&#1076;&#1072;&#1094;&#1080;&#1080;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vlg-lyceum10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shtoda@mail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7688" y="4760027"/>
            <a:ext cx="4714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>
                <a:solidFill>
                  <a:srgbClr val="700000"/>
                </a:solidFill>
                <a:latin typeface="Trebuchet MS" panose="020B0603020202020204" pitchFamily="34" charset="0"/>
              </a:rPr>
              <a:t>Ш</a:t>
            </a:r>
            <a:r>
              <a:rPr kumimoji="0" lang="ru-RU" alt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тода</a:t>
            </a:r>
            <a:r>
              <a:rPr kumimoji="0" lang="ru-RU" alt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Вера Николаевна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у</a:t>
            </a: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читель информатики,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МОУ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«Лицей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№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 Кировского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района Волгограда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519" y="2207315"/>
            <a:ext cx="10889673" cy="207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Можно ли повысить качество естественнонаучного и инженерно-математического образования, используя </a:t>
            </a:r>
            <a:r>
              <a:rPr lang="ru-RU" sz="2800" b="1" dirty="0" err="1">
                <a:solidFill>
                  <a:srgbClr val="7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 – технологии дополнительного образования?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0B0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«Лицей №10 Кировского района Волгограда»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943" y="304488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621" y="833632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Квантум -технологии: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566" y="2505619"/>
            <a:ext cx="9765476" cy="1715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Понятие это новое, означает, в целом, инновационные 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технологии, используемые в  </a:t>
            </a:r>
            <a:r>
              <a:rPr lang="ru-RU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кванториумах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Все умения и навыки приобретаются только через опыт. Поэтому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– технологии большое значение уделяют практике. Рассмотрим некоторые из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–технологий.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4439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7497" y="562101"/>
            <a:ext cx="10248406" cy="549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Кейс-технология – это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Trebuchet MS" panose="020B0603020202020204" pitchFamily="34" charset="0"/>
              <a:buChar char="—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Техника обучения, использующая описание реальной ситуации. Учащиеся должны проанализировать ситуацию, разобраться в сути проблемы, предложить возможные решения (создать прототип), выбрать лучшее (усовершенствовать).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Trebuchet MS" panose="020B0603020202020204" pitchFamily="34" charset="0"/>
              <a:buChar char="—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Специально подготовленный материал с описанием конкретной проблемы, которую необходимо разрешить в составе группы. 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Trebuchet MS" panose="020B0603020202020204" pitchFamily="34" charset="0"/>
              <a:buChar char="—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Конкретная практическая ситуация, рассказывающая о событии, в котором обнаруживается проблема, требующая решения.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Технология кейсов заключается в следующем: 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1. По определённым правилам разрабатывается модель конкретной ситуации, отражающая тот комплекс знаний и практических навыков, которые должны приобрести учащиеся. 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2. Описанная ситуация должна содержать проблему, которую диагностируют сами учащиеся. 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3. Учащиеся предлагают варианты решений проблемы, исходя из имеющихся знаний и умений. </a:t>
            </a:r>
          </a:p>
          <a:p>
            <a:pPr indent="179388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4.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Тьютор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выступает в роли диспетчера процесса взаимодействия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42074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" y="806517"/>
            <a:ext cx="10485120" cy="4900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Проектная технология SCRUM</a:t>
            </a: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</a:t>
            </a:r>
          </a:p>
          <a:p>
            <a:pPr indent="179388" algn="just">
              <a:lnSpc>
                <a:spcPct val="107000"/>
              </a:lnSpc>
            </a:pP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Проектный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подход к реализации открытых задач с неопределенной технологией решения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состоит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в движении к цели небольшими «перебежками» - простыми, логически оправданными шагами с фиксацией промежуточных результатов и без отвлечения на параллельные процессы и задачи.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Одна «перебежка» - один конкретный промежуточный результат. Фиксация. Движение дальше.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Именно такими короткими перебежками чаще всего перемещается команда во время игры в регби, чтобы добыть очко. И называются они SCRUM.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C00000"/>
                </a:solidFill>
                <a:latin typeface="Trebuchet MS" panose="020B0603020202020204" pitchFamily="34" charset="0"/>
              </a:rPr>
              <a:t>Принципы SCRUM: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Работающий продукт важнее исчерпывающей документации  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Люди и взаимодействие важнее процессов и инструментов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Сотрудничество с заказчиком важнее согласования условий контракта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Готовность к изменениям важнее следования первоначальному плану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7408" y="432320"/>
            <a:ext cx="10314432" cy="545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Детские инженерные и исследовательские проекты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Trebuchet MS" panose="020B0603020202020204" pitchFamily="34" charset="0"/>
              <a:buChar char="—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Самое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главное: желание заниматься проектной работой </a:t>
            </a: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Trebuchet MS" panose="020B0603020202020204" pitchFamily="34" charset="0"/>
              <a:buChar char="—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Нужно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ставить реальные цели,  преодолевать препятствия последовательно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Новое единое рабочее пространство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Новые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направления исследований </a:t>
            </a:r>
          </a:p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Сборка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команды нового типа</a:t>
            </a:r>
          </a:p>
          <a:p>
            <a:pPr marL="8001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Использование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ресурсов в новой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парадигме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37317"/>
              </p:ext>
            </p:extLst>
          </p:nvPr>
        </p:nvGraphicFramePr>
        <p:xfrm>
          <a:off x="755904" y="2198624"/>
          <a:ext cx="10245344" cy="209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672">
                  <a:extLst>
                    <a:ext uri="{9D8B030D-6E8A-4147-A177-3AD203B41FA5}">
                      <a16:colId xmlns:a16="http://schemas.microsoft.com/office/drawing/2014/main" val="4117625866"/>
                    </a:ext>
                  </a:extLst>
                </a:gridCol>
                <a:gridCol w="5122672">
                  <a:extLst>
                    <a:ext uri="{9D8B030D-6E8A-4147-A177-3AD203B41FA5}">
                      <a16:colId xmlns:a16="http://schemas.microsoft.com/office/drawing/2014/main" val="166018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Конкурентные преимущества  детей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Недостатки детей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7926"/>
                  </a:ext>
                </a:extLst>
              </a:tr>
              <a:tr h="4409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Креативность и широта взглядов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Поверхностность  знаний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044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Гибкость, свободное время, энергия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Отсутствие опыта,  «шишек»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0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Нет требования обратной совместимости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Вне зоны комфорта взрослых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9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36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1420848"/>
            <a:ext cx="7912608" cy="2529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Назовем еще несколько  </a:t>
            </a:r>
            <a:r>
              <a:rPr lang="ru-RU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–технологий</a:t>
            </a:r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Технология изобретательской разминки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Идеальный конечный результат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Постановка собственного эксперимента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Продуктовое мышление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Универсальная пирамида прогресса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9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02" y="2452666"/>
            <a:ext cx="11055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Используются ли в Вашем учебном заведении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вантум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технологии?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5446737"/>
            <a:ext cx="1151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считаете 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Да», то поставьте знак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«Нет» , то поставьте  знак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528" y="706743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</a:t>
            </a:r>
          </a:p>
        </p:txBody>
      </p:sp>
    </p:spTree>
    <p:extLst>
      <p:ext uri="{BB962C8B-B14F-4D97-AF65-F5344CB8AC3E}">
        <p14:creationId xmlns:p14="http://schemas.microsoft.com/office/powerpoint/2010/main" val="157756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624" y="2267729"/>
            <a:ext cx="95829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Trebuchet MS" panose="020B0603020202020204" pitchFamily="34" charset="0"/>
                <a:cs typeface="Arial" pitchFamily="34" charset="0"/>
              </a:rPr>
              <a:t>Как повысить качество естественнонаучного и инженерно-математического образования, используя </a:t>
            </a:r>
            <a:r>
              <a:rPr lang="ru-RU" sz="3200" b="1" dirty="0" err="1">
                <a:solidFill>
                  <a:srgbClr val="C00000"/>
                </a:solidFill>
                <a:latin typeface="Trebuchet MS" panose="020B0603020202020204" pitchFamily="34" charset="0"/>
                <a:cs typeface="Arial" pitchFamily="34" charset="0"/>
              </a:rPr>
              <a:t>квантум</a:t>
            </a:r>
            <a:r>
              <a:rPr lang="ru-RU" sz="3200" b="1" dirty="0">
                <a:solidFill>
                  <a:srgbClr val="C00000"/>
                </a:solidFill>
                <a:latin typeface="Trebuchet MS" panose="020B0603020202020204" pitchFamily="34" charset="0"/>
                <a:cs typeface="Arial" pitchFamily="34" charset="0"/>
              </a:rPr>
              <a:t>  - технологии?</a:t>
            </a:r>
            <a:endParaRPr lang="ru-RU" sz="3200" b="1" dirty="0">
              <a:solidFill>
                <a:srgbClr val="C0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8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90581"/>
              </p:ext>
            </p:extLst>
          </p:nvPr>
        </p:nvGraphicFramePr>
        <p:xfrm>
          <a:off x="457200" y="1548383"/>
          <a:ext cx="10924032" cy="493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429">
                  <a:extLst>
                    <a:ext uri="{9D8B030D-6E8A-4147-A177-3AD203B41FA5}">
                      <a16:colId xmlns:a16="http://schemas.microsoft.com/office/drawing/2014/main" val="1378768688"/>
                    </a:ext>
                  </a:extLst>
                </a:gridCol>
                <a:gridCol w="5462603">
                  <a:extLst>
                    <a:ext uri="{9D8B030D-6E8A-4147-A177-3AD203B41FA5}">
                      <a16:colId xmlns:a16="http://schemas.microsoft.com/office/drawing/2014/main" val="1827096659"/>
                    </a:ext>
                  </a:extLst>
                </a:gridCol>
              </a:tblGrid>
              <a:tr h="27872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Мероприятие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Профиль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618350924"/>
                  </a:ext>
                </a:extLst>
              </a:tr>
              <a:tr h="836158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Всероссийский конкурс научных работ школьников Юниор»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Инженерные науки, естественные науки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855194162"/>
                  </a:ext>
                </a:extLst>
              </a:tr>
              <a:tr h="557439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Инженерная олимпиада школьников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физика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422110232"/>
                  </a:ext>
                </a:extLst>
              </a:tr>
              <a:tr h="557439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Олимпиада школьников «Шаг в будущее»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Инженерное дело,  информатика,  математика, физика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963183050"/>
                  </a:ext>
                </a:extLst>
              </a:tr>
              <a:tr h="1114878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Межрегиональная олимпиада школьников «Будущие исследователи – будущее науки»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Биология, физика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620607721"/>
                  </a:ext>
                </a:extLst>
              </a:tr>
              <a:tr h="836158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Межрегиональная олимпиада школьников «Высшая проба»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Информатика, математика, физика, электроника,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3458474316"/>
                  </a:ext>
                </a:extLst>
              </a:tr>
              <a:tr h="557439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Олимпиада школьников «Робофест»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1800">
                          <a:effectLst/>
                          <a:latin typeface="+mj-lt"/>
                        </a:rPr>
                        <a:t> </a:t>
                      </a:r>
                      <a:endParaRPr lang="ru-RU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Мобильная  робототехника</a:t>
                      </a:r>
                      <a:endParaRPr lang="ru-R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41510665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3024" y="512081"/>
            <a:ext cx="10692384" cy="76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Приоритетные олимпиады и конкурсы, рекомендованные Министерством просвещения</a:t>
            </a:r>
          </a:p>
          <a:p>
            <a:pPr indent="17970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(рекомендованы «</a:t>
            </a:r>
            <a:r>
              <a:rPr lang="ru-RU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Кванториумом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310077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0743"/>
              </p:ext>
            </p:extLst>
          </p:nvPr>
        </p:nvGraphicFramePr>
        <p:xfrm>
          <a:off x="650240" y="649224"/>
          <a:ext cx="10924032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429">
                  <a:extLst>
                    <a:ext uri="{9D8B030D-6E8A-4147-A177-3AD203B41FA5}">
                      <a16:colId xmlns:a16="http://schemas.microsoft.com/office/drawing/2014/main" val="530830615"/>
                    </a:ext>
                  </a:extLst>
                </a:gridCol>
                <a:gridCol w="5462603">
                  <a:extLst>
                    <a:ext uri="{9D8B030D-6E8A-4147-A177-3AD203B41FA5}">
                      <a16:colId xmlns:a16="http://schemas.microsoft.com/office/drawing/2014/main" val="65663034"/>
                    </a:ext>
                  </a:extLst>
                </a:gridCol>
              </a:tblGrid>
              <a:tr h="348333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Всероссийская олимпиада школьников «Нанотехнологии – прорыв в будущее!»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Нанотехнологии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4008152521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Всероссийская Сеченовская олимпиада школьников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795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Биология, химия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2345210460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Всероссийская открытая олимпиада школьников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795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Математика, информатика, биология, химия, физика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2610885655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Интернет-олимпиада школьников по физике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7950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Физика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770002197"/>
                  </a:ext>
                </a:extLst>
              </a:tr>
              <a:tr h="348333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Межрегиональная олимпиада школьников по информатике и компьютерной безопасности</a:t>
                      </a:r>
                      <a:endParaRPr lang="ru-RU" sz="1800">
                        <a:effectLst/>
                        <a:latin typeface="+mj-lt"/>
                      </a:endParaRPr>
                    </a:p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 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Компьютерная безопасность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411409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793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34048"/>
              </p:ext>
            </p:extLst>
          </p:nvPr>
        </p:nvGraphicFramePr>
        <p:xfrm>
          <a:off x="674624" y="600456"/>
          <a:ext cx="10924032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429">
                  <a:extLst>
                    <a:ext uri="{9D8B030D-6E8A-4147-A177-3AD203B41FA5}">
                      <a16:colId xmlns:a16="http://schemas.microsoft.com/office/drawing/2014/main" val="3310263283"/>
                    </a:ext>
                  </a:extLst>
                </a:gridCol>
                <a:gridCol w="5462603">
                  <a:extLst>
                    <a:ext uri="{9D8B030D-6E8A-4147-A177-3AD203B41FA5}">
                      <a16:colId xmlns:a16="http://schemas.microsoft.com/office/drawing/2014/main" val="400101421"/>
                    </a:ext>
                  </a:extLst>
                </a:gridCol>
              </a:tblGrid>
              <a:tr h="90604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Олимпиада Курчатов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Математика, физика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804623017"/>
                  </a:ext>
                </a:extLst>
              </a:tr>
              <a:tr h="435417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Олимпиада школьников  «Ломоносов»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Инженерные науки, информатика, биология, механика и математическое моделирование, робототехника, математика, физика, химия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226647666"/>
                  </a:ext>
                </a:extLst>
              </a:tr>
              <a:tr h="174166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Олимпиада школьников по программированию  «ТехноКубок»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информатика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2708193094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Олимпиада школьников Санкт-Петербургского государственного университета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Биология, инженерные системы, математика,  физика, химия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610363975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Отраслевая физико-математическая олимпиада школьников «Росатом»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Математика, физика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1628135589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Межрегиональная отраслевая олимпиада школьников  «Паруса надежды»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j-lt"/>
                        </a:rPr>
                        <a:t>Математика, техника и технологии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3323866997"/>
                  </a:ext>
                </a:extLst>
              </a:tr>
              <a:tr h="261250">
                <a:tc>
                  <a:txBody>
                    <a:bodyPr/>
                    <a:lstStyle/>
                    <a:p>
                      <a:pPr marL="20955" marR="1079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735" algn="l"/>
                        </a:tabLst>
                      </a:pPr>
                      <a:r>
                        <a:rPr lang="ru-RU" sz="2000">
                          <a:effectLst/>
                          <a:latin typeface="+mj-lt"/>
                        </a:rPr>
                        <a:t>Турнир  имени М.В. Ломоносова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tc>
                  <a:txBody>
                    <a:bodyPr/>
                    <a:lstStyle/>
                    <a:p>
                      <a:pPr marL="23495" marR="106045"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Астрономия и науки о Земле, биология, математика, физика, химия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30" marR="18830" marT="0" marB="0"/>
                </a:tc>
                <a:extLst>
                  <a:ext uri="{0D108BD9-81ED-4DB2-BD59-A6C34878D82A}">
                    <a16:rowId xmlns:a16="http://schemas.microsoft.com/office/drawing/2014/main" val="2616331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86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" y="1218936"/>
            <a:ext cx="2914744" cy="396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2612" y="1167287"/>
            <a:ext cx="7588332" cy="4066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Штода</a:t>
            </a:r>
            <a:r>
              <a:rPr lang="ru-RU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Вера </a:t>
            </a:r>
            <a:r>
              <a:rPr lang="ru-RU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Николаевна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учитель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информатики и ИКТ высшей квалификационной категории муниципального общеобразовательного учреждения «Лицей № 10 Кировского района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Волгограда»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Почетный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работник общего образования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РФ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конкурса лучших учителей Российской Федерации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2009г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обладатель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премии главы Волгограда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2010,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районного конкурса профессионального мастерства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«Учитель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года»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2009г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автор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публикаций по методике преподавания информатики 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ИКТ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02" y="2208826"/>
            <a:ext cx="11055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Считаете ли Вы, что интеграция </a:t>
            </a: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интеграция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урочной и внеурочной деятельности учащихся в образовательном процессе может повысить </a:t>
            </a: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повысить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качество естественнонаучного и инженерно-математического образования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5446737"/>
            <a:ext cx="1151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считаете 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Да», то поставьте знак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«Нет» , то поставьте  знак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528" y="706743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</a:t>
            </a:r>
          </a:p>
        </p:txBody>
      </p:sp>
    </p:spTree>
    <p:extLst>
      <p:ext uri="{BB962C8B-B14F-4D97-AF65-F5344CB8AC3E}">
        <p14:creationId xmlns:p14="http://schemas.microsoft.com/office/powerpoint/2010/main" val="171235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28" y="863747"/>
            <a:ext cx="1064361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Информационные источники: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Основные принципы создания и функционирования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РФ</a:t>
            </a:r>
          </a:p>
          <a:p>
            <a:pPr marL="342900" indent="-746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https://минобрнауки.рф/документы/12045/файл/10400/Рекомендации.pdf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«Концептуальные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основы создания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Волгоградской области» (Статья подготовлена с учетом постановления Администрации Волгоградской области от 22.08. 2017 № 442-п «О создании и функционировании в Волгоградской области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 на 2018–2020 годы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3.  Материалы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сайта «Кванториум.34» 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3"/>
              </a:rPr>
              <a:t>http://www.kvantorium34.ru/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0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1267" y="539023"/>
            <a:ext cx="5869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Сайт проекта: </a:t>
            </a:r>
            <a:r>
              <a:rPr lang="en-US" sz="2000" b="1" dirty="0" smtClean="0">
                <a:solidFill>
                  <a:srgbClr val="700000"/>
                </a:solidFill>
                <a:latin typeface="Trebuchet MS" panose="020B0603020202020204" pitchFamily="34" charset="0"/>
                <a:hlinkClick r:id="rId2"/>
              </a:rPr>
              <a:t>https://www.vlg-lyceum10.com/</a:t>
            </a:r>
            <a:endParaRPr lang="ru-RU" sz="2000" b="1" dirty="0" smtClean="0">
              <a:solidFill>
                <a:srgbClr val="700000"/>
              </a:solidFill>
              <a:latin typeface="Trebuchet MS" panose="020B0603020202020204" pitchFamily="34" charset="0"/>
            </a:endParaRPr>
          </a:p>
          <a:p>
            <a:endParaRPr lang="ru-RU" sz="2000" b="1" dirty="0">
              <a:solidFill>
                <a:srgbClr val="7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6784" b="29564"/>
          <a:stretch/>
        </p:blipFill>
        <p:spPr>
          <a:xfrm>
            <a:off x="855807" y="961125"/>
            <a:ext cx="10486822" cy="534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549" y="6301127"/>
            <a:ext cx="745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rebuchet MS" panose="020B0603020202020204" pitchFamily="34" charset="0"/>
              </a:rPr>
              <a:t>Координатор проекта  </a:t>
            </a:r>
            <a:r>
              <a:rPr lang="ru-RU" dirty="0" smtClean="0">
                <a:latin typeface="Trebuchet MS" panose="020B0603020202020204" pitchFamily="34" charset="0"/>
              </a:rPr>
              <a:t>: </a:t>
            </a:r>
            <a:r>
              <a:rPr lang="ru-RU" dirty="0" err="1" smtClean="0">
                <a:latin typeface="Trebuchet MS" panose="020B0603020202020204" pitchFamily="34" charset="0"/>
              </a:rPr>
              <a:t>Штода</a:t>
            </a:r>
            <a:r>
              <a:rPr lang="ru-RU" dirty="0" smtClean="0">
                <a:latin typeface="Trebuchet MS" panose="020B0603020202020204" pitchFamily="34" charset="0"/>
              </a:rPr>
              <a:t> Вера Николаевна, </a:t>
            </a:r>
            <a:r>
              <a:rPr lang="en-US" dirty="0" smtClean="0">
                <a:latin typeface="Trebuchet MS" panose="020B0603020202020204" pitchFamily="34" charset="0"/>
                <a:hlinkClick r:id="rId4"/>
              </a:rPr>
              <a:t>vshtoda@mail.ru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8779" y="2043002"/>
            <a:ext cx="10177153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Проблемы в содержании и технологиях реализации программ общего образования естественнонаучного и инженерно-математического образования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Что такое «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»? «Квантум – центр»?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Что такое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– технологии?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Как повысить качество естественнонаучного и инженерно-математического образования, используя </a:t>
            </a:r>
            <a:r>
              <a:rPr lang="ru-RU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 - технологии?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610" y="85366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выступления: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422457"/>
            <a:ext cx="1211284" cy="1211284"/>
          </a:xfrm>
          <a:prstGeom prst="rect">
            <a:avLst/>
          </a:prstGeom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2336" y="1217221"/>
            <a:ext cx="10521695" cy="1755569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5882" y="2372412"/>
            <a:ext cx="10488149" cy="1755569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35882" y="3542791"/>
            <a:ext cx="10488149" cy="1755569"/>
            <a:chOff x="1296" y="2832"/>
            <a:chExt cx="2976" cy="432"/>
          </a:xfrm>
        </p:grpSpPr>
        <p:sp>
          <p:nvSpPr>
            <p:cNvPr id="14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75414" y="1617371"/>
            <a:ext cx="81194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algn="just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Учителя не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нацелены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на оказание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адресной помощи обучающимся по овладению учебной деятельностью (в условиях освоения предметных программ) во взаимосвязи с внеурочной деятельностью; 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8777" y="2828836"/>
            <a:ext cx="8587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У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чителя не используют для интеллектуального развития обучающихся в общеобразовательных учреждениях инновационные технологии </a:t>
            </a:r>
            <a:r>
              <a:rPr lang="ru-RU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кванториумов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;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9733" y="3984027"/>
            <a:ext cx="8302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едостаточным является ресурсное обеспечение качества естественнонаучного и инженерно-математического образования обучающихся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3122" y="669092"/>
            <a:ext cx="481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проблемы: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02" y="1794298"/>
            <a:ext cx="11055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Вы считаете, существуют ли проблемы в содержании и технологиях реализации программ общего образования естественнонаучного и инженерно-математического образования в массовой практике?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5446737"/>
            <a:ext cx="1151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считаете «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Да», то поставьте знак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«Нет» , то поставьте  знак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6528" y="706743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</a:t>
            </a:r>
          </a:p>
        </p:txBody>
      </p:sp>
    </p:spTree>
    <p:extLst>
      <p:ext uri="{BB962C8B-B14F-4D97-AF65-F5344CB8AC3E}">
        <p14:creationId xmlns:p14="http://schemas.microsoft.com/office/powerpoint/2010/main" val="57136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21" y="1721923"/>
            <a:ext cx="4209316" cy="280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936" t="19562" r="7832" b="14847"/>
          <a:stretch/>
        </p:blipFill>
        <p:spPr>
          <a:xfrm>
            <a:off x="356259" y="2589439"/>
            <a:ext cx="4136675" cy="285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4" y="570743"/>
            <a:ext cx="2926089" cy="29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3227" y="555765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164" y="4797632"/>
            <a:ext cx="982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51807" y="3557681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2096" y="570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lvl="0" algn="ctr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«Лицей №10 Кировского района Волгограда»</a:t>
            </a:r>
            <a:endParaRPr lang="ru-RU" dirty="0">
              <a:solidFill>
                <a:srgbClr val="0000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15" y="5086349"/>
            <a:ext cx="11317184" cy="100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402" t="37124" r="1623" b="19409"/>
          <a:stretch/>
        </p:blipFill>
        <p:spPr>
          <a:xfrm>
            <a:off x="1107130" y="1406039"/>
            <a:ext cx="9910940" cy="3658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3" y="5396702"/>
            <a:ext cx="1193519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Квантум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перспективное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научно-техническое направление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представленное в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Кванториуме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525" y="681088"/>
            <a:ext cx="5593277" cy="88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14" y="68108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3439" t="36123" r="1537" b="20124"/>
          <a:stretch/>
        </p:blipFill>
        <p:spPr bwMode="auto">
          <a:xfrm>
            <a:off x="1882244" y="617517"/>
            <a:ext cx="7024250" cy="5177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303" y="1587024"/>
            <a:ext cx="3517697" cy="351769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445829" y="3345872"/>
            <a:ext cx="1318161" cy="3287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5" y="103421"/>
            <a:ext cx="4686003" cy="46860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53" y="4569434"/>
            <a:ext cx="1582876" cy="1515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37" y="5234815"/>
            <a:ext cx="1599601" cy="1531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46" y="2248055"/>
            <a:ext cx="1599602" cy="1531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4" y="4469291"/>
            <a:ext cx="1599602" cy="15310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175" y="219628"/>
            <a:ext cx="1606734" cy="1537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9" y="219628"/>
            <a:ext cx="1599600" cy="15310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8" y="2244805"/>
            <a:ext cx="1602998" cy="15342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758300" y="4877161"/>
            <a:ext cx="446734" cy="414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93237">
            <a:off x="2928703" y="4594631"/>
            <a:ext cx="1524132" cy="414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50161">
            <a:off x="2017731" y="2556113"/>
            <a:ext cx="1524132" cy="414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3573">
            <a:off x="2371383" y="777868"/>
            <a:ext cx="1559891" cy="414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45115" flipH="1">
            <a:off x="7440235" y="4504192"/>
            <a:ext cx="1473840" cy="414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16093" flipH="1">
            <a:off x="8468930" y="2608160"/>
            <a:ext cx="1578056" cy="414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54170" flipH="1">
            <a:off x="7955775" y="748942"/>
            <a:ext cx="150841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910</Words>
  <Application>Microsoft Office PowerPoint</Application>
  <PresentationFormat>Широкоэкранный</PresentationFormat>
  <Paragraphs>169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Trebuchet MS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2018-09-30T15:36:52Z</dcterms:created>
  <dcterms:modified xsi:type="dcterms:W3CDTF">2018-09-30T19:29:37Z</dcterms:modified>
</cp:coreProperties>
</file>