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740" r:id="rId3"/>
    <p:sldMasterId id="2147483752" r:id="rId4"/>
    <p:sldMasterId id="2147483764" r:id="rId5"/>
    <p:sldMasterId id="2147483776" r:id="rId6"/>
  </p:sldMasterIdLst>
  <p:notesMasterIdLst>
    <p:notesMasterId r:id="rId43"/>
  </p:notesMasterIdLst>
  <p:sldIdLst>
    <p:sldId id="362" r:id="rId7"/>
    <p:sldId id="367" r:id="rId8"/>
    <p:sldId id="366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6" r:id="rId17"/>
    <p:sldId id="377" r:id="rId18"/>
    <p:sldId id="379" r:id="rId19"/>
    <p:sldId id="380" r:id="rId20"/>
    <p:sldId id="378" r:id="rId21"/>
    <p:sldId id="381" r:id="rId22"/>
    <p:sldId id="382" r:id="rId23"/>
    <p:sldId id="383" r:id="rId24"/>
    <p:sldId id="384" r:id="rId25"/>
    <p:sldId id="385" r:id="rId26"/>
    <p:sldId id="387" r:id="rId27"/>
    <p:sldId id="375" r:id="rId28"/>
    <p:sldId id="389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8" r:id="rId40"/>
    <p:sldId id="400" r:id="rId41"/>
    <p:sldId id="401" r:id="rId4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8857" autoAdjust="0"/>
  </p:normalViewPr>
  <p:slideViewPr>
    <p:cSldViewPr>
      <p:cViewPr varScale="1">
        <p:scale>
          <a:sx n="129" d="100"/>
          <a:sy n="12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EC4A92-EF64-4745-8F95-758911BB6F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B4C1B49-91A3-495D-8A4D-092055B890E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выбор технологии</a:t>
          </a:r>
        </a:p>
      </dgm:t>
    </dgm:pt>
    <dgm:pt modelId="{FADEF6FD-2B40-4B3F-ADC7-04D907344FE8}" type="parTrans" cxnId="{29D1D28E-E1B5-44E2-A37D-10F80E006C12}">
      <dgm:prSet/>
      <dgm:spPr/>
      <dgm:t>
        <a:bodyPr/>
        <a:lstStyle/>
        <a:p>
          <a:endParaRPr lang="ru-RU"/>
        </a:p>
      </dgm:t>
    </dgm:pt>
    <dgm:pt modelId="{30B5BA12-9E89-491B-9E97-46840CCA6651}" type="sibTrans" cxnId="{29D1D28E-E1B5-44E2-A37D-10F80E006C12}">
      <dgm:prSet/>
      <dgm:spPr/>
      <dgm:t>
        <a:bodyPr/>
        <a:lstStyle/>
        <a:p>
          <a:endParaRPr lang="ru-RU"/>
        </a:p>
      </dgm:t>
    </dgm:pt>
    <dgm:pt modelId="{FDFCA599-A22C-4736-8068-E83CCB24D8C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планирование</a:t>
          </a:r>
        </a:p>
      </dgm:t>
    </dgm:pt>
    <dgm:pt modelId="{09DB7188-AAC4-45F9-B902-E2A1132DE69A}" type="parTrans" cxnId="{DFEE4A0B-E3FF-4B3D-B50A-F6598C93024F}">
      <dgm:prSet/>
      <dgm:spPr/>
      <dgm:t>
        <a:bodyPr/>
        <a:lstStyle/>
        <a:p>
          <a:endParaRPr lang="ru-RU"/>
        </a:p>
      </dgm:t>
    </dgm:pt>
    <dgm:pt modelId="{BD4FBC5B-A745-4584-B5CA-9CC4FDCE11DE}" type="sibTrans" cxnId="{DFEE4A0B-E3FF-4B3D-B50A-F6598C93024F}">
      <dgm:prSet/>
      <dgm:spPr/>
      <dgm:t>
        <a:bodyPr/>
        <a:lstStyle/>
        <a:p>
          <a:endParaRPr lang="ru-RU"/>
        </a:p>
      </dgm:t>
    </dgm:pt>
    <dgm:pt modelId="{E1D6BCAB-1D4B-43C1-AB0A-998D064EB0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организация</a:t>
          </a:r>
        </a:p>
      </dgm:t>
    </dgm:pt>
    <dgm:pt modelId="{146E0DDC-58DD-4FE4-89DB-71593440054C}" type="parTrans" cxnId="{0062E234-9972-4882-817D-721ECF2B134D}">
      <dgm:prSet/>
      <dgm:spPr/>
      <dgm:t>
        <a:bodyPr/>
        <a:lstStyle/>
        <a:p>
          <a:endParaRPr lang="ru-RU"/>
        </a:p>
      </dgm:t>
    </dgm:pt>
    <dgm:pt modelId="{7A18E0F8-C6B8-41C4-9E95-AD357BCEDC58}" type="sibTrans" cxnId="{0062E234-9972-4882-817D-721ECF2B134D}">
      <dgm:prSet/>
      <dgm:spPr/>
      <dgm:t>
        <a:bodyPr/>
        <a:lstStyle/>
        <a:p>
          <a:endParaRPr lang="ru-RU"/>
        </a:p>
      </dgm:t>
    </dgm:pt>
    <dgm:pt modelId="{F315752D-B0CB-463C-ADE2-579A84AB9D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сбор материалов</a:t>
          </a:r>
        </a:p>
      </dgm:t>
    </dgm:pt>
    <dgm:pt modelId="{EF1F5FEC-A744-450D-9F44-B21BBA8D89BB}" type="parTrans" cxnId="{97B06B53-405F-409F-9FFF-5DB43F5496CA}">
      <dgm:prSet/>
      <dgm:spPr/>
      <dgm:t>
        <a:bodyPr/>
        <a:lstStyle/>
        <a:p>
          <a:endParaRPr lang="ru-RU"/>
        </a:p>
      </dgm:t>
    </dgm:pt>
    <dgm:pt modelId="{4A48CB1A-D282-4272-8761-5D9860EB0052}" type="sibTrans" cxnId="{97B06B53-405F-409F-9FFF-5DB43F5496CA}">
      <dgm:prSet/>
      <dgm:spPr/>
      <dgm:t>
        <a:bodyPr/>
        <a:lstStyle/>
        <a:p>
          <a:endParaRPr lang="ru-RU"/>
        </a:p>
      </dgm:t>
    </dgm:pt>
    <dgm:pt modelId="{066BABE4-CE42-4F9A-89D6-4DDD97D5CB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представление</a:t>
          </a:r>
        </a:p>
      </dgm:t>
    </dgm:pt>
    <dgm:pt modelId="{12656F29-0F28-4826-B4F0-146CCA8C4607}" type="parTrans" cxnId="{8770AF73-5AB0-400B-8906-555F699DA776}">
      <dgm:prSet/>
      <dgm:spPr/>
      <dgm:t>
        <a:bodyPr/>
        <a:lstStyle/>
        <a:p>
          <a:endParaRPr lang="ru-RU"/>
        </a:p>
      </dgm:t>
    </dgm:pt>
    <dgm:pt modelId="{8AE25F60-0AEA-4362-8C27-2D583093875C}" type="sibTrans" cxnId="{8770AF73-5AB0-400B-8906-555F699DA776}">
      <dgm:prSet/>
      <dgm:spPr/>
      <dgm:t>
        <a:bodyPr/>
        <a:lstStyle/>
        <a:p>
          <a:endParaRPr lang="ru-RU"/>
        </a:p>
      </dgm:t>
    </dgm:pt>
    <dgm:pt modelId="{300540B9-CCE9-4DE9-8EA1-B7C92C13E0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рефлексия</a:t>
          </a:r>
        </a:p>
      </dgm:t>
    </dgm:pt>
    <dgm:pt modelId="{624244FC-57BA-4CAA-BD72-EE286785BF70}" type="parTrans" cxnId="{650FBA88-1F17-4700-872C-547DD99480D4}">
      <dgm:prSet/>
      <dgm:spPr/>
      <dgm:t>
        <a:bodyPr/>
        <a:lstStyle/>
        <a:p>
          <a:endParaRPr lang="ru-RU"/>
        </a:p>
      </dgm:t>
    </dgm:pt>
    <dgm:pt modelId="{5E2D11BE-9405-4CD4-8001-B759982D95EA}" type="sibTrans" cxnId="{650FBA88-1F17-4700-872C-547DD99480D4}">
      <dgm:prSet/>
      <dgm:spPr/>
      <dgm:t>
        <a:bodyPr/>
        <a:lstStyle/>
        <a:p>
          <a:endParaRPr lang="ru-RU"/>
        </a:p>
      </dgm:t>
    </dgm:pt>
    <dgm:pt modelId="{3A7D9FE8-79B5-4BCD-8294-B7BBB8FAC7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коррекция</a:t>
          </a:r>
        </a:p>
      </dgm:t>
    </dgm:pt>
    <dgm:pt modelId="{8F672C5B-9B87-4E9C-9212-CD88E65A5BF6}" type="parTrans" cxnId="{E6E74D68-3DF7-43F9-B90F-50DC92EEF431}">
      <dgm:prSet/>
      <dgm:spPr/>
      <dgm:t>
        <a:bodyPr/>
        <a:lstStyle/>
        <a:p>
          <a:endParaRPr lang="ru-RU"/>
        </a:p>
      </dgm:t>
    </dgm:pt>
    <dgm:pt modelId="{DFCC0BAC-3388-4343-AE9A-71542834BBF2}" type="sibTrans" cxnId="{E6E74D68-3DF7-43F9-B90F-50DC92EEF431}">
      <dgm:prSet/>
      <dgm:spPr/>
      <dgm:t>
        <a:bodyPr/>
        <a:lstStyle/>
        <a:p>
          <a:endParaRPr lang="ru-RU"/>
        </a:p>
      </dgm:t>
    </dgm:pt>
    <dgm:pt modelId="{B7A9866D-1BD7-431E-9D5B-15CE69E2C68B}" type="pres">
      <dgm:prSet presAssocID="{76EC4A92-EF64-4745-8F95-758911BB6F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77A26DF-4EBA-422E-BEEA-87F098F681F9}" type="pres">
      <dgm:prSet presAssocID="{EB4C1B49-91A3-495D-8A4D-092055B890E5}" presName="hierRoot1" presStyleCnt="0">
        <dgm:presLayoutVars>
          <dgm:hierBranch val="r"/>
        </dgm:presLayoutVars>
      </dgm:prSet>
      <dgm:spPr/>
    </dgm:pt>
    <dgm:pt modelId="{108D4067-EE34-4695-849A-7AFE7D02A06F}" type="pres">
      <dgm:prSet presAssocID="{EB4C1B49-91A3-495D-8A4D-092055B890E5}" presName="rootComposite1" presStyleCnt="0"/>
      <dgm:spPr/>
    </dgm:pt>
    <dgm:pt modelId="{A0AF9112-8542-44E0-86DC-F3F2454B74B4}" type="pres">
      <dgm:prSet presAssocID="{EB4C1B49-91A3-495D-8A4D-092055B890E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A66B3A-88DF-42D1-A358-B092DB73E4AF}" type="pres">
      <dgm:prSet presAssocID="{EB4C1B49-91A3-495D-8A4D-092055B890E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64E069A-1695-4003-B7CF-833209058960}" type="pres">
      <dgm:prSet presAssocID="{EB4C1B49-91A3-495D-8A4D-092055B890E5}" presName="hierChild2" presStyleCnt="0"/>
      <dgm:spPr/>
    </dgm:pt>
    <dgm:pt modelId="{AABF3081-B135-43C7-A6CC-318B0F47A5C2}" type="pres">
      <dgm:prSet presAssocID="{09DB7188-AAC4-45F9-B902-E2A1132DE69A}" presName="Name50" presStyleLbl="parChTrans1D2" presStyleIdx="0" presStyleCnt="6"/>
      <dgm:spPr/>
    </dgm:pt>
    <dgm:pt modelId="{6D447E47-A37D-4165-AAA0-6424A8F1483E}" type="pres">
      <dgm:prSet presAssocID="{FDFCA599-A22C-4736-8068-E83CCB24D8CB}" presName="hierRoot2" presStyleCnt="0">
        <dgm:presLayoutVars>
          <dgm:hierBranch/>
        </dgm:presLayoutVars>
      </dgm:prSet>
      <dgm:spPr/>
    </dgm:pt>
    <dgm:pt modelId="{3C50EF12-9A0B-4172-9710-C8E592FC7359}" type="pres">
      <dgm:prSet presAssocID="{FDFCA599-A22C-4736-8068-E83CCB24D8CB}" presName="rootComposite" presStyleCnt="0"/>
      <dgm:spPr/>
    </dgm:pt>
    <dgm:pt modelId="{4FE4E9AE-B6D6-40D7-B81D-937908CF0173}" type="pres">
      <dgm:prSet presAssocID="{FDFCA599-A22C-4736-8068-E83CCB24D8CB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784F31-447C-42D2-8FCB-B80B14B0FB8B}" type="pres">
      <dgm:prSet presAssocID="{FDFCA599-A22C-4736-8068-E83CCB24D8CB}" presName="rootConnector" presStyleLbl="node2" presStyleIdx="0" presStyleCnt="6"/>
      <dgm:spPr/>
      <dgm:t>
        <a:bodyPr/>
        <a:lstStyle/>
        <a:p>
          <a:endParaRPr lang="ru-RU"/>
        </a:p>
      </dgm:t>
    </dgm:pt>
    <dgm:pt modelId="{A66C3763-D0AE-4C79-AFAB-CC07FFD78BA4}" type="pres">
      <dgm:prSet presAssocID="{FDFCA599-A22C-4736-8068-E83CCB24D8CB}" presName="hierChild4" presStyleCnt="0"/>
      <dgm:spPr/>
    </dgm:pt>
    <dgm:pt modelId="{5F9BEB12-C2A5-4071-AD94-A7C708657D0F}" type="pres">
      <dgm:prSet presAssocID="{FDFCA599-A22C-4736-8068-E83CCB24D8CB}" presName="hierChild5" presStyleCnt="0"/>
      <dgm:spPr/>
    </dgm:pt>
    <dgm:pt modelId="{2518BA0B-1C3B-47BB-B5C6-E454C3235232}" type="pres">
      <dgm:prSet presAssocID="{146E0DDC-58DD-4FE4-89DB-71593440054C}" presName="Name50" presStyleLbl="parChTrans1D2" presStyleIdx="1" presStyleCnt="6"/>
      <dgm:spPr/>
    </dgm:pt>
    <dgm:pt modelId="{50E6C9A6-35DD-4126-8BFB-297125D13CBB}" type="pres">
      <dgm:prSet presAssocID="{E1D6BCAB-1D4B-43C1-AB0A-998D064EB058}" presName="hierRoot2" presStyleCnt="0">
        <dgm:presLayoutVars>
          <dgm:hierBranch/>
        </dgm:presLayoutVars>
      </dgm:prSet>
      <dgm:spPr/>
    </dgm:pt>
    <dgm:pt modelId="{FC71D7C5-3B1C-48F9-9712-F783F66B1C54}" type="pres">
      <dgm:prSet presAssocID="{E1D6BCAB-1D4B-43C1-AB0A-998D064EB058}" presName="rootComposite" presStyleCnt="0"/>
      <dgm:spPr/>
    </dgm:pt>
    <dgm:pt modelId="{E63377DD-C66E-405A-B6DA-8D1FF65B3DB8}" type="pres">
      <dgm:prSet presAssocID="{E1D6BCAB-1D4B-43C1-AB0A-998D064EB058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4BBE69-D226-460F-A9FC-7446ED4A9401}" type="pres">
      <dgm:prSet presAssocID="{E1D6BCAB-1D4B-43C1-AB0A-998D064EB058}" presName="rootConnector" presStyleLbl="node2" presStyleIdx="1" presStyleCnt="6"/>
      <dgm:spPr/>
      <dgm:t>
        <a:bodyPr/>
        <a:lstStyle/>
        <a:p>
          <a:endParaRPr lang="ru-RU"/>
        </a:p>
      </dgm:t>
    </dgm:pt>
    <dgm:pt modelId="{74BD77F9-5A7B-494D-B515-4A4F0C0F3D29}" type="pres">
      <dgm:prSet presAssocID="{E1D6BCAB-1D4B-43C1-AB0A-998D064EB058}" presName="hierChild4" presStyleCnt="0"/>
      <dgm:spPr/>
    </dgm:pt>
    <dgm:pt modelId="{E40701E1-6354-4D1D-A1CE-7AACA97C725D}" type="pres">
      <dgm:prSet presAssocID="{E1D6BCAB-1D4B-43C1-AB0A-998D064EB058}" presName="hierChild5" presStyleCnt="0"/>
      <dgm:spPr/>
    </dgm:pt>
    <dgm:pt modelId="{799DE73B-2B85-44B8-8F7D-E1BC50009F7A}" type="pres">
      <dgm:prSet presAssocID="{EF1F5FEC-A744-450D-9F44-B21BBA8D89BB}" presName="Name50" presStyleLbl="parChTrans1D2" presStyleIdx="2" presStyleCnt="6"/>
      <dgm:spPr/>
    </dgm:pt>
    <dgm:pt modelId="{C716093A-4FC4-4F7A-8D3A-FBCD745808FD}" type="pres">
      <dgm:prSet presAssocID="{F315752D-B0CB-463C-ADE2-579A84AB9DFA}" presName="hierRoot2" presStyleCnt="0">
        <dgm:presLayoutVars>
          <dgm:hierBranch/>
        </dgm:presLayoutVars>
      </dgm:prSet>
      <dgm:spPr/>
    </dgm:pt>
    <dgm:pt modelId="{B06BF00B-BB72-4A23-A947-558705196856}" type="pres">
      <dgm:prSet presAssocID="{F315752D-B0CB-463C-ADE2-579A84AB9DFA}" presName="rootComposite" presStyleCnt="0"/>
      <dgm:spPr/>
    </dgm:pt>
    <dgm:pt modelId="{81759B64-25AE-45C4-B6CE-8C7880C71E6E}" type="pres">
      <dgm:prSet presAssocID="{F315752D-B0CB-463C-ADE2-579A84AB9DFA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BE3F18-7CED-4E88-AF58-AC23FBE37BB5}" type="pres">
      <dgm:prSet presAssocID="{F315752D-B0CB-463C-ADE2-579A84AB9DFA}" presName="rootConnector" presStyleLbl="node2" presStyleIdx="2" presStyleCnt="6"/>
      <dgm:spPr/>
      <dgm:t>
        <a:bodyPr/>
        <a:lstStyle/>
        <a:p>
          <a:endParaRPr lang="ru-RU"/>
        </a:p>
      </dgm:t>
    </dgm:pt>
    <dgm:pt modelId="{E72F4421-E979-4FF7-B533-3FBB2F957677}" type="pres">
      <dgm:prSet presAssocID="{F315752D-B0CB-463C-ADE2-579A84AB9DFA}" presName="hierChild4" presStyleCnt="0"/>
      <dgm:spPr/>
    </dgm:pt>
    <dgm:pt modelId="{82A23407-E774-4B27-97E5-201753D52E34}" type="pres">
      <dgm:prSet presAssocID="{F315752D-B0CB-463C-ADE2-579A84AB9DFA}" presName="hierChild5" presStyleCnt="0"/>
      <dgm:spPr/>
    </dgm:pt>
    <dgm:pt modelId="{A8410A9A-99A0-43E5-8C81-B9954FFC10AF}" type="pres">
      <dgm:prSet presAssocID="{12656F29-0F28-4826-B4F0-146CCA8C4607}" presName="Name50" presStyleLbl="parChTrans1D2" presStyleIdx="3" presStyleCnt="6"/>
      <dgm:spPr/>
    </dgm:pt>
    <dgm:pt modelId="{8F2D0925-C02A-4FF8-92B5-619154582AD8}" type="pres">
      <dgm:prSet presAssocID="{066BABE4-CE42-4F9A-89D6-4DDD97D5CB64}" presName="hierRoot2" presStyleCnt="0">
        <dgm:presLayoutVars>
          <dgm:hierBranch/>
        </dgm:presLayoutVars>
      </dgm:prSet>
      <dgm:spPr/>
    </dgm:pt>
    <dgm:pt modelId="{C79F8E4C-7BD7-47F7-95CD-39981AECC0FA}" type="pres">
      <dgm:prSet presAssocID="{066BABE4-CE42-4F9A-89D6-4DDD97D5CB64}" presName="rootComposite" presStyleCnt="0"/>
      <dgm:spPr/>
    </dgm:pt>
    <dgm:pt modelId="{C3652A5B-CC8F-45F3-82FA-A3583CCD5394}" type="pres">
      <dgm:prSet presAssocID="{066BABE4-CE42-4F9A-89D6-4DDD97D5CB64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102BEA-D76C-409E-BF10-9F466D89E23B}" type="pres">
      <dgm:prSet presAssocID="{066BABE4-CE42-4F9A-89D6-4DDD97D5CB64}" presName="rootConnector" presStyleLbl="node2" presStyleIdx="3" presStyleCnt="6"/>
      <dgm:spPr/>
      <dgm:t>
        <a:bodyPr/>
        <a:lstStyle/>
        <a:p>
          <a:endParaRPr lang="ru-RU"/>
        </a:p>
      </dgm:t>
    </dgm:pt>
    <dgm:pt modelId="{7FF445E0-DA6F-4D5A-A25E-FA61FC64B9F3}" type="pres">
      <dgm:prSet presAssocID="{066BABE4-CE42-4F9A-89D6-4DDD97D5CB64}" presName="hierChild4" presStyleCnt="0"/>
      <dgm:spPr/>
    </dgm:pt>
    <dgm:pt modelId="{8A40FF5A-CE1A-485C-8D85-47C64C5319B5}" type="pres">
      <dgm:prSet presAssocID="{066BABE4-CE42-4F9A-89D6-4DDD97D5CB64}" presName="hierChild5" presStyleCnt="0"/>
      <dgm:spPr/>
    </dgm:pt>
    <dgm:pt modelId="{2094215A-C320-44B1-A483-46F42EB8B100}" type="pres">
      <dgm:prSet presAssocID="{624244FC-57BA-4CAA-BD72-EE286785BF70}" presName="Name50" presStyleLbl="parChTrans1D2" presStyleIdx="4" presStyleCnt="6"/>
      <dgm:spPr/>
    </dgm:pt>
    <dgm:pt modelId="{A51AD2DB-A5F3-4FFC-AEA3-F02856B1E571}" type="pres">
      <dgm:prSet presAssocID="{300540B9-CCE9-4DE9-8EA1-B7C92C13E08E}" presName="hierRoot2" presStyleCnt="0">
        <dgm:presLayoutVars>
          <dgm:hierBranch/>
        </dgm:presLayoutVars>
      </dgm:prSet>
      <dgm:spPr/>
    </dgm:pt>
    <dgm:pt modelId="{2DBCFE3F-096F-4158-92AD-F9F7B67D5CB9}" type="pres">
      <dgm:prSet presAssocID="{300540B9-CCE9-4DE9-8EA1-B7C92C13E08E}" presName="rootComposite" presStyleCnt="0"/>
      <dgm:spPr/>
    </dgm:pt>
    <dgm:pt modelId="{0947E424-4F96-4A6E-A81F-7E607116545B}" type="pres">
      <dgm:prSet presAssocID="{300540B9-CCE9-4DE9-8EA1-B7C92C13E08E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7DD5BA-462F-40C0-9D50-9EB696BE8594}" type="pres">
      <dgm:prSet presAssocID="{300540B9-CCE9-4DE9-8EA1-B7C92C13E08E}" presName="rootConnector" presStyleLbl="node2" presStyleIdx="4" presStyleCnt="6"/>
      <dgm:spPr/>
      <dgm:t>
        <a:bodyPr/>
        <a:lstStyle/>
        <a:p>
          <a:endParaRPr lang="ru-RU"/>
        </a:p>
      </dgm:t>
    </dgm:pt>
    <dgm:pt modelId="{065F290E-7C66-4318-831B-A9B4C7A20E84}" type="pres">
      <dgm:prSet presAssocID="{300540B9-CCE9-4DE9-8EA1-B7C92C13E08E}" presName="hierChild4" presStyleCnt="0"/>
      <dgm:spPr/>
    </dgm:pt>
    <dgm:pt modelId="{F3DE0A9A-BAFB-46BF-8575-93025F24220D}" type="pres">
      <dgm:prSet presAssocID="{300540B9-CCE9-4DE9-8EA1-B7C92C13E08E}" presName="hierChild5" presStyleCnt="0"/>
      <dgm:spPr/>
    </dgm:pt>
    <dgm:pt modelId="{1931E4E6-69BA-4E03-8179-0296849C42F1}" type="pres">
      <dgm:prSet presAssocID="{8F672C5B-9B87-4E9C-9212-CD88E65A5BF6}" presName="Name50" presStyleLbl="parChTrans1D2" presStyleIdx="5" presStyleCnt="6"/>
      <dgm:spPr/>
    </dgm:pt>
    <dgm:pt modelId="{0E0F84A9-BE4D-4F74-824A-3E096D54C6F0}" type="pres">
      <dgm:prSet presAssocID="{3A7D9FE8-79B5-4BCD-8294-B7BBB8FAC71C}" presName="hierRoot2" presStyleCnt="0">
        <dgm:presLayoutVars>
          <dgm:hierBranch/>
        </dgm:presLayoutVars>
      </dgm:prSet>
      <dgm:spPr/>
    </dgm:pt>
    <dgm:pt modelId="{AB103613-CD6F-4ADA-88D6-72D82DC23808}" type="pres">
      <dgm:prSet presAssocID="{3A7D9FE8-79B5-4BCD-8294-B7BBB8FAC71C}" presName="rootComposite" presStyleCnt="0"/>
      <dgm:spPr/>
    </dgm:pt>
    <dgm:pt modelId="{05186F7A-5728-4CFD-9DEA-AD8523E49B5B}" type="pres">
      <dgm:prSet presAssocID="{3A7D9FE8-79B5-4BCD-8294-B7BBB8FAC71C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69D06F-50F4-4623-84BC-B5713BFA2F8A}" type="pres">
      <dgm:prSet presAssocID="{3A7D9FE8-79B5-4BCD-8294-B7BBB8FAC71C}" presName="rootConnector" presStyleLbl="node2" presStyleIdx="5" presStyleCnt="6"/>
      <dgm:spPr/>
      <dgm:t>
        <a:bodyPr/>
        <a:lstStyle/>
        <a:p>
          <a:endParaRPr lang="ru-RU"/>
        </a:p>
      </dgm:t>
    </dgm:pt>
    <dgm:pt modelId="{BDD7BCEC-1B4F-4A56-BBD1-60C5863F937A}" type="pres">
      <dgm:prSet presAssocID="{3A7D9FE8-79B5-4BCD-8294-B7BBB8FAC71C}" presName="hierChild4" presStyleCnt="0"/>
      <dgm:spPr/>
    </dgm:pt>
    <dgm:pt modelId="{87DA8B5D-FE89-4FF9-95AE-3F38E3FC040A}" type="pres">
      <dgm:prSet presAssocID="{3A7D9FE8-79B5-4BCD-8294-B7BBB8FAC71C}" presName="hierChild5" presStyleCnt="0"/>
      <dgm:spPr/>
    </dgm:pt>
    <dgm:pt modelId="{3DFF2713-8F06-417E-962D-7EF4A8004693}" type="pres">
      <dgm:prSet presAssocID="{EB4C1B49-91A3-495D-8A4D-092055B890E5}" presName="hierChild3" presStyleCnt="0"/>
      <dgm:spPr/>
    </dgm:pt>
  </dgm:ptLst>
  <dgm:cxnLst>
    <dgm:cxn modelId="{86DF7D78-838C-4683-8995-BC1F1DA9E033}" type="presOf" srcId="{EB4C1B49-91A3-495D-8A4D-092055B890E5}" destId="{A0AF9112-8542-44E0-86DC-F3F2454B74B4}" srcOrd="0" destOrd="0" presId="urn:microsoft.com/office/officeart/2005/8/layout/orgChart1"/>
    <dgm:cxn modelId="{FB7E3B2E-3F39-4CF2-BA0E-7E1F864AD95F}" type="presOf" srcId="{066BABE4-CE42-4F9A-89D6-4DDD97D5CB64}" destId="{C3652A5B-CC8F-45F3-82FA-A3583CCD5394}" srcOrd="0" destOrd="0" presId="urn:microsoft.com/office/officeart/2005/8/layout/orgChart1"/>
    <dgm:cxn modelId="{29D1D28E-E1B5-44E2-A37D-10F80E006C12}" srcId="{76EC4A92-EF64-4745-8F95-758911BB6F56}" destId="{EB4C1B49-91A3-495D-8A4D-092055B890E5}" srcOrd="0" destOrd="0" parTransId="{FADEF6FD-2B40-4B3F-ADC7-04D907344FE8}" sibTransId="{30B5BA12-9E89-491B-9E97-46840CCA6651}"/>
    <dgm:cxn modelId="{4ADC2A24-A8B1-4226-965D-57BF0DB7A55D}" type="presOf" srcId="{F315752D-B0CB-463C-ADE2-579A84AB9DFA}" destId="{81759B64-25AE-45C4-B6CE-8C7880C71E6E}" srcOrd="0" destOrd="0" presId="urn:microsoft.com/office/officeart/2005/8/layout/orgChart1"/>
    <dgm:cxn modelId="{8770AF73-5AB0-400B-8906-555F699DA776}" srcId="{EB4C1B49-91A3-495D-8A4D-092055B890E5}" destId="{066BABE4-CE42-4F9A-89D6-4DDD97D5CB64}" srcOrd="3" destOrd="0" parTransId="{12656F29-0F28-4826-B4F0-146CCA8C4607}" sibTransId="{8AE25F60-0AEA-4362-8C27-2D583093875C}"/>
    <dgm:cxn modelId="{A3472815-79C8-4517-9A95-E0786F255932}" type="presOf" srcId="{FDFCA599-A22C-4736-8068-E83CCB24D8CB}" destId="{4FE4E9AE-B6D6-40D7-B81D-937908CF0173}" srcOrd="0" destOrd="0" presId="urn:microsoft.com/office/officeart/2005/8/layout/orgChart1"/>
    <dgm:cxn modelId="{A8D74FFD-76F5-41E7-AA8F-8C58D0A7678B}" type="presOf" srcId="{066BABE4-CE42-4F9A-89D6-4DDD97D5CB64}" destId="{AA102BEA-D76C-409E-BF10-9F466D89E23B}" srcOrd="1" destOrd="0" presId="urn:microsoft.com/office/officeart/2005/8/layout/orgChart1"/>
    <dgm:cxn modelId="{38424400-226B-4F3B-A539-73218B1BAC35}" type="presOf" srcId="{EB4C1B49-91A3-495D-8A4D-092055B890E5}" destId="{43A66B3A-88DF-42D1-A358-B092DB73E4AF}" srcOrd="1" destOrd="0" presId="urn:microsoft.com/office/officeart/2005/8/layout/orgChart1"/>
    <dgm:cxn modelId="{B34043CD-1517-4AEE-B59A-F461CC357176}" type="presOf" srcId="{8F672C5B-9B87-4E9C-9212-CD88E65A5BF6}" destId="{1931E4E6-69BA-4E03-8179-0296849C42F1}" srcOrd="0" destOrd="0" presId="urn:microsoft.com/office/officeart/2005/8/layout/orgChart1"/>
    <dgm:cxn modelId="{6BEC1471-D4E9-46E5-9E7C-60D8585A2730}" type="presOf" srcId="{146E0DDC-58DD-4FE4-89DB-71593440054C}" destId="{2518BA0B-1C3B-47BB-B5C6-E454C3235232}" srcOrd="0" destOrd="0" presId="urn:microsoft.com/office/officeart/2005/8/layout/orgChart1"/>
    <dgm:cxn modelId="{FA1543D0-3EEB-47A5-8AD9-2B551A5E4687}" type="presOf" srcId="{76EC4A92-EF64-4745-8F95-758911BB6F56}" destId="{B7A9866D-1BD7-431E-9D5B-15CE69E2C68B}" srcOrd="0" destOrd="0" presId="urn:microsoft.com/office/officeart/2005/8/layout/orgChart1"/>
    <dgm:cxn modelId="{84D192FB-B803-4261-B1BF-2E775F973924}" type="presOf" srcId="{300540B9-CCE9-4DE9-8EA1-B7C92C13E08E}" destId="{0947E424-4F96-4A6E-A81F-7E607116545B}" srcOrd="0" destOrd="0" presId="urn:microsoft.com/office/officeart/2005/8/layout/orgChart1"/>
    <dgm:cxn modelId="{DFEE4A0B-E3FF-4B3D-B50A-F6598C93024F}" srcId="{EB4C1B49-91A3-495D-8A4D-092055B890E5}" destId="{FDFCA599-A22C-4736-8068-E83CCB24D8CB}" srcOrd="0" destOrd="0" parTransId="{09DB7188-AAC4-45F9-B902-E2A1132DE69A}" sibTransId="{BD4FBC5B-A745-4584-B5CA-9CC4FDCE11DE}"/>
    <dgm:cxn modelId="{4DA65544-9F99-4F31-8FF0-EFB79B61687F}" type="presOf" srcId="{F315752D-B0CB-463C-ADE2-579A84AB9DFA}" destId="{01BE3F18-7CED-4E88-AF58-AC23FBE37BB5}" srcOrd="1" destOrd="0" presId="urn:microsoft.com/office/officeart/2005/8/layout/orgChart1"/>
    <dgm:cxn modelId="{78F7918B-5E16-4ED6-B65D-C77B51D90E51}" type="presOf" srcId="{E1D6BCAB-1D4B-43C1-AB0A-998D064EB058}" destId="{C34BBE69-D226-460F-A9FC-7446ED4A9401}" srcOrd="1" destOrd="0" presId="urn:microsoft.com/office/officeart/2005/8/layout/orgChart1"/>
    <dgm:cxn modelId="{97B06B53-405F-409F-9FFF-5DB43F5496CA}" srcId="{EB4C1B49-91A3-495D-8A4D-092055B890E5}" destId="{F315752D-B0CB-463C-ADE2-579A84AB9DFA}" srcOrd="2" destOrd="0" parTransId="{EF1F5FEC-A744-450D-9F44-B21BBA8D89BB}" sibTransId="{4A48CB1A-D282-4272-8761-5D9860EB0052}"/>
    <dgm:cxn modelId="{0609146F-C73A-4E8F-8CE6-8F55D4D64093}" type="presOf" srcId="{E1D6BCAB-1D4B-43C1-AB0A-998D064EB058}" destId="{E63377DD-C66E-405A-B6DA-8D1FF65B3DB8}" srcOrd="0" destOrd="0" presId="urn:microsoft.com/office/officeart/2005/8/layout/orgChart1"/>
    <dgm:cxn modelId="{F7BD4D85-C907-4284-9D5E-D1BA3F854295}" type="presOf" srcId="{EF1F5FEC-A744-450D-9F44-B21BBA8D89BB}" destId="{799DE73B-2B85-44B8-8F7D-E1BC50009F7A}" srcOrd="0" destOrd="0" presId="urn:microsoft.com/office/officeart/2005/8/layout/orgChart1"/>
    <dgm:cxn modelId="{A093D982-FC91-44C0-B540-91ACC4A148BF}" type="presOf" srcId="{300540B9-CCE9-4DE9-8EA1-B7C92C13E08E}" destId="{D07DD5BA-462F-40C0-9D50-9EB696BE8594}" srcOrd="1" destOrd="0" presId="urn:microsoft.com/office/officeart/2005/8/layout/orgChart1"/>
    <dgm:cxn modelId="{7F5F75D7-943E-473C-9C7A-7DCD3EB181CD}" type="presOf" srcId="{3A7D9FE8-79B5-4BCD-8294-B7BBB8FAC71C}" destId="{9369D06F-50F4-4623-84BC-B5713BFA2F8A}" srcOrd="1" destOrd="0" presId="urn:microsoft.com/office/officeart/2005/8/layout/orgChart1"/>
    <dgm:cxn modelId="{82AD9447-57DD-41E7-AEAF-5AF9095A342B}" type="presOf" srcId="{3A7D9FE8-79B5-4BCD-8294-B7BBB8FAC71C}" destId="{05186F7A-5728-4CFD-9DEA-AD8523E49B5B}" srcOrd="0" destOrd="0" presId="urn:microsoft.com/office/officeart/2005/8/layout/orgChart1"/>
    <dgm:cxn modelId="{650FBA88-1F17-4700-872C-547DD99480D4}" srcId="{EB4C1B49-91A3-495D-8A4D-092055B890E5}" destId="{300540B9-CCE9-4DE9-8EA1-B7C92C13E08E}" srcOrd="4" destOrd="0" parTransId="{624244FC-57BA-4CAA-BD72-EE286785BF70}" sibTransId="{5E2D11BE-9405-4CD4-8001-B759982D95EA}"/>
    <dgm:cxn modelId="{0F061BCE-ABBD-46A4-9A1D-F016CE878B68}" type="presOf" srcId="{FDFCA599-A22C-4736-8068-E83CCB24D8CB}" destId="{41784F31-447C-42D2-8FCB-B80B14B0FB8B}" srcOrd="1" destOrd="0" presId="urn:microsoft.com/office/officeart/2005/8/layout/orgChart1"/>
    <dgm:cxn modelId="{7D534591-EC09-4B00-8E74-08A863683ACA}" type="presOf" srcId="{09DB7188-AAC4-45F9-B902-E2A1132DE69A}" destId="{AABF3081-B135-43C7-A6CC-318B0F47A5C2}" srcOrd="0" destOrd="0" presId="urn:microsoft.com/office/officeart/2005/8/layout/orgChart1"/>
    <dgm:cxn modelId="{E6E74D68-3DF7-43F9-B90F-50DC92EEF431}" srcId="{EB4C1B49-91A3-495D-8A4D-092055B890E5}" destId="{3A7D9FE8-79B5-4BCD-8294-B7BBB8FAC71C}" srcOrd="5" destOrd="0" parTransId="{8F672C5B-9B87-4E9C-9212-CD88E65A5BF6}" sibTransId="{DFCC0BAC-3388-4343-AE9A-71542834BBF2}"/>
    <dgm:cxn modelId="{39E65C8A-2093-47B7-A3C0-A4121546AC83}" type="presOf" srcId="{624244FC-57BA-4CAA-BD72-EE286785BF70}" destId="{2094215A-C320-44B1-A483-46F42EB8B100}" srcOrd="0" destOrd="0" presId="urn:microsoft.com/office/officeart/2005/8/layout/orgChart1"/>
    <dgm:cxn modelId="{681BCD6C-8105-4DCC-8B08-C07CA3AA072A}" type="presOf" srcId="{12656F29-0F28-4826-B4F0-146CCA8C4607}" destId="{A8410A9A-99A0-43E5-8C81-B9954FFC10AF}" srcOrd="0" destOrd="0" presId="urn:microsoft.com/office/officeart/2005/8/layout/orgChart1"/>
    <dgm:cxn modelId="{0062E234-9972-4882-817D-721ECF2B134D}" srcId="{EB4C1B49-91A3-495D-8A4D-092055B890E5}" destId="{E1D6BCAB-1D4B-43C1-AB0A-998D064EB058}" srcOrd="1" destOrd="0" parTransId="{146E0DDC-58DD-4FE4-89DB-71593440054C}" sibTransId="{7A18E0F8-C6B8-41C4-9E95-AD357BCEDC58}"/>
    <dgm:cxn modelId="{381FB014-4E09-433E-B8AB-51D3BFAAE262}" type="presParOf" srcId="{B7A9866D-1BD7-431E-9D5B-15CE69E2C68B}" destId="{377A26DF-4EBA-422E-BEEA-87F098F681F9}" srcOrd="0" destOrd="0" presId="urn:microsoft.com/office/officeart/2005/8/layout/orgChart1"/>
    <dgm:cxn modelId="{9E26E8A3-9A37-44BF-B9BB-DE5042626235}" type="presParOf" srcId="{377A26DF-4EBA-422E-BEEA-87F098F681F9}" destId="{108D4067-EE34-4695-849A-7AFE7D02A06F}" srcOrd="0" destOrd="0" presId="urn:microsoft.com/office/officeart/2005/8/layout/orgChart1"/>
    <dgm:cxn modelId="{66354E5B-E257-4E29-A6B1-0DF1DBFEA5AB}" type="presParOf" srcId="{108D4067-EE34-4695-849A-7AFE7D02A06F}" destId="{A0AF9112-8542-44E0-86DC-F3F2454B74B4}" srcOrd="0" destOrd="0" presId="urn:microsoft.com/office/officeart/2005/8/layout/orgChart1"/>
    <dgm:cxn modelId="{B85D521A-D2E5-45B2-A2A7-5A4DBE64C549}" type="presParOf" srcId="{108D4067-EE34-4695-849A-7AFE7D02A06F}" destId="{43A66B3A-88DF-42D1-A358-B092DB73E4AF}" srcOrd="1" destOrd="0" presId="urn:microsoft.com/office/officeart/2005/8/layout/orgChart1"/>
    <dgm:cxn modelId="{B7372788-8C36-48CA-93F6-FFB7A0A4EAFB}" type="presParOf" srcId="{377A26DF-4EBA-422E-BEEA-87F098F681F9}" destId="{164E069A-1695-4003-B7CF-833209058960}" srcOrd="1" destOrd="0" presId="urn:microsoft.com/office/officeart/2005/8/layout/orgChart1"/>
    <dgm:cxn modelId="{A52EE58A-6F57-4E05-B4C5-B8CA621E9399}" type="presParOf" srcId="{164E069A-1695-4003-B7CF-833209058960}" destId="{AABF3081-B135-43C7-A6CC-318B0F47A5C2}" srcOrd="0" destOrd="0" presId="urn:microsoft.com/office/officeart/2005/8/layout/orgChart1"/>
    <dgm:cxn modelId="{F27BE657-429A-49AE-B638-03E5D6B67B5C}" type="presParOf" srcId="{164E069A-1695-4003-B7CF-833209058960}" destId="{6D447E47-A37D-4165-AAA0-6424A8F1483E}" srcOrd="1" destOrd="0" presId="urn:microsoft.com/office/officeart/2005/8/layout/orgChart1"/>
    <dgm:cxn modelId="{0850283A-A57D-4C26-8CD1-773A6AD7EF39}" type="presParOf" srcId="{6D447E47-A37D-4165-AAA0-6424A8F1483E}" destId="{3C50EF12-9A0B-4172-9710-C8E592FC7359}" srcOrd="0" destOrd="0" presId="urn:microsoft.com/office/officeart/2005/8/layout/orgChart1"/>
    <dgm:cxn modelId="{D2ED1614-7DDA-4957-B254-6A9855C90205}" type="presParOf" srcId="{3C50EF12-9A0B-4172-9710-C8E592FC7359}" destId="{4FE4E9AE-B6D6-40D7-B81D-937908CF0173}" srcOrd="0" destOrd="0" presId="urn:microsoft.com/office/officeart/2005/8/layout/orgChart1"/>
    <dgm:cxn modelId="{AF24D2EA-79D8-482C-831C-0F070F2B0959}" type="presParOf" srcId="{3C50EF12-9A0B-4172-9710-C8E592FC7359}" destId="{41784F31-447C-42D2-8FCB-B80B14B0FB8B}" srcOrd="1" destOrd="0" presId="urn:microsoft.com/office/officeart/2005/8/layout/orgChart1"/>
    <dgm:cxn modelId="{14E578C6-2077-4E40-B805-DBB7D2D3856D}" type="presParOf" srcId="{6D447E47-A37D-4165-AAA0-6424A8F1483E}" destId="{A66C3763-D0AE-4C79-AFAB-CC07FFD78BA4}" srcOrd="1" destOrd="0" presId="urn:microsoft.com/office/officeart/2005/8/layout/orgChart1"/>
    <dgm:cxn modelId="{2A661623-52C5-4465-83D3-AEB57D96D81D}" type="presParOf" srcId="{6D447E47-A37D-4165-AAA0-6424A8F1483E}" destId="{5F9BEB12-C2A5-4071-AD94-A7C708657D0F}" srcOrd="2" destOrd="0" presId="urn:microsoft.com/office/officeart/2005/8/layout/orgChart1"/>
    <dgm:cxn modelId="{1DD28338-A67E-49B7-ACD4-FD5313B117DB}" type="presParOf" srcId="{164E069A-1695-4003-B7CF-833209058960}" destId="{2518BA0B-1C3B-47BB-B5C6-E454C3235232}" srcOrd="2" destOrd="0" presId="urn:microsoft.com/office/officeart/2005/8/layout/orgChart1"/>
    <dgm:cxn modelId="{A45D5C99-C6BF-4119-B9AF-DECE3658EF56}" type="presParOf" srcId="{164E069A-1695-4003-B7CF-833209058960}" destId="{50E6C9A6-35DD-4126-8BFB-297125D13CBB}" srcOrd="3" destOrd="0" presId="urn:microsoft.com/office/officeart/2005/8/layout/orgChart1"/>
    <dgm:cxn modelId="{6CD15AE4-06D2-4D11-A9B1-1579BF2D293B}" type="presParOf" srcId="{50E6C9A6-35DD-4126-8BFB-297125D13CBB}" destId="{FC71D7C5-3B1C-48F9-9712-F783F66B1C54}" srcOrd="0" destOrd="0" presId="urn:microsoft.com/office/officeart/2005/8/layout/orgChart1"/>
    <dgm:cxn modelId="{3A8FDBF7-8571-4A02-95DB-CB24B6F90E1E}" type="presParOf" srcId="{FC71D7C5-3B1C-48F9-9712-F783F66B1C54}" destId="{E63377DD-C66E-405A-B6DA-8D1FF65B3DB8}" srcOrd="0" destOrd="0" presId="urn:microsoft.com/office/officeart/2005/8/layout/orgChart1"/>
    <dgm:cxn modelId="{8822DCDD-2E6B-43C1-9F73-B5815C4DA85F}" type="presParOf" srcId="{FC71D7C5-3B1C-48F9-9712-F783F66B1C54}" destId="{C34BBE69-D226-460F-A9FC-7446ED4A9401}" srcOrd="1" destOrd="0" presId="urn:microsoft.com/office/officeart/2005/8/layout/orgChart1"/>
    <dgm:cxn modelId="{B29D4673-B613-4775-ADB7-2DE427C4E5CA}" type="presParOf" srcId="{50E6C9A6-35DD-4126-8BFB-297125D13CBB}" destId="{74BD77F9-5A7B-494D-B515-4A4F0C0F3D29}" srcOrd="1" destOrd="0" presId="urn:microsoft.com/office/officeart/2005/8/layout/orgChart1"/>
    <dgm:cxn modelId="{1CC4CA27-A78F-44BC-B31B-8E1A312EBAFF}" type="presParOf" srcId="{50E6C9A6-35DD-4126-8BFB-297125D13CBB}" destId="{E40701E1-6354-4D1D-A1CE-7AACA97C725D}" srcOrd="2" destOrd="0" presId="urn:microsoft.com/office/officeart/2005/8/layout/orgChart1"/>
    <dgm:cxn modelId="{DDAB2A0B-D466-4998-8D5E-757F19A3783C}" type="presParOf" srcId="{164E069A-1695-4003-B7CF-833209058960}" destId="{799DE73B-2B85-44B8-8F7D-E1BC50009F7A}" srcOrd="4" destOrd="0" presId="urn:microsoft.com/office/officeart/2005/8/layout/orgChart1"/>
    <dgm:cxn modelId="{3710397F-BB40-4CD6-9AB2-D49814C4F22D}" type="presParOf" srcId="{164E069A-1695-4003-B7CF-833209058960}" destId="{C716093A-4FC4-4F7A-8D3A-FBCD745808FD}" srcOrd="5" destOrd="0" presId="urn:microsoft.com/office/officeart/2005/8/layout/orgChart1"/>
    <dgm:cxn modelId="{BA7C1372-0EA9-4BC2-8D6F-7C40D216FE8E}" type="presParOf" srcId="{C716093A-4FC4-4F7A-8D3A-FBCD745808FD}" destId="{B06BF00B-BB72-4A23-A947-558705196856}" srcOrd="0" destOrd="0" presId="urn:microsoft.com/office/officeart/2005/8/layout/orgChart1"/>
    <dgm:cxn modelId="{C91AFAA6-F284-459A-A12E-596ABD06FB9B}" type="presParOf" srcId="{B06BF00B-BB72-4A23-A947-558705196856}" destId="{81759B64-25AE-45C4-B6CE-8C7880C71E6E}" srcOrd="0" destOrd="0" presId="urn:microsoft.com/office/officeart/2005/8/layout/orgChart1"/>
    <dgm:cxn modelId="{40C5C92B-404D-4BDE-B2E2-45B8D14B73BB}" type="presParOf" srcId="{B06BF00B-BB72-4A23-A947-558705196856}" destId="{01BE3F18-7CED-4E88-AF58-AC23FBE37BB5}" srcOrd="1" destOrd="0" presId="urn:microsoft.com/office/officeart/2005/8/layout/orgChart1"/>
    <dgm:cxn modelId="{47E50318-6DE4-4CCC-9A47-C2C8794E88AD}" type="presParOf" srcId="{C716093A-4FC4-4F7A-8D3A-FBCD745808FD}" destId="{E72F4421-E979-4FF7-B533-3FBB2F957677}" srcOrd="1" destOrd="0" presId="urn:microsoft.com/office/officeart/2005/8/layout/orgChart1"/>
    <dgm:cxn modelId="{C17BAD3B-D063-47FC-AF67-51F5617F36C8}" type="presParOf" srcId="{C716093A-4FC4-4F7A-8D3A-FBCD745808FD}" destId="{82A23407-E774-4B27-97E5-201753D52E34}" srcOrd="2" destOrd="0" presId="urn:microsoft.com/office/officeart/2005/8/layout/orgChart1"/>
    <dgm:cxn modelId="{570E224A-4F21-4E36-9085-5A32572823BE}" type="presParOf" srcId="{164E069A-1695-4003-B7CF-833209058960}" destId="{A8410A9A-99A0-43E5-8C81-B9954FFC10AF}" srcOrd="6" destOrd="0" presId="urn:microsoft.com/office/officeart/2005/8/layout/orgChart1"/>
    <dgm:cxn modelId="{519A68AC-BD4B-44DE-BB3C-4E0F747D17E8}" type="presParOf" srcId="{164E069A-1695-4003-B7CF-833209058960}" destId="{8F2D0925-C02A-4FF8-92B5-619154582AD8}" srcOrd="7" destOrd="0" presId="urn:microsoft.com/office/officeart/2005/8/layout/orgChart1"/>
    <dgm:cxn modelId="{DED5A668-4BEF-40B4-8984-07F1606CA291}" type="presParOf" srcId="{8F2D0925-C02A-4FF8-92B5-619154582AD8}" destId="{C79F8E4C-7BD7-47F7-95CD-39981AECC0FA}" srcOrd="0" destOrd="0" presId="urn:microsoft.com/office/officeart/2005/8/layout/orgChart1"/>
    <dgm:cxn modelId="{66E31DA3-4496-4AA8-B43F-A10DB28B8DD6}" type="presParOf" srcId="{C79F8E4C-7BD7-47F7-95CD-39981AECC0FA}" destId="{C3652A5B-CC8F-45F3-82FA-A3583CCD5394}" srcOrd="0" destOrd="0" presId="urn:microsoft.com/office/officeart/2005/8/layout/orgChart1"/>
    <dgm:cxn modelId="{F2B3E7B5-A15B-4134-9A70-E1454E665F3F}" type="presParOf" srcId="{C79F8E4C-7BD7-47F7-95CD-39981AECC0FA}" destId="{AA102BEA-D76C-409E-BF10-9F466D89E23B}" srcOrd="1" destOrd="0" presId="urn:microsoft.com/office/officeart/2005/8/layout/orgChart1"/>
    <dgm:cxn modelId="{66FF1A30-6817-4A09-AFA4-D0B3C7160C7A}" type="presParOf" srcId="{8F2D0925-C02A-4FF8-92B5-619154582AD8}" destId="{7FF445E0-DA6F-4D5A-A25E-FA61FC64B9F3}" srcOrd="1" destOrd="0" presId="urn:microsoft.com/office/officeart/2005/8/layout/orgChart1"/>
    <dgm:cxn modelId="{80F6FE62-DB8E-4EF9-B612-2746B9C9C55E}" type="presParOf" srcId="{8F2D0925-C02A-4FF8-92B5-619154582AD8}" destId="{8A40FF5A-CE1A-485C-8D85-47C64C5319B5}" srcOrd="2" destOrd="0" presId="urn:microsoft.com/office/officeart/2005/8/layout/orgChart1"/>
    <dgm:cxn modelId="{30C9330F-F472-4181-A33F-A8B531B50CC6}" type="presParOf" srcId="{164E069A-1695-4003-B7CF-833209058960}" destId="{2094215A-C320-44B1-A483-46F42EB8B100}" srcOrd="8" destOrd="0" presId="urn:microsoft.com/office/officeart/2005/8/layout/orgChart1"/>
    <dgm:cxn modelId="{CCC5FA09-01F0-4EDC-8918-C06D3626C2E0}" type="presParOf" srcId="{164E069A-1695-4003-B7CF-833209058960}" destId="{A51AD2DB-A5F3-4FFC-AEA3-F02856B1E571}" srcOrd="9" destOrd="0" presId="urn:microsoft.com/office/officeart/2005/8/layout/orgChart1"/>
    <dgm:cxn modelId="{BF985D36-144F-4670-97A0-88F0547B04F5}" type="presParOf" srcId="{A51AD2DB-A5F3-4FFC-AEA3-F02856B1E571}" destId="{2DBCFE3F-096F-4158-92AD-F9F7B67D5CB9}" srcOrd="0" destOrd="0" presId="urn:microsoft.com/office/officeart/2005/8/layout/orgChart1"/>
    <dgm:cxn modelId="{D5EA66E5-0C3A-4459-8615-8FB6ACA26941}" type="presParOf" srcId="{2DBCFE3F-096F-4158-92AD-F9F7B67D5CB9}" destId="{0947E424-4F96-4A6E-A81F-7E607116545B}" srcOrd="0" destOrd="0" presId="urn:microsoft.com/office/officeart/2005/8/layout/orgChart1"/>
    <dgm:cxn modelId="{A397097D-61DF-4B09-9934-933CD1AD1BA6}" type="presParOf" srcId="{2DBCFE3F-096F-4158-92AD-F9F7B67D5CB9}" destId="{D07DD5BA-462F-40C0-9D50-9EB696BE8594}" srcOrd="1" destOrd="0" presId="urn:microsoft.com/office/officeart/2005/8/layout/orgChart1"/>
    <dgm:cxn modelId="{BF661E23-7CA9-45A8-92E6-112CF6B6A4CF}" type="presParOf" srcId="{A51AD2DB-A5F3-4FFC-AEA3-F02856B1E571}" destId="{065F290E-7C66-4318-831B-A9B4C7A20E84}" srcOrd="1" destOrd="0" presId="urn:microsoft.com/office/officeart/2005/8/layout/orgChart1"/>
    <dgm:cxn modelId="{8696FA4C-1265-4D4A-A87C-F3C7E2AC8962}" type="presParOf" srcId="{A51AD2DB-A5F3-4FFC-AEA3-F02856B1E571}" destId="{F3DE0A9A-BAFB-46BF-8575-93025F24220D}" srcOrd="2" destOrd="0" presId="urn:microsoft.com/office/officeart/2005/8/layout/orgChart1"/>
    <dgm:cxn modelId="{23DC689F-03B4-4001-8D2A-726D041D558C}" type="presParOf" srcId="{164E069A-1695-4003-B7CF-833209058960}" destId="{1931E4E6-69BA-4E03-8179-0296849C42F1}" srcOrd="10" destOrd="0" presId="urn:microsoft.com/office/officeart/2005/8/layout/orgChart1"/>
    <dgm:cxn modelId="{DF6EE9C9-70D6-44F0-B382-A2DAC8F5DB02}" type="presParOf" srcId="{164E069A-1695-4003-B7CF-833209058960}" destId="{0E0F84A9-BE4D-4F74-824A-3E096D54C6F0}" srcOrd="11" destOrd="0" presId="urn:microsoft.com/office/officeart/2005/8/layout/orgChart1"/>
    <dgm:cxn modelId="{DA2D9D24-F7E9-4276-B95E-BB6AAF7055FA}" type="presParOf" srcId="{0E0F84A9-BE4D-4F74-824A-3E096D54C6F0}" destId="{AB103613-CD6F-4ADA-88D6-72D82DC23808}" srcOrd="0" destOrd="0" presId="urn:microsoft.com/office/officeart/2005/8/layout/orgChart1"/>
    <dgm:cxn modelId="{4109BF3C-1633-4B4E-8AD5-4324D1EA37BA}" type="presParOf" srcId="{AB103613-CD6F-4ADA-88D6-72D82DC23808}" destId="{05186F7A-5728-4CFD-9DEA-AD8523E49B5B}" srcOrd="0" destOrd="0" presId="urn:microsoft.com/office/officeart/2005/8/layout/orgChart1"/>
    <dgm:cxn modelId="{240A2FDD-CEBE-44A3-8BDE-ABC2974D0B45}" type="presParOf" srcId="{AB103613-CD6F-4ADA-88D6-72D82DC23808}" destId="{9369D06F-50F4-4623-84BC-B5713BFA2F8A}" srcOrd="1" destOrd="0" presId="urn:microsoft.com/office/officeart/2005/8/layout/orgChart1"/>
    <dgm:cxn modelId="{17CAF039-5854-49E6-BFB2-A81E8B67269E}" type="presParOf" srcId="{0E0F84A9-BE4D-4F74-824A-3E096D54C6F0}" destId="{BDD7BCEC-1B4F-4A56-BBD1-60C5863F937A}" srcOrd="1" destOrd="0" presId="urn:microsoft.com/office/officeart/2005/8/layout/orgChart1"/>
    <dgm:cxn modelId="{340F6C14-96FE-4FA5-A73A-7022A348A193}" type="presParOf" srcId="{0E0F84A9-BE4D-4F74-824A-3E096D54C6F0}" destId="{87DA8B5D-FE89-4FF9-95AE-3F38E3FC040A}" srcOrd="2" destOrd="0" presId="urn:microsoft.com/office/officeart/2005/8/layout/orgChart1"/>
    <dgm:cxn modelId="{5AEE7302-2FEB-4056-AE16-AAF09678CFEA}" type="presParOf" srcId="{377A26DF-4EBA-422E-BEEA-87F098F681F9}" destId="{3DFF2713-8F06-417E-962D-7EF4A80046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1E4E6-69BA-4E03-8179-0296849C42F1}">
      <dsp:nvSpPr>
        <dsp:cNvPr id="0" name=""/>
        <dsp:cNvSpPr/>
      </dsp:nvSpPr>
      <dsp:spPr>
        <a:xfrm>
          <a:off x="931633" y="832578"/>
          <a:ext cx="249529" cy="6670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0764"/>
              </a:lnTo>
              <a:lnTo>
                <a:pt x="249529" y="66707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4215A-C320-44B1-A483-46F42EB8B100}">
      <dsp:nvSpPr>
        <dsp:cNvPr id="0" name=""/>
        <dsp:cNvSpPr/>
      </dsp:nvSpPr>
      <dsp:spPr>
        <a:xfrm>
          <a:off x="931633" y="832578"/>
          <a:ext cx="249529" cy="5489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9656"/>
              </a:lnTo>
              <a:lnTo>
                <a:pt x="249529" y="54896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10A9A-99A0-43E5-8C81-B9954FFC10AF}">
      <dsp:nvSpPr>
        <dsp:cNvPr id="0" name=""/>
        <dsp:cNvSpPr/>
      </dsp:nvSpPr>
      <dsp:spPr>
        <a:xfrm>
          <a:off x="931633" y="832578"/>
          <a:ext cx="249529" cy="4308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8548"/>
              </a:lnTo>
              <a:lnTo>
                <a:pt x="249529" y="43085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DE73B-2B85-44B8-8F7D-E1BC50009F7A}">
      <dsp:nvSpPr>
        <dsp:cNvPr id="0" name=""/>
        <dsp:cNvSpPr/>
      </dsp:nvSpPr>
      <dsp:spPr>
        <a:xfrm>
          <a:off x="931633" y="832578"/>
          <a:ext cx="249529" cy="3127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7440"/>
              </a:lnTo>
              <a:lnTo>
                <a:pt x="249529" y="3127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8BA0B-1C3B-47BB-B5C6-E454C3235232}">
      <dsp:nvSpPr>
        <dsp:cNvPr id="0" name=""/>
        <dsp:cNvSpPr/>
      </dsp:nvSpPr>
      <dsp:spPr>
        <a:xfrm>
          <a:off x="931633" y="832578"/>
          <a:ext cx="249529" cy="1946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332"/>
              </a:lnTo>
              <a:lnTo>
                <a:pt x="249529" y="19463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F3081-B135-43C7-A6CC-318B0F47A5C2}">
      <dsp:nvSpPr>
        <dsp:cNvPr id="0" name=""/>
        <dsp:cNvSpPr/>
      </dsp:nvSpPr>
      <dsp:spPr>
        <a:xfrm>
          <a:off x="931633" y="832578"/>
          <a:ext cx="249529" cy="765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224"/>
              </a:lnTo>
              <a:lnTo>
                <a:pt x="249529" y="7652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F9112-8542-44E0-86DC-F3F2454B74B4}">
      <dsp:nvSpPr>
        <dsp:cNvPr id="0" name=""/>
        <dsp:cNvSpPr/>
      </dsp:nvSpPr>
      <dsp:spPr>
        <a:xfrm>
          <a:off x="765279" y="812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0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выбор технологии</a:t>
          </a:r>
        </a:p>
      </dsp:txBody>
      <dsp:txXfrm>
        <a:off x="765279" y="812"/>
        <a:ext cx="1663532" cy="831766"/>
      </dsp:txXfrm>
    </dsp:sp>
    <dsp:sp modelId="{4FE4E9AE-B6D6-40D7-B81D-937908CF0173}">
      <dsp:nvSpPr>
        <dsp:cNvPr id="0" name=""/>
        <dsp:cNvSpPr/>
      </dsp:nvSpPr>
      <dsp:spPr>
        <a:xfrm>
          <a:off x="1181162" y="1181920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планирование</a:t>
          </a:r>
        </a:p>
      </dsp:txBody>
      <dsp:txXfrm>
        <a:off x="1181162" y="1181920"/>
        <a:ext cx="1663532" cy="831766"/>
      </dsp:txXfrm>
    </dsp:sp>
    <dsp:sp modelId="{E63377DD-C66E-405A-B6DA-8D1FF65B3DB8}">
      <dsp:nvSpPr>
        <dsp:cNvPr id="0" name=""/>
        <dsp:cNvSpPr/>
      </dsp:nvSpPr>
      <dsp:spPr>
        <a:xfrm>
          <a:off x="1181162" y="2363028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организация</a:t>
          </a:r>
        </a:p>
      </dsp:txBody>
      <dsp:txXfrm>
        <a:off x="1181162" y="2363028"/>
        <a:ext cx="1663532" cy="831766"/>
      </dsp:txXfrm>
    </dsp:sp>
    <dsp:sp modelId="{81759B64-25AE-45C4-B6CE-8C7880C71E6E}">
      <dsp:nvSpPr>
        <dsp:cNvPr id="0" name=""/>
        <dsp:cNvSpPr/>
      </dsp:nvSpPr>
      <dsp:spPr>
        <a:xfrm>
          <a:off x="1181162" y="3544135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сбор материалов</a:t>
          </a:r>
        </a:p>
      </dsp:txBody>
      <dsp:txXfrm>
        <a:off x="1181162" y="3544135"/>
        <a:ext cx="1663532" cy="831766"/>
      </dsp:txXfrm>
    </dsp:sp>
    <dsp:sp modelId="{C3652A5B-CC8F-45F3-82FA-A3583CCD5394}">
      <dsp:nvSpPr>
        <dsp:cNvPr id="0" name=""/>
        <dsp:cNvSpPr/>
      </dsp:nvSpPr>
      <dsp:spPr>
        <a:xfrm>
          <a:off x="1181162" y="4725243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представление</a:t>
          </a:r>
        </a:p>
      </dsp:txBody>
      <dsp:txXfrm>
        <a:off x="1181162" y="4725243"/>
        <a:ext cx="1663532" cy="831766"/>
      </dsp:txXfrm>
    </dsp:sp>
    <dsp:sp modelId="{0947E424-4F96-4A6E-A81F-7E607116545B}">
      <dsp:nvSpPr>
        <dsp:cNvPr id="0" name=""/>
        <dsp:cNvSpPr/>
      </dsp:nvSpPr>
      <dsp:spPr>
        <a:xfrm>
          <a:off x="1181162" y="5906351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рефлексия</a:t>
          </a:r>
        </a:p>
      </dsp:txBody>
      <dsp:txXfrm>
        <a:off x="1181162" y="5906351"/>
        <a:ext cx="1663532" cy="831766"/>
      </dsp:txXfrm>
    </dsp:sp>
    <dsp:sp modelId="{05186F7A-5728-4CFD-9DEA-AD8523E49B5B}">
      <dsp:nvSpPr>
        <dsp:cNvPr id="0" name=""/>
        <dsp:cNvSpPr/>
      </dsp:nvSpPr>
      <dsp:spPr>
        <a:xfrm>
          <a:off x="1181162" y="7087459"/>
          <a:ext cx="1663532" cy="831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sz="19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коррекция</a:t>
          </a:r>
        </a:p>
      </dsp:txBody>
      <dsp:txXfrm>
        <a:off x="1181162" y="7087459"/>
        <a:ext cx="1663532" cy="831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2F1FA-5B32-4996-8D90-615AA087BC46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D4484-4BC7-46DE-8A35-17E832363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2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04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95CC3-2321-45AE-BA52-F3AE713792A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32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661A135-B7D5-455C-B8A0-E6D60E09A233}" type="slidenum">
              <a:rPr lang="ru-RU" smtClean="0">
                <a:latin typeface="Arial" charset="0"/>
              </a:rPr>
              <a:pPr eaLnBrk="1" hangingPunct="1"/>
              <a:t>6</a:t>
            </a:fld>
            <a:endParaRPr lang="ru-RU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50888"/>
            <a:ext cx="4933950" cy="37020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7" y="4689515"/>
            <a:ext cx="5431846" cy="44358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661A135-B7D5-455C-B8A0-E6D60E09A233}" type="slidenum">
              <a:rPr lang="ru-RU" smtClean="0">
                <a:latin typeface="Arial" charset="0"/>
              </a:rPr>
              <a:pPr eaLnBrk="1" hangingPunct="1"/>
              <a:t>7</a:t>
            </a:fld>
            <a:endParaRPr lang="ru-RU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50888"/>
            <a:ext cx="4933950" cy="37020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7" y="4689515"/>
            <a:ext cx="5431846" cy="44358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smtClean="0">
                <a:solidFill>
                  <a:srgbClr val="4D4D4D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ru-RU" smtClean="0">
                  <a:solidFill>
                    <a:srgbClr val="4D4D4D"/>
                  </a:solidFill>
                </a:endParaRPr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ru-RU" smtClean="0">
                  <a:solidFill>
                    <a:srgbClr val="4D4D4D"/>
                  </a:solidFill>
                </a:endParaRPr>
              </a:p>
            </p:txBody>
          </p:sp>
        </p:grp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smtClean="0">
                <a:solidFill>
                  <a:srgbClr val="4D4D4D"/>
                </a:solidFill>
              </a:endParaRPr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96FF-3260-4ED6-BE29-BCC75DEEA2F8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38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EE190-BB16-4EB0-8DD2-66B793174CED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51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04D3F-D503-4C57-AC0A-7E46D720617B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809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FCA59-B9A7-4DFB-8990-DA5A3F9B57E6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878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6F266-5277-41B3-A4DA-43CABCF3B5C0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46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5B75-F67D-44BF-BD49-B757FA3990BE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06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79596-A7A9-4437-94DA-5CF60B66D8D7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9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BEAF3-0273-4B8F-9201-8F939C152510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3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5183C-B830-4B8B-94EE-3B64E6932ED1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516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E473D-4DD4-480B-8B86-47B947215D27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01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2409D-39C1-4AC1-B910-2670D872A94B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677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590550" y="266700"/>
            <a:ext cx="8324850" cy="5905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19D57-CA21-4B2F-AC2C-4FCD2F1DE734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76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77724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43000" y="4057650"/>
            <a:ext cx="77724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F8338-60B1-46D4-9AB3-3B20766F5E57}" type="slidenum">
              <a:rPr lang="ru-RU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08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3A96FF-3260-4ED6-BE29-BCC75DEEA2F8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EE190-BB16-4EB0-8DD2-66B793174CED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04D3F-D503-4C57-AC0A-7E46D720617B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FCA59-B9A7-4DFB-8990-DA5A3F9B57E6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6F266-5277-41B3-A4DA-43CABCF3B5C0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E5B75-F67D-44BF-BD49-B757FA3990BE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79596-A7A9-4437-94DA-5CF60B66D8D7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BEAF3-0273-4B8F-9201-8F939C152510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5183C-B830-4B8B-94EE-3B64E6932ED1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E473D-4DD4-480B-8B86-47B947215D27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2409D-39C1-4AC1-B910-2670D872A94B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3A96FF-3260-4ED6-BE29-BCC75DEEA2F8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EE190-BB16-4EB0-8DD2-66B793174CED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04D3F-D503-4C57-AC0A-7E46D720617B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FCA59-B9A7-4DFB-8990-DA5A3F9B57E6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6F266-5277-41B3-A4DA-43CABCF3B5C0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E5B75-F67D-44BF-BD49-B757FA3990BE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79596-A7A9-4437-94DA-5CF60B66D8D7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BEAF3-0273-4B8F-9201-8F939C152510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5183C-B830-4B8B-94EE-3B64E6932ED1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E473D-4DD4-480B-8B86-47B947215D27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2409D-39C1-4AC1-B910-2670D872A94B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3A96FF-3260-4ED6-BE29-BCC75DEEA2F8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EE190-BB16-4EB0-8DD2-66B793174CED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04D3F-D503-4C57-AC0A-7E46D720617B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FCA59-B9A7-4DFB-8990-DA5A3F9B57E6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6F266-5277-41B3-A4DA-43CABCF3B5C0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E5B75-F67D-44BF-BD49-B757FA3990BE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79596-A7A9-4437-94DA-5CF60B66D8D7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BEAF3-0273-4B8F-9201-8F939C152510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5183C-B830-4B8B-94EE-3B64E6932ED1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E473D-4DD4-480B-8B86-47B947215D27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2409D-39C1-4AC1-B910-2670D872A94B}" type="slidenum">
              <a:rPr lang="ru-RU" smtClean="0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9E6631-AD6B-47D3-8A0D-42190C4D0F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3A505-A394-471D-92EE-03E46E3E34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5BF8-E5E9-4745-A324-842DF609D7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39A05E-0413-45EE-9964-35A53535F1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CEFB0-C7D2-4F41-A63D-E17E289BF6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38B2C-8C4C-4B7F-97A6-483169400A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A975F-83C2-47D0-8488-D92E9FDB3F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81DE1-E0F2-447F-8D96-A7F05D5275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403A9-FDFA-4F5C-9E1B-22302EB169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18953-B1C4-47DC-B497-0550C37D13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1F3C7-141F-446E-B43E-BD330AE967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3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5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5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5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ru-RU" sz="2400" smtClean="0">
              <a:solidFill>
                <a:srgbClr val="4D4D4D"/>
              </a:solidFill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620713" y="1447800"/>
            <a:ext cx="8523287" cy="76200"/>
            <a:chOff x="381" y="888"/>
            <a:chExt cx="5369" cy="48"/>
          </a:xfrm>
        </p:grpSpPr>
        <p:sp>
          <p:nvSpPr>
            <p:cNvPr id="2057" name="Line 4"/>
            <p:cNvSpPr>
              <a:spLocks noChangeShapeType="1"/>
            </p:cNvSpPr>
            <p:nvPr/>
          </p:nvSpPr>
          <p:spPr bwMode="auto">
            <a:xfrm>
              <a:off x="381" y="936"/>
              <a:ext cx="5369" cy="0"/>
            </a:xfrm>
            <a:prstGeom prst="line">
              <a:avLst/>
            </a:prstGeom>
            <a:noFill/>
            <a:ln w="254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smtClean="0">
                <a:solidFill>
                  <a:srgbClr val="4D4D4D"/>
                </a:solidFill>
              </a:endParaRPr>
            </a:p>
          </p:txBody>
        </p:sp>
        <p:sp>
          <p:nvSpPr>
            <p:cNvPr id="2058" name="Line 5"/>
            <p:cNvSpPr>
              <a:spLocks noChangeShapeType="1"/>
            </p:cNvSpPr>
            <p:nvPr/>
          </p:nvSpPr>
          <p:spPr bwMode="auto">
            <a:xfrm>
              <a:off x="381" y="888"/>
              <a:ext cx="5369" cy="0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smtClean="0">
                <a:solidFill>
                  <a:srgbClr val="4D4D4D"/>
                </a:solidFill>
              </a:endParaRPr>
            </a:p>
          </p:txBody>
        </p:sp>
      </p:grp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D4D4D"/>
              </a:solidFill>
            </a:endParaRP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27B2BA-E47C-4E82-8A6C-71BA3A13A685}" type="slidenum">
              <a:rPr lang="ru-RU">
                <a:solidFill>
                  <a:srgbClr val="4D4D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4D4D4D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76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7E79BA-095B-4B38-9E95-2D1386588E49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A14B08-EF04-4078-89EE-2EE349B72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eryaeva74@mail.ru" TargetMode="External"/><Relationship Id="rId4" Type="http://schemas.openxmlformats.org/officeDocument/2006/relationships/hyperlink" Target="mailto:kangymn1@mail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0329" y="2276880"/>
            <a:ext cx="7775708" cy="2880312"/>
          </a:xfrm>
        </p:spPr>
        <p:txBody>
          <a:bodyPr>
            <a:normAutofit fontScale="90000"/>
          </a:bodyPr>
          <a:lstStyle/>
          <a:p>
            <a:pPr marL="182563"/>
            <a:r>
              <a:rPr lang="ru-RU" sz="3600" dirty="0" smtClean="0">
                <a:solidFill>
                  <a:srgbClr val="007EC9"/>
                </a:solidFill>
                <a:latin typeface="Myriad Pro" panose="020B0503030403020204" pitchFamily="34" charset="0"/>
              </a:rPr>
              <a:t/>
            </a:r>
            <a:br>
              <a:rPr lang="ru-RU" sz="3600" dirty="0" smtClean="0">
                <a:solidFill>
                  <a:srgbClr val="007EC9"/>
                </a:solidFill>
                <a:latin typeface="Myriad Pro" panose="020B0503030403020204" pitchFamily="34" charset="0"/>
              </a:rPr>
            </a:br>
            <a:r>
              <a:rPr lang="ru-RU" sz="3600" dirty="0">
                <a:solidFill>
                  <a:srgbClr val="007EC9"/>
                </a:solidFill>
                <a:latin typeface="Myriad Pro" panose="020B0503030403020204" pitchFamily="34" charset="0"/>
              </a:rPr>
              <a:t/>
            </a:r>
            <a:br>
              <a:rPr lang="ru-RU" sz="3600" dirty="0">
                <a:solidFill>
                  <a:srgbClr val="007EC9"/>
                </a:solidFill>
                <a:latin typeface="Myriad Pro" panose="020B0503030403020204" pitchFamily="34" charset="0"/>
              </a:rPr>
            </a:br>
            <a:r>
              <a:rPr lang="ru-RU" sz="3600" dirty="0" smtClean="0">
                <a:solidFill>
                  <a:srgbClr val="007EC9"/>
                </a:solidFill>
                <a:latin typeface="Myriad Pro" panose="020B0503030403020204" pitchFamily="34" charset="0"/>
              </a:rPr>
              <a:t>«</a:t>
            </a:r>
            <a:r>
              <a:rPr lang="ru-RU" sz="3600" dirty="0">
                <a:solidFill>
                  <a:srgbClr val="007EC9"/>
                </a:solidFill>
                <a:latin typeface="Myriad Pro" panose="020B0503030403020204" pitchFamily="34" charset="0"/>
              </a:rPr>
              <a:t>Формирование/развитие и оценка уровня </a:t>
            </a:r>
            <a:r>
              <a:rPr lang="ru-RU" sz="3600" dirty="0" err="1">
                <a:solidFill>
                  <a:srgbClr val="007EC9"/>
                </a:solidFill>
                <a:latin typeface="Myriad Pro" panose="020B0503030403020204" pitchFamily="34" charset="0"/>
              </a:rPr>
              <a:t>сформированности</a:t>
            </a:r>
            <a:r>
              <a:rPr lang="ru-RU" sz="3600" dirty="0">
                <a:solidFill>
                  <a:srgbClr val="007EC9"/>
                </a:solidFill>
                <a:latin typeface="Myriad Pro" panose="020B0503030403020204" pitchFamily="34" charset="0"/>
              </a:rPr>
              <a:t> УУД обучающихся через учебно-исследовательскую и проектную деятельность на уровне основного общего образования»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87" y="-30017"/>
            <a:ext cx="1734214" cy="1872208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50330" y="1556793"/>
            <a:ext cx="6408712" cy="42853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82563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01569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2.3. «Создание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сети школ, реализующих инновационные программы для отработки новых технологий и содержания обучения и воспитания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Направление: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 управления качеством образования в школе».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20274" y="1974565"/>
            <a:ext cx="1929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01.11. 2017 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30" y="5301216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«Гимназия №1» г. Канска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Адрес: 663606 Красноярский край, г. Канск, ул. 40 лет Октября 33/2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kangymn1@mail.ru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teryaeva74@mail.ru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руководитель проекта</a:t>
            </a:r>
            <a:endParaRPr lang="en-US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3-42-64 (приемная) 8-923-366-27-62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(Теряева Наталья Васильевна, заместитель директора УВР)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28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Процедуры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84784"/>
            <a:ext cx="7498080" cy="4800600"/>
          </a:xfrm>
        </p:spPr>
        <p:txBody>
          <a:bodyPr/>
          <a:lstStyle/>
          <a:p>
            <a:pPr lvl="0">
              <a:buClr>
                <a:srgbClr val="3891A7"/>
              </a:buClr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Система оценки УУД может быть:</a:t>
            </a:r>
          </a:p>
          <a:p>
            <a:pPr marL="0" lvl="0" indent="0">
              <a:buClr>
                <a:srgbClr val="3891A7"/>
              </a:buClr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уровневой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(педагог, эксперт)- (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процессуальная и итоговая);</a:t>
            </a:r>
          </a:p>
          <a:p>
            <a:pPr marL="0" lvl="0" indent="0">
              <a:buClr>
                <a:srgbClr val="3891A7"/>
              </a:buClr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позиционной (учащиеся, родители);</a:t>
            </a:r>
          </a:p>
          <a:p>
            <a:pPr marL="0" lvl="0" indent="0" algn="just">
              <a:spcBef>
                <a:spcPts val="0"/>
              </a:spcBef>
              <a:buClr>
                <a:srgbClr val="3891A7"/>
              </a:buClr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Рекомендуется применение технологий формирующего (развивающего оценивания), в том числе бинарное,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экспертное оценивание, тексты самооценки.</a:t>
            </a:r>
          </a:p>
          <a:p>
            <a:pPr marL="82296" indent="0" algn="ctr">
              <a:buNone/>
            </a:pPr>
            <a:r>
              <a:rPr lang="ru-RU" dirty="0" smtClean="0"/>
              <a:t>оценивание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477332" y="439519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3222174" y="4435388"/>
            <a:ext cx="981226" cy="834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1187624" y="5289018"/>
            <a:ext cx="3096344" cy="1078951"/>
            <a:chOff x="231631" y="2551495"/>
            <a:chExt cx="3931576" cy="165501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31631" y="2551495"/>
              <a:ext cx="3931576" cy="1655015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fillRef>
            <a:effectRef idx="2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312422" y="2632286"/>
              <a:ext cx="3769994" cy="14934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" pitchFamily="34" charset="0"/>
                  <a:cs typeface="Arial" pitchFamily="34" charset="0"/>
                </a:rPr>
                <a:t>формирующее</a:t>
              </a:r>
              <a:endParaRPr lang="ru-RU" sz="2800" b="1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081382" y="5350727"/>
            <a:ext cx="3379050" cy="1031094"/>
            <a:chOff x="4495790" y="2544759"/>
            <a:chExt cx="3950902" cy="165501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495790" y="2544759"/>
              <a:ext cx="3950902" cy="1655015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shade val="50000"/>
                    <a:hueOff val="240958"/>
                    <a:satOff val="-5040"/>
                    <a:lumOff val="28042"/>
                    <a:alphaOff val="0"/>
                    <a:shade val="51000"/>
                    <a:satMod val="130000"/>
                  </a:srgbClr>
                </a:gs>
                <a:gs pos="80000">
                  <a:srgbClr val="4F81BD">
                    <a:shade val="50000"/>
                    <a:hueOff val="240958"/>
                    <a:satOff val="-5040"/>
                    <a:lumOff val="28042"/>
                    <a:alphaOff val="0"/>
                    <a:shade val="93000"/>
                    <a:satMod val="130000"/>
                  </a:srgbClr>
                </a:gs>
                <a:gs pos="100000">
                  <a:srgbClr val="4F81BD">
                    <a:shade val="50000"/>
                    <a:hueOff val="240958"/>
                    <a:satOff val="-5040"/>
                    <a:lumOff val="28042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20" name="Скругленный прямоугольник 4"/>
            <p:cNvSpPr/>
            <p:nvPr/>
          </p:nvSpPr>
          <p:spPr>
            <a:xfrm>
              <a:off x="4576581" y="2625550"/>
              <a:ext cx="3789320" cy="1493433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констатирующее</a:t>
              </a:r>
              <a:endPara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26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10815"/>
            <a:ext cx="7498080" cy="775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</a:t>
            </a:r>
            <a:r>
              <a:rPr lang="ru-RU" sz="3200" dirty="0" smtClean="0"/>
              <a:t>роцедуры оценивания на уровне ООО (</a:t>
            </a:r>
            <a:r>
              <a:rPr lang="ru-RU" sz="3200" dirty="0" err="1" smtClean="0"/>
              <a:t>метапредметные</a:t>
            </a:r>
            <a:r>
              <a:rPr lang="ru-RU" sz="3200" dirty="0" smtClean="0"/>
              <a:t> результаты через ИД)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54974"/>
              </p:ext>
            </p:extLst>
          </p:nvPr>
        </p:nvGraphicFramePr>
        <p:xfrm>
          <a:off x="971600" y="908720"/>
          <a:ext cx="8172400" cy="1909561"/>
        </p:xfrm>
        <a:graphic>
          <a:graphicData uri="http://schemas.openxmlformats.org/drawingml/2006/table">
            <a:tbl>
              <a:tblPr firstRow="1" firstCol="1" bandRow="1"/>
              <a:tblGrid>
                <a:gridCol w="4032448"/>
                <a:gridCol w="4139952"/>
              </a:tblGrid>
              <a:tr h="206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поддержка</a:t>
                      </a:r>
                      <a:endParaRPr lang="ru-RU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093"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5738" indent="-185738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Промежуточная аттестация 5-9 классы (по всем предметам учебного плана),</a:t>
                      </a:r>
                      <a:r>
                        <a:rPr kumimoji="0" lang="ru-RU" sz="1300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включая:</a:t>
                      </a: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lvl="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итоговая презентация продуктов деятельности на курсе </a:t>
                      </a:r>
                      <a:r>
                        <a:rPr lang="ru-RU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5-7 классы</a:t>
                      </a: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lvl="0" indent="-185738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Процессуальный 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педагогический мониторинг формирования УУД через деятельность на курсе «Основы проектной и исследовательской </a:t>
                      </a:r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деятельности»</a:t>
                      </a:r>
                      <a:r>
                        <a:rPr lang="ru-RU" sz="16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5-7 классы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56" y="2996952"/>
            <a:ext cx="8052739" cy="367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66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Индивидуальный процессуальный мониторинг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(формирующая оценка)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816806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65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313613" cy="1143000"/>
          </a:xfr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Шкала оценки итогового продукта учащихся 5-6 классов (Констатирующее оценивание)</a:t>
            </a:r>
            <a:b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000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1340768"/>
            <a:ext cx="7933715" cy="4752528"/>
          </a:xfrm>
          <a:noFill/>
        </p:spPr>
      </p:pic>
    </p:spTree>
    <p:extLst>
      <p:ext uri="{BB962C8B-B14F-4D97-AF65-F5344CB8AC3E}">
        <p14:creationId xmlns:p14="http://schemas.microsoft.com/office/powerpoint/2010/main" val="257337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Определение уровня УУД</a:t>
            </a:r>
            <a:br>
              <a:rPr lang="ru-RU" dirty="0" smtClean="0"/>
            </a:br>
            <a:r>
              <a:rPr lang="ru-RU" dirty="0" smtClean="0"/>
              <a:t>(результативный мониторинг)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76383" y="1441815"/>
          <a:ext cx="6416783" cy="4812570"/>
        </p:xfrm>
        <a:graphic>
          <a:graphicData uri="http://schemas.openxmlformats.org/drawingml/2006/table">
            <a:tbl>
              <a:tblPr firstRow="1" firstCol="1" bandRow="1"/>
              <a:tblGrid>
                <a:gridCol w="1932503"/>
                <a:gridCol w="621454"/>
                <a:gridCol w="695047"/>
                <a:gridCol w="541319"/>
                <a:gridCol w="540774"/>
                <a:gridCol w="540774"/>
                <a:gridCol w="772456"/>
                <a:gridCol w="772456"/>
              </a:tblGrid>
              <a:tr h="3616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Блоки УУД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бинарная(формирующая по мониторинггу)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уровневая (суммирующая, по защите)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портфолио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итоговая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класс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класс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 класс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зачет «незачет»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Ф. И. учащегося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(низ)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(пов)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(баз)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(выс)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повыш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72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(повыш)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(пов)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(баз)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(пов)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(баз)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(пов)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повыш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72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(повыш)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(баз)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 повыш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(баз)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(пов)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Ученик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(баз)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(пов)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688" marR="62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76438" y="1441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360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10815"/>
            <a:ext cx="7498080" cy="775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</a:t>
            </a:r>
            <a:r>
              <a:rPr lang="ru-RU" sz="3200" dirty="0" smtClean="0"/>
              <a:t>роцедуры оценивания на уровне ООО (</a:t>
            </a:r>
            <a:r>
              <a:rPr lang="ru-RU" sz="3200" dirty="0" err="1" smtClean="0"/>
              <a:t>метапредметные</a:t>
            </a:r>
            <a:r>
              <a:rPr lang="ru-RU" sz="3200" dirty="0" smtClean="0"/>
              <a:t> результаты через ИД)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53986"/>
              </p:ext>
            </p:extLst>
          </p:nvPr>
        </p:nvGraphicFramePr>
        <p:xfrm>
          <a:off x="971600" y="908720"/>
          <a:ext cx="8172400" cy="1909561"/>
        </p:xfrm>
        <a:graphic>
          <a:graphicData uri="http://schemas.openxmlformats.org/drawingml/2006/table">
            <a:tbl>
              <a:tblPr firstRow="1" firstCol="1" bandRow="1"/>
              <a:tblGrid>
                <a:gridCol w="4032448"/>
                <a:gridCol w="4139952"/>
              </a:tblGrid>
              <a:tr h="206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поддержка</a:t>
                      </a:r>
                      <a:endParaRPr lang="ru-RU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093"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5738" indent="-185738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Промежуточная аттестация 5-9 классы (по всем предметам учебного плана),</a:t>
                      </a:r>
                      <a:r>
                        <a:rPr kumimoji="0" lang="ru-RU" sz="1300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включая:</a:t>
                      </a: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lvl="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итоговая презентация продуктов деятельности на курсе </a:t>
                      </a:r>
                      <a:r>
                        <a:rPr lang="ru-RU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5-7 классы</a:t>
                      </a: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lvl="0" indent="-185738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Процессуальный 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педагогический мониторинг формирования УУД через деятельность на курсе «Основы проектной и исследовательской </a:t>
                      </a:r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деятельности»</a:t>
                      </a:r>
                      <a:r>
                        <a:rPr lang="ru-RU" sz="16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5-7 классы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96952"/>
            <a:ext cx="6496037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347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Индивидуальный процессуальный мониторинг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(формирующая оценка)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512776"/>
              </p:ext>
            </p:extLst>
          </p:nvPr>
        </p:nvGraphicFramePr>
        <p:xfrm>
          <a:off x="1043609" y="1412776"/>
          <a:ext cx="7848872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2420205"/>
                <a:gridCol w="542866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аспект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умение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компетентность разрешения проблем (самоменеджмент)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идентификация (определение проблемы)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обосновывает желаемую ситуацию;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анализирует реальную ситуацию и указывает противоречия между желаемой и реальной ситуацией;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-указывает некоторые вероятные причины существования проблемы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900830"/>
              </p:ext>
            </p:extLst>
          </p:nvPr>
        </p:nvGraphicFramePr>
        <p:xfrm>
          <a:off x="1043609" y="2492896"/>
          <a:ext cx="7848872" cy="2011680"/>
        </p:xfrm>
        <a:graphic>
          <a:graphicData uri="http://schemas.openxmlformats.org/drawingml/2006/table">
            <a:tbl>
              <a:tblPr firstRow="1" firstCol="1" bandRow="1"/>
              <a:tblGrid>
                <a:gridCol w="2369469"/>
                <a:gridCol w="5479403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информационная компетентность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планирование информационного поиска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указывает, какая информация (о чем) требуется для решения поставленной задачи;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пользуется карточным и электронным каталогом, поисковыми системами Интернет;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пользуется библиографическими изданиями, списками публикаций в периодических изданиях;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указывает, в какого типа источниках следует искать заданную информацию;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дает характеристику источника в соответствии с задачей информационного поиска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38405"/>
              </p:ext>
            </p:extLst>
          </p:nvPr>
        </p:nvGraphicFramePr>
        <p:xfrm>
          <a:off x="1043608" y="4509120"/>
          <a:ext cx="7848872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2376264"/>
                <a:gridCol w="547260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коммуникативная компетентность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письменная коммуникация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-оформляет свою мысль в форме стандартных продуктов письменной коммуникации сложной структуры;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излагает тему, имеющую сложную структуру, и грамотно использует вспомогательные средства;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MT"/>
                          <a:ea typeface="Times New Roman"/>
                          <a:cs typeface="TimesNewRomanPSMT"/>
                        </a:rPr>
                        <a:t>- определяет жанр и структуру письменного документа(из числа известных форм) в соответствии с поставленной целью коммуникации и адресатом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090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313613" cy="1143000"/>
          </a:xfr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Шкала оценки итогового продукта учащихся 7 классов (Констатирующее оценивание)</a:t>
            </a:r>
            <a:b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000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5924737" cy="552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862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Определение уровня УУД</a:t>
            </a:r>
            <a:br>
              <a:rPr lang="ru-RU" dirty="0" smtClean="0"/>
            </a:br>
            <a:r>
              <a:rPr lang="ru-RU" dirty="0" smtClean="0"/>
              <a:t>(результативный мониторинг)</a:t>
            </a:r>
            <a:endParaRPr lang="ru-RU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76438" y="1441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90950"/>
            <a:ext cx="8067723" cy="446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9037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Самооценка совместной работы </a:t>
            </a:r>
            <a:endParaRPr lang="ru-RU" dirty="0" smtClean="0"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295400" y="1676400"/>
            <a:ext cx="7669088" cy="4114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Примеры того, что я предложил в ходе планирования проекта (исследовательской работы);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Примеры моих идей, которые помогли  выполнению  проекта (исследовательской работы);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Примеры того, что я делал в ходе выполнения проекта (исследовательской работы);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Оцени свой вклад в проект (исследовательскую работу) по 10 бальной шкале (обведи цифру);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Что было труднее всего во время работы над проектом (исследовательской работой);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Что бы ты изменил, поправил, улучшил в дальнейшем?</a:t>
            </a:r>
            <a:endParaRPr lang="ru-RU" sz="1600" dirty="0" smtClean="0">
              <a:latin typeface="Calibri" pitchFamily="34" charset="0"/>
              <a:ea typeface="Calibri" pitchFamily="34" charset="0"/>
              <a:cs typeface="Times New Roman" pitchFamily="16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itchFamily="16" charset="0"/>
                <a:ea typeface="Calibri" pitchFamily="34" charset="0"/>
                <a:cs typeface="Times New Roman" pitchFamily="16" charset="0"/>
              </a:rPr>
              <a:t>Кто больше всего помог тебе при работе над проектом (исследовательской работой) и чем.</a:t>
            </a:r>
            <a:endParaRPr lang="ru-RU" sz="1600" dirty="0" smtClean="0">
              <a:latin typeface="Calibri" pitchFamily="34" charset="0"/>
              <a:ea typeface="Calibri" pitchFamily="34" charset="0"/>
              <a:cs typeface="Times New Roman" pitchFamily="16" charset="0"/>
            </a:endParaRP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6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6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200" dirty="0" smtClean="0">
              <a:latin typeface="Calibri" pitchFamily="34" charset="0"/>
              <a:ea typeface="Calibri" pitchFamily="34" charset="0"/>
              <a:cs typeface="Times New Roman" pitchFamily="16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6" charset="0"/>
            </a:endParaRPr>
          </a:p>
          <a:p>
            <a:endParaRPr lang="ru-RU" dirty="0" smtClean="0">
              <a:ea typeface="Calibri" pitchFamily="34" charset="0"/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77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ак </a:t>
            </a:r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организовать системную и поэтапную  деятельность по реализации содержательного раздела  основной образовательной программы основного общего </a:t>
            </a: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образования? Нормативно-правовая </a:t>
            </a:r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и организационная основа деятельности с 5-9 класс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сновная образовательная программа ООО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Одним из путей 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формирования УУД 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в основной школе является включение обучающихся в учебно-исследовательскую и проектную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деятельность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«…</a:t>
            </a:r>
            <a:r>
              <a:rPr lang="ru-RU" sz="18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может быть организована по двум направлениям:</a:t>
            </a:r>
            <a:endParaRPr lang="ru-RU" sz="1600" dirty="0">
              <a:solidFill>
                <a:srgbClr val="000000"/>
              </a:solidFill>
              <a:latin typeface="Calibri" pitchFamily="34" charset="0"/>
              <a:cs typeface="Times New Roman" pitchFamily="16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урочная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учебно-исследовательская деятельность учащихся: проблемные уроки; семинары; практические и лабораторные занятия, др.;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•	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внеурочная учебно-исследовательская деятельность 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учащихся, которая является логическим продолжением урочной деятельности: научно-исследовательская и реферативная работа, интеллектуальные марафоны, конференции и др.»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ru-RU" sz="1800" dirty="0">
                <a:solidFill>
                  <a:srgbClr val="000000"/>
                </a:solidFill>
                <a:latin typeface="Verdana" pitchFamily="34" charset="0"/>
              </a:rPr>
              <a:t>«….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 составлении 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учебного плана 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и расписания должен быть сделан акцент на 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нелинейность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наличие 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элективных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компонентов, вариативность, </a:t>
            </a:r>
            <a:r>
              <a:rPr lang="ru-RU" sz="16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индивидуализацию</a:t>
            </a:r>
            <a:r>
              <a:rPr lang="ru-RU" sz="16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». </a:t>
            </a:r>
          </a:p>
          <a:p>
            <a:pPr marL="82296" indent="0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1547664" y="5157192"/>
            <a:ext cx="723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Times New Roman" pitchFamily="16" charset="0"/>
                <a:cs typeface="Times New Roman" pitchFamily="16" charset="0"/>
              </a:rPr>
              <a:t>«Основной процедурой </a:t>
            </a:r>
            <a:r>
              <a:rPr lang="ru-RU" b="1" dirty="0">
                <a:latin typeface="Times New Roman" pitchFamily="16" charset="0"/>
                <a:cs typeface="Times New Roman" pitchFamily="16" charset="0"/>
              </a:rPr>
              <a:t>итоговой оценки </a:t>
            </a:r>
            <a:r>
              <a:rPr lang="ru-RU" dirty="0">
                <a:latin typeface="Times New Roman" pitchFamily="16" charset="0"/>
                <a:cs typeface="Times New Roman" pitchFamily="16" charset="0"/>
              </a:rPr>
              <a:t>достижения </a:t>
            </a:r>
            <a:r>
              <a:rPr lang="ru-RU" dirty="0" err="1">
                <a:latin typeface="Times New Roman" pitchFamily="16" charset="0"/>
                <a:cs typeface="Times New Roman" pitchFamily="16" charset="0"/>
              </a:rPr>
              <a:t>метапредметных</a:t>
            </a:r>
            <a:r>
              <a:rPr lang="ru-RU" dirty="0">
                <a:latin typeface="Times New Roman" pitchFamily="16" charset="0"/>
                <a:cs typeface="Times New Roman" pitchFamily="16" charset="0"/>
              </a:rPr>
              <a:t> результатов является </a:t>
            </a:r>
            <a:r>
              <a:rPr lang="ru-RU" b="1" dirty="0">
                <a:latin typeface="Times New Roman" pitchFamily="16" charset="0"/>
                <a:cs typeface="Times New Roman" pitchFamily="16" charset="0"/>
              </a:rPr>
              <a:t>защита итогового индивидуального проекта</a:t>
            </a:r>
            <a:r>
              <a:rPr lang="ru-RU" dirty="0">
                <a:latin typeface="Times New Roman" pitchFamily="16" charset="0"/>
                <a:cs typeface="Times New Roman" pitchFamily="16" charset="0"/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2703142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Результаты саморефлексии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000" dirty="0" smtClean="0"/>
              <a:t>Кто больше всего тебе помог в работе над проектом?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5 класс</a:t>
            </a:r>
            <a:endParaRPr lang="ru-RU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/>
              <a:t>Я выполнял сам!(8)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/>
              <a:t>Я все сделал один!(1)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Учитель-35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Одноклассник-15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/>
              <a:t>Родители- 10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/>
              <a:t>Интернет ресурсы-1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4509120"/>
            <a:ext cx="2920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Позиционное оценивание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87845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dirty="0"/>
              <a:t>Лист самооценки;</a:t>
            </a:r>
          </a:p>
          <a:p>
            <a:pPr algn="just">
              <a:spcBef>
                <a:spcPts val="0"/>
              </a:spcBef>
              <a:defRPr/>
            </a:pPr>
            <a:r>
              <a:rPr lang="ru-RU" dirty="0"/>
              <a:t>Карта оценки групповой и индивидуальной презентации;</a:t>
            </a:r>
          </a:p>
          <a:p>
            <a:pPr algn="just">
              <a:spcBef>
                <a:spcPts val="0"/>
              </a:spcBef>
              <a:defRPr/>
            </a:pPr>
            <a:r>
              <a:rPr lang="ru-RU" dirty="0"/>
              <a:t>Отзыв на работу учащегося, группы;</a:t>
            </a:r>
          </a:p>
          <a:p>
            <a:pPr algn="just">
              <a:spcBef>
                <a:spcPts val="0"/>
              </a:spcBef>
              <a:defRPr/>
            </a:pPr>
            <a:r>
              <a:rPr lang="ru-RU" dirty="0"/>
              <a:t>Оценка убедительности речи.</a:t>
            </a:r>
          </a:p>
          <a:p>
            <a:pPr marL="82296" indent="0"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131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13613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smtClean="0"/>
              <a:t>Карта оценки групповой презентации, отзывы</a:t>
            </a:r>
            <a:br>
              <a:rPr lang="ru-RU" sz="2800" b="1" smtClean="0"/>
            </a:br>
            <a:r>
              <a:rPr lang="ru-RU" sz="2800" b="1" smtClean="0"/>
              <a:t>(6 класс для 5)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5029200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оформлению работы (методологический аппарат):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цели и задачи должны соответствовать;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сократить заключение;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нет классификации, знать стили, понятия, встречающиеся в тексте;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нет четкого вывода, который бы соответствовал поставленным задачам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Оформление презентации: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много текста на слайде;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слишком мелкий шрифт;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слайды нечитаемые;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Представление работы(речь..)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громче говорить;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быть увереннее в ответах;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больше выступать, чтобы не волноваться;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поработать над дикцией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Пожелания: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сделать мастер-класс для учащихся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Костомайзинг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распространить энциклопедию и другую информацию среди учащихся 5-7 классов (Лондон, Великобритания);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создать красочный переплет для книги (можно попросить помощь у других ребят)</a:t>
            </a:r>
          </a:p>
          <a:p>
            <a:pPr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82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10815"/>
            <a:ext cx="7498080" cy="775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</a:t>
            </a:r>
            <a:r>
              <a:rPr lang="ru-RU" sz="3200" dirty="0" smtClean="0"/>
              <a:t>роцедуры оценивания на уровне ООО (</a:t>
            </a:r>
            <a:r>
              <a:rPr lang="ru-RU" sz="3200" dirty="0" err="1" smtClean="0"/>
              <a:t>метапредметные</a:t>
            </a:r>
            <a:r>
              <a:rPr lang="ru-RU" sz="3200" dirty="0" smtClean="0"/>
              <a:t> результаты через ИД)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763654"/>
              </p:ext>
            </p:extLst>
          </p:nvPr>
        </p:nvGraphicFramePr>
        <p:xfrm>
          <a:off x="881844" y="836712"/>
          <a:ext cx="8172400" cy="1482852"/>
        </p:xfrm>
        <a:graphic>
          <a:graphicData uri="http://schemas.openxmlformats.org/drawingml/2006/table">
            <a:tbl>
              <a:tblPr firstRow="1" firstCol="1" bandRow="1"/>
              <a:tblGrid>
                <a:gridCol w="4176464"/>
                <a:gridCol w="3995936"/>
              </a:tblGrid>
              <a:tr h="125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поддержка</a:t>
                      </a:r>
                      <a:endParaRPr lang="ru-RU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742"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lvl="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защита индивидуального проекта, (итоговая аттестация 9 классы).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общественная аттестация в форме защиты творческого портфолио 8 классы;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401037"/>
              </p:ext>
            </p:extLst>
          </p:nvPr>
        </p:nvGraphicFramePr>
        <p:xfrm>
          <a:off x="971600" y="2348880"/>
          <a:ext cx="8064896" cy="3843481"/>
        </p:xfrm>
        <a:graphic>
          <a:graphicData uri="http://schemas.openxmlformats.org/drawingml/2006/table">
            <a:tbl>
              <a:tblPr firstRow="1" firstCol="1" bandRow="1"/>
              <a:tblGrid>
                <a:gridCol w="5281875"/>
                <a:gridCol w="2783021"/>
              </a:tblGrid>
              <a:tr h="356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СОО (5-9 класс)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УУД через ИД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 оценки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8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класс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Личностные: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устанавливать связи между целью учебной деятельности и ее мотивом;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ориентироваться в моральной дилемме и осуществляет личностный моральный выбор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результаты: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соотносить свои действия с планируемыми результатами, осуществлять контроль своей деятельности в процессе достижения результата, определять способы действий в рамках предложенных условий и требований, корректировать свои действия в соответствии с изменяющейся ситуацией;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владение основами самоконтроля, самооценки, принятия решений и осуществления осознанного выбора в учебной и познавательной деятельности;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осознанно использовать речевые средства в соответствии с задачей коммуникации для выражения своих чувств, мыслей и потребностей; планирования и регуляции своей деятельности; владение устной и письменной речью, монологической контекстной речью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 оценки презентации творческого 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портфолио;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творческого портфолио по алгоритму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творческий 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портфолио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080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10815"/>
            <a:ext cx="7498080" cy="775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</a:t>
            </a:r>
            <a:r>
              <a:rPr lang="ru-RU" sz="3200" dirty="0" smtClean="0"/>
              <a:t>роцедуры оценивания на уровне ООО (</a:t>
            </a:r>
            <a:r>
              <a:rPr lang="ru-RU" sz="3200" dirty="0" err="1" smtClean="0"/>
              <a:t>метапредметные</a:t>
            </a:r>
            <a:r>
              <a:rPr lang="ru-RU" sz="3200" dirty="0" smtClean="0"/>
              <a:t> результаты через ИД)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964919"/>
              </p:ext>
            </p:extLst>
          </p:nvPr>
        </p:nvGraphicFramePr>
        <p:xfrm>
          <a:off x="881844" y="836712"/>
          <a:ext cx="8172400" cy="1482852"/>
        </p:xfrm>
        <a:graphic>
          <a:graphicData uri="http://schemas.openxmlformats.org/drawingml/2006/table">
            <a:tbl>
              <a:tblPr firstRow="1" firstCol="1" bandRow="1"/>
              <a:tblGrid>
                <a:gridCol w="4176464"/>
                <a:gridCol w="3995936"/>
              </a:tblGrid>
              <a:tr h="125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ценка-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поддержка</a:t>
                      </a:r>
                      <a:endParaRPr lang="ru-RU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742"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lvl="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защита индивидуального проекта, (итоговая аттестация 9 классы).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ru-RU" sz="13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Предварительная защита в классе;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8315"/>
              </p:ext>
            </p:extLst>
          </p:nvPr>
        </p:nvGraphicFramePr>
        <p:xfrm>
          <a:off x="971600" y="2348880"/>
          <a:ext cx="7704856" cy="3487674"/>
        </p:xfrm>
        <a:graphic>
          <a:graphicData uri="http://schemas.openxmlformats.org/drawingml/2006/table">
            <a:tbl>
              <a:tblPr firstRow="1" firstCol="1" bandRow="1"/>
              <a:tblGrid>
                <a:gridCol w="5046077"/>
                <a:gridCol w="265877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СОО (5-9 класс)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УУД через ИД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 оценки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класс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презентация содержания работы самим учащимся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(характеристика самим учащимся собственной деятельности «история моих открытий); постановка цели и задач;</a:t>
                      </a: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способов решения поставленных задач);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защиты работы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(четкость и ясность изложения, убедительность рассуждений; последовательность в аргументации)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наглядного представления работы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(использованы рисунки, диаграммы, схемы, модели и другие средства наглядности; качество печатного текста работы)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умения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(умение отвечать на вопросы; умение участвовать в дискуссии)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 и параметры оценивания индивидуальной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учебно - исследовательской, проектной работы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творческий портфолио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559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презентация содержания работы самим </a:t>
            </a:r>
            <a:r>
              <a:rPr lang="ru-RU" dirty="0" smtClean="0"/>
              <a:t>учащимся;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качество защиты </a:t>
            </a:r>
            <a:r>
              <a:rPr lang="ru-RU" dirty="0" smtClean="0">
                <a:latin typeface="Times New Roman"/>
                <a:ea typeface="Times New Roman"/>
              </a:rPr>
              <a:t>работы;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качество наглядного представления </a:t>
            </a:r>
            <a:r>
              <a:rPr lang="ru-RU" dirty="0" smtClean="0">
                <a:latin typeface="Times New Roman"/>
                <a:ea typeface="Times New Roman"/>
              </a:rPr>
              <a:t>работы;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коммуникативные </a:t>
            </a:r>
            <a:r>
              <a:rPr lang="ru-RU" dirty="0" smtClean="0">
                <a:latin typeface="Times New Roman"/>
                <a:ea typeface="Times New Roman"/>
              </a:rPr>
              <a:t>умения</a:t>
            </a:r>
          </a:p>
          <a:p>
            <a:endParaRPr lang="ru-RU" b="1" dirty="0">
              <a:latin typeface="Times New Roman"/>
            </a:endParaRPr>
          </a:p>
          <a:p>
            <a:pPr marL="82296" indent="0">
              <a:buNone/>
            </a:pPr>
            <a:r>
              <a:rPr lang="ru-RU" b="1" dirty="0" smtClean="0">
                <a:latin typeface="Times New Roman"/>
              </a:rPr>
              <a:t>«Зачет» – в аттестат</a:t>
            </a:r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5954713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932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отражаются результаты обучающихся и как их можно использовать?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Творческий портфолио-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инструмент формирующего оценивания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kern="0" dirty="0">
                <a:solidFill>
                  <a:srgbClr val="4D4D4D"/>
                </a:solidFill>
                <a:latin typeface="Georgia" pitchFamily="18" charset="0"/>
              </a:rPr>
              <a:t>Портфолио</a:t>
            </a:r>
            <a:r>
              <a:rPr lang="ru-RU" sz="2000" kern="0" dirty="0">
                <a:solidFill>
                  <a:srgbClr val="4D4D4D"/>
                </a:solidFill>
                <a:latin typeface="Georgia" pitchFamily="18" charset="0"/>
              </a:rPr>
              <a:t> — это модель аутентичного оценивания, которое нацелено на выявление: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None/>
            </a:pPr>
            <a:r>
              <a:rPr lang="ru-RU" sz="2000" kern="0" dirty="0">
                <a:solidFill>
                  <a:srgbClr val="4D4D4D"/>
                </a:solidFill>
                <a:latin typeface="Georgia" pitchFamily="18" charset="0"/>
              </a:rPr>
              <a:t>•	уровней </a:t>
            </a:r>
            <a:r>
              <a:rPr lang="ru-RU" sz="2000" kern="0" dirty="0" err="1">
                <a:solidFill>
                  <a:srgbClr val="4D4D4D"/>
                </a:solidFill>
                <a:latin typeface="Georgia" pitchFamily="18" charset="0"/>
              </a:rPr>
              <a:t>сформированности</a:t>
            </a:r>
            <a:r>
              <a:rPr lang="ru-RU" sz="2000" kern="0" dirty="0">
                <a:solidFill>
                  <a:srgbClr val="4D4D4D"/>
                </a:solidFill>
                <a:latin typeface="Georgia" pitchFamily="18" charset="0"/>
              </a:rPr>
              <a:t> компетентностей;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None/>
            </a:pPr>
            <a:r>
              <a:rPr lang="ru-RU" sz="2000" kern="0" dirty="0">
                <a:solidFill>
                  <a:srgbClr val="4D4D4D"/>
                </a:solidFill>
                <a:latin typeface="Georgia" pitchFamily="18" charset="0"/>
              </a:rPr>
              <a:t>•	развития мыслительной деятельности;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None/>
            </a:pPr>
            <a:r>
              <a:rPr lang="ru-RU" sz="2000" kern="0" dirty="0">
                <a:solidFill>
                  <a:srgbClr val="4D4D4D"/>
                </a:solidFill>
                <a:latin typeface="Georgia" pitchFamily="18" charset="0"/>
              </a:rPr>
              <a:t>•	критического отношения к учебной деятельности;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None/>
            </a:pPr>
            <a:r>
              <a:rPr lang="ru-RU" sz="2000" kern="0" dirty="0">
                <a:solidFill>
                  <a:srgbClr val="4D4D4D"/>
                </a:solidFill>
                <a:latin typeface="Georgia" pitchFamily="18" charset="0"/>
              </a:rPr>
              <a:t>•	объективно существующего уровня владения умениями и навыками, пробелов в подготовке, трудностей усвоения, интереса к предмету и положительных мотивов учения</a:t>
            </a:r>
          </a:p>
          <a:p>
            <a:pPr marL="82296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20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913"/>
            <a:ext cx="7776864" cy="11525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Педагогическая идея портфолио предполагает: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90700"/>
            <a:ext cx="7772400" cy="4381500"/>
          </a:xfrm>
        </p:spPr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смещение акцента с недостатков знаний и умений учащихся, на </a:t>
            </a: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</a:rPr>
              <a:t>конкретные достижения по данной теме, разделу, предмету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;</a:t>
            </a:r>
          </a:p>
          <a:p>
            <a:pPr algn="just" eaLnBrk="1" hangingPunct="1"/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интеграцию количественной и качественной оценок;</a:t>
            </a:r>
          </a:p>
          <a:p>
            <a:pPr algn="just" eaLnBrk="1" hangingPunct="1"/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</a:rPr>
              <a:t>доминирование самооценки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 по отношению ко внешней оценке.</a:t>
            </a:r>
          </a:p>
        </p:txBody>
      </p:sp>
    </p:spTree>
    <p:extLst>
      <p:ext uri="{BB962C8B-B14F-4D97-AF65-F5344CB8AC3E}">
        <p14:creationId xmlns:p14="http://schemas.microsoft.com/office/powerpoint/2010/main" val="315750695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713" y="476250"/>
            <a:ext cx="5616575" cy="7191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самооценка: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12776"/>
            <a:ext cx="7772400" cy="2574925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</a:rPr>
              <a:t>Смысл самооценки</a:t>
            </a: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самоконтроль; </a:t>
            </a:r>
          </a:p>
          <a:p>
            <a:pPr eaLnBrk="1" hangingPunct="1"/>
            <a:r>
              <a:rPr lang="ru-RU" dirty="0" err="1" smtClean="0">
                <a:solidFill>
                  <a:srgbClr val="000066"/>
                </a:solidFill>
                <a:latin typeface="Times New Roman" pitchFamily="18" charset="0"/>
              </a:rPr>
              <a:t>саморегуляция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; </a:t>
            </a: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экспертиза собственной деятельности;</a:t>
            </a:r>
          </a:p>
          <a:p>
            <a:pPr eaLnBrk="1" hangingPunct="1"/>
            <a:r>
              <a:rPr lang="ru-RU" dirty="0" err="1">
                <a:solidFill>
                  <a:srgbClr val="000066"/>
                </a:solidFill>
                <a:latin typeface="Times New Roman" pitchFamily="18" charset="0"/>
              </a:rPr>
              <a:t>с</a:t>
            </a:r>
            <a:r>
              <a:rPr lang="ru-RU" dirty="0" err="1" smtClean="0">
                <a:solidFill>
                  <a:srgbClr val="000066"/>
                </a:solidFill>
                <a:latin typeface="Times New Roman" pitchFamily="18" charset="0"/>
              </a:rPr>
              <a:t>амокоррекция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</a:rPr>
              <a:t>.   </a:t>
            </a:r>
          </a:p>
          <a:p>
            <a:pPr marL="0" indent="0" eaLnBrk="1" hangingPunct="1">
              <a:buNone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Принципы самооценки</a:t>
            </a:r>
          </a:p>
          <a:p>
            <a:pPr algn="just" eaLnBrk="1" hangingPunct="1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четких эталонов оценивания; </a:t>
            </a:r>
          </a:p>
          <a:p>
            <a:pPr algn="just" eaLnBrk="1" hangingPunct="1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необходимого психологического настроя;</a:t>
            </a:r>
          </a:p>
          <a:p>
            <a:pPr algn="just" eaLnBrk="1" hangingPunct="1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ситуации самостоятельного сопоставления собственных результатов с эталонами;</a:t>
            </a:r>
          </a:p>
          <a:p>
            <a:pPr algn="just" eaLnBrk="1" hangingPunct="1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составление собственной программы деятельности на следующий этап с учетом полученных результатов.</a:t>
            </a:r>
          </a:p>
          <a:p>
            <a:pPr marL="0" indent="0" eaLnBrk="1" hangingPunct="1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2388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6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7030A0"/>
                </a:solidFill>
              </a:rPr>
              <a:t>Цели ученического портфолио</a:t>
            </a:r>
            <a:endParaRPr lang="ru-RU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отслеживание, учет, оценивание индивидуальных </a:t>
            </a:r>
            <a:r>
              <a:rPr lang="ru-RU" sz="2800" dirty="0" smtClean="0">
                <a:solidFill>
                  <a:srgbClr val="000066"/>
                </a:solidFill>
              </a:rPr>
              <a:t>достижений учащихся; 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800" dirty="0" smtClean="0">
              <a:solidFill>
                <a:srgbClr val="000066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000066"/>
                </a:solidFill>
              </a:rPr>
              <a:t>активизация их разноплановой деятельности, повышение образовательной активности школьников; 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800" dirty="0" smtClean="0">
              <a:solidFill>
                <a:srgbClr val="000066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000066"/>
                </a:solidFill>
              </a:rPr>
              <a:t>прогнозирование траектории личностного развития ребёнка; 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800" dirty="0" smtClean="0">
              <a:solidFill>
                <a:srgbClr val="000066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000066"/>
                </a:solidFill>
              </a:rPr>
              <a:t>индивидуализация образования.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84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800" smtClean="0">
                <a:latin typeface="Times New Roman" pitchFamily="16" charset="0"/>
              </a:rPr>
              <a:t>	</a:t>
            </a:r>
            <a:r>
              <a:rPr lang="ru-RU" sz="48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Этапы работы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90070182"/>
              </p:ext>
            </p:extLst>
          </p:nvPr>
        </p:nvGraphicFramePr>
        <p:xfrm>
          <a:off x="323528" y="116632"/>
          <a:ext cx="3609975" cy="7920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27" name="Rectangle 31"/>
          <p:cNvSpPr>
            <a:spLocks noGrp="1" noChangeArrowheads="1"/>
          </p:cNvSpPr>
          <p:nvPr>
            <p:ph type="body" sz="half" idx="1"/>
          </p:nvPr>
        </p:nvSpPr>
        <p:spPr>
          <a:xfrm>
            <a:off x="4932363" y="2492375"/>
            <a:ext cx="4103687" cy="381635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цели;</a:t>
            </a:r>
          </a:p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особенности темы;</a:t>
            </a:r>
          </a:p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сроки исполнения;</a:t>
            </a:r>
          </a:p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формы представления: </a:t>
            </a:r>
          </a:p>
          <a:p>
            <a:pPr lvl="1"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наглядность; </a:t>
            </a:r>
          </a:p>
          <a:p>
            <a:pPr lvl="1"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системность;</a:t>
            </a:r>
          </a:p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Times New Roman" pitchFamily="18" charset="0"/>
              </a:rPr>
              <a:t>рефлексивность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5292725" y="1628775"/>
            <a:ext cx="3313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kumimoji="1" lang="ru-RU" sz="2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Нужно учитывать:</a:t>
            </a:r>
          </a:p>
        </p:txBody>
      </p:sp>
    </p:spTree>
    <p:extLst>
      <p:ext uri="{BB962C8B-B14F-4D97-AF65-F5344CB8AC3E}">
        <p14:creationId xmlns:p14="http://schemas.microsoft.com/office/powerpoint/2010/main" val="298637371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14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14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14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64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Graphic spid="2" grpId="0">
        <p:bldAsOne/>
      </p:bldGraphic>
      <p:bldP spid="4127" grpId="0" build="p"/>
      <p:bldP spid="41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абота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 текстовой информацией: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первичная и вторичная обработка информации; перевод информации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 одного вида в другой;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составление вторичного текста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поэтапное формирование умений через отдельный курс в учебном плане «ОПИД».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НОО: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поиск общей информации; соотносить информацию; поиск явной и неявной информации; устанавливать последовательность событий; делать выводы,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интерпретировать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ООО: 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5-6 класс: (1 этап</a:t>
            </a:r>
            <a:r>
              <a:rPr lang="ru-RU" sz="1600" b="1" dirty="0" smtClean="0">
                <a:latin typeface="Times New Roman"/>
                <a:ea typeface="Times New Roman"/>
                <a:cs typeface="Times New Roman"/>
              </a:rPr>
              <a:t>):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выделять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@Arial Unicode MS"/>
              </a:rPr>
              <a:t>фрагменты полученной информации,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объяснить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@Arial Unicode MS"/>
              </a:rPr>
              <a:t>ее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значимость;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@Arial Unicode MS"/>
              </a:rPr>
              <a:t>составить вторичный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текст; уметь  перевести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@Arial Unicode MS"/>
              </a:rPr>
              <a:t>информацию из одного вида в другой (схема, алгоритм, график, модель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…);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@Arial Unicode MS"/>
              </a:rPr>
              <a:t> делать вывод на основе полученной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информации , предложить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@Arial Unicode MS"/>
              </a:rPr>
              <a:t>свою идею на основе полученной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@Arial Unicode MS"/>
              </a:rPr>
              <a:t>информации (возможно);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@Arial Unicode MS"/>
                <a:cs typeface="Times New Roman" pitchFamily="18" charset="0"/>
              </a:rPr>
              <a:t>7 класс: 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планирование  информационного поиска;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извлечение первичной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вторичной информации; </a:t>
            </a: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первичная 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 вторичная обработка информации;</a:t>
            </a:r>
          </a:p>
          <a:p>
            <a:pPr lvl="0" indent="457200" algn="just">
              <a:lnSpc>
                <a:spcPct val="115000"/>
              </a:lnSpc>
            </a:pPr>
            <a:r>
              <a:rPr lang="ru-RU" sz="1600" b="1" dirty="0"/>
              <a:t>8 класс </a:t>
            </a:r>
            <a:r>
              <a:rPr lang="ru-RU" sz="1600" b="1" dirty="0" smtClean="0"/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владение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устной и письменной речью, монологической контекстной речью;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 класс: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информационной компетентности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73"/>
            <a:ext cx="1547664" cy="1547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1760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Творческий портфолио ученика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5-9 класса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ресурс- курс ОПИД (принципы самооценки)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640763" cy="4543425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об ОПИД: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задает ориентиры, базовые требования и эталоны оценивания (достижение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личностных результатов: ):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форматы фиксации достижений;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-процедуры оценки в формирующем ключе;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способы предъявления результатов;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-критерии предъявления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Деятельность на курсе: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создает необходимый психологический настрой;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обеспечивает ситуации самостоятельного сопоставления собственных результатов с эталонами (от планирования до презентации продуктов деятельности);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оррекция и составление собственной программы деятельности на следующий этап с учетом полученных результатов</a:t>
            </a:r>
          </a:p>
          <a:p>
            <a:pPr eaLnBrk="1" hangingPunct="1">
              <a:buFontTx/>
              <a:buChar char="-"/>
              <a:defRPr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46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Творческий портфолио ученика </a:t>
            </a:r>
            <a:b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5-9 класса </a:t>
            </a:r>
            <a:b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(отражает этапы работы)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640763" cy="45434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Из чего складывается?</a:t>
            </a:r>
          </a:p>
          <a:p>
            <a:pPr eaLnBrk="1" hangingPunct="1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(ИОМ, выбор курса, этап самоопределения при выборе тем );</a:t>
            </a:r>
          </a:p>
          <a:p>
            <a:pPr eaLnBrk="1" hangingPunct="1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 и сбор материалов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(деятельность на курсе):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рабочие материалы, отражающие совместную работу ученика и учителя (могут быть удалены);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исты процессуального мониторинга;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текст работы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(конференции, выставки, классные часы…)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оценочные листы по результатам уровневой оценки (экспертные листы);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Форматы, полученные во время позиционного оценивания (учащиеся, родители)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(на занятиях)</a:t>
            </a:r>
          </a:p>
          <a:p>
            <a:pPr eaLnBrk="1" hangingPunct="1">
              <a:buFontTx/>
              <a:buChar char="-"/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листы самооценки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Коррекция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6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самоопределение</a:t>
            </a:r>
          </a:p>
        </p:txBody>
      </p:sp>
    </p:spTree>
    <p:extLst>
      <p:ext uri="{BB962C8B-B14F-4D97-AF65-F5344CB8AC3E}">
        <p14:creationId xmlns:p14="http://schemas.microsoft.com/office/powerpoint/2010/main" val="6086861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13612" cy="607913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(к итоговой защите)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оформленные тексты работ- 5 шт. (5- 9 класс) (можно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в одном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файле);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итоговые оценочные листы (5-8 класс);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листы самоанализа,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взаимооценки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л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исты индивидуального процессуального мониторинга (5-7 класс);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исьменный текст защиты портфолио (8 класс), отражающий индивидуальную динамику через анализ деятельности по курсу ОПИД;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риложения, подтверждающие положительную динамику собственного продвижения;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э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лектронные приложения (при желании)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651033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4390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Презентация творческого  портфолио </a:t>
            </a:r>
            <a:br>
              <a:rPr lang="ru-RU" sz="2800" dirty="0" smtClean="0"/>
            </a:br>
            <a:r>
              <a:rPr lang="ru-RU" sz="2800" dirty="0" smtClean="0"/>
              <a:t>(8 класс- апрель)</a:t>
            </a:r>
          </a:p>
        </p:txBody>
      </p:sp>
      <p:sp>
        <p:nvSpPr>
          <p:cNvPr id="880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Критерии оценки портфолио;</a:t>
            </a:r>
          </a:p>
          <a:p>
            <a:pPr>
              <a:defRPr/>
            </a:pPr>
            <a:r>
              <a:rPr lang="ru-RU" b="1" dirty="0" smtClean="0"/>
              <a:t>Алгоритм защиты;</a:t>
            </a:r>
          </a:p>
          <a:p>
            <a:pPr>
              <a:defRPr/>
            </a:pPr>
            <a:r>
              <a:rPr lang="ru-RU" b="1" dirty="0" smtClean="0"/>
              <a:t>Позиционное оценивание</a:t>
            </a:r>
          </a:p>
          <a:p>
            <a:pPr>
              <a:defRPr/>
            </a:pPr>
            <a:endParaRPr lang="ru-RU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dirty="0" smtClean="0"/>
              <a:t>(см.  смысл самооценки)  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самоконтроль; 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саморегуляция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; 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экспертиза собственной деятельности;</a:t>
            </a:r>
          </a:p>
          <a:p>
            <a:pPr lvl="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самокоррекция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14803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5656" y="479956"/>
            <a:ext cx="73448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для оценки презентации творческого портфолио учащегося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класса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ФИ, класс ___________________________________________________________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635986"/>
              </p:ext>
            </p:extLst>
          </p:nvPr>
        </p:nvGraphicFramePr>
        <p:xfrm>
          <a:off x="1403648" y="1412776"/>
          <a:ext cx="7416825" cy="5184575"/>
        </p:xfrm>
        <a:graphic>
          <a:graphicData uri="http://schemas.openxmlformats.org/drawingml/2006/table">
            <a:tbl>
              <a:tblPr firstRow="1" firstCol="1" bandRow="1"/>
              <a:tblGrid>
                <a:gridCol w="1711256"/>
                <a:gridCol w="4628264"/>
                <a:gridCol w="1077305"/>
              </a:tblGrid>
              <a:tr h="2073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параметр оценки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балл (0-2)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9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полнота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материалы, представленные в портфолио формально отражают учебно- исследовательскую и проектную деятельность с 5-8 класс: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полностью – 2 балла;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частично – 1 балл;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деятельность отражена слабо-0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6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разнообразие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представленные материалы разнообразны и отражают интересы ученика: представлен перечень работ, отчеты о результатах работы, эссе, листы самоанализа, самооценки, взаимооценки, оценочные листы, сочинения, отзывы и т. д.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полностью – 2 балла;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частично – 1 балл;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отражают- 0 баллов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9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убедительность материалов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Представленные материалы подкреплены фотографиями, видео, грамотами, сертификатами, протоколами и т.д.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полностью – 2 балла;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частично – 1 балл;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 отражают- 0 баллов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6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динамика учебной и творческой активности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Ученик представил, как учебно-исследовательская и проектная деятельность повлияли на его развитие: какие умения развились, что получилось лучше всего, какие проблемы испытывает и как планирует решить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динамика отражена-2 баллов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частично- 1балл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 анализируется- 0 баллов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09" marR="683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945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Памятка по анализу портфолио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8034096" cy="5256584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ru-RU" sz="1800" b="1" dirty="0" smtClean="0"/>
              <a:t>1.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Просмотрите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ваши материалы, отражающие вашу учебно- исследовательскую, проектную и творческую деятельность (работы за 5-7 класс) и проанализируйте: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насколько полно они отражают ваш интерес;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как менялся ваш выбор, начиная с 5 класса;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каким образом смена интересов повлияла на ваше самоопределение  к 8 классу;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отражается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ли стойкий интерес (в случае если предпочтение отдавалось одному предмету) и с чем это связано.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Проанализируйте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динамику своей учебной и творческой активности с помощью  листов самооценки совместной работы, которые вы заполняли в конце года каждого курса: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 как ваши идеи и предложения влияли на ход выполнения работ;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каков ваш реальный вклад и включенность в исследовательскую и проектную деятельность, отмечается ли снижение и повышение активности и с чем это связано;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что труднее всего давалось при выполнении работ и как их преодоление повлияло на дальнейшую деятельность;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оказывал помощь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Проанализируйте листы индивидуального процессуального мониторинга, которые заполнял учитель курсов: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как развивались ваши умения при переходе от одного курса к другому;</a:t>
            </a:r>
          </a:p>
          <a:p>
            <a:pPr marL="8229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какие умения зафиксированы с положительной, а какие с отрицательной  динамикой .  Подумайте, с чем это связано (например: в 5 классе вы получили 1 балл за умение ставить цель, а в 6 классе- 2 балла. Нужно ответить на вопрос: Что послужило тому, что балл был повышен: легче курс, интереснее предмет, учитель научил и т.д.);</a:t>
            </a:r>
          </a:p>
          <a:p>
            <a:pPr marL="8229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916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Сопровождение портфолио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педагог, ведущий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курс: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помогает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ученику формировать его согласно требованиям, предъявляемым на конец 8 класса;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отвечает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 содержательное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наполнение;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помогает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ученику оформить портфолио на конец курса и передает его классному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руководителю.</a:t>
            </a:r>
          </a:p>
          <a:p>
            <a:pPr marL="82296" indent="0" algn="just">
              <a:buNone/>
            </a:pPr>
            <a:endParaRPr lang="ru-RU" sz="16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1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Классный </a:t>
            </a:r>
            <a:r>
              <a:rPr lang="ru-RU" sz="1600" b="1" dirty="0">
                <a:latin typeface="Times New Roman" pitchFamily="18" charset="0"/>
                <a:ea typeface="Times New Roman"/>
                <a:cs typeface="Times New Roman" pitchFamily="18" charset="0"/>
              </a:rPr>
              <a:t>руководитель:</a:t>
            </a:r>
            <a:endParaRPr lang="ru-RU" sz="1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организует работу по </a:t>
            </a:r>
            <a:r>
              <a:rPr lang="ru-RU" sz="1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самообследванию</a:t>
            </a: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 портфолио и занимается его организационной культурой;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хранит </a:t>
            </a: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портфолио у себя в кабинете летом, либо в том случае, если нет такой возможности у учителя, ведущего 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курс;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оздает места по промежуточному анализу деятельности с использованием портфолио</a:t>
            </a:r>
            <a:endParaRPr lang="ru-RU" sz="1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8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Поэтапное формирование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результатов (УУД)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732011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84984"/>
            <a:ext cx="705421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091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Поэтапное формирование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результатов (УУД)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80728"/>
            <a:ext cx="5760640" cy="568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240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04825" y="228600"/>
            <a:ext cx="858678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sz="3600"/>
              <a:t>«Основы проектной и исследовательской деятельности»</a:t>
            </a:r>
          </a:p>
          <a:p>
            <a:pPr algn="ctr" eaLnBrk="1" hangingPunct="1"/>
            <a:r>
              <a:rPr lang="ru-RU" sz="2800"/>
              <a:t>(</a:t>
            </a:r>
            <a:r>
              <a:rPr lang="ru-RU" sz="2000"/>
              <a:t>инвариантная часть учебного плана, школьный компонент) </a:t>
            </a:r>
          </a:p>
        </p:txBody>
      </p:sp>
      <p:sp>
        <p:nvSpPr>
          <p:cNvPr id="7171" name="Прямоугольник 1"/>
          <p:cNvSpPr>
            <a:spLocks noChangeArrowheads="1"/>
          </p:cNvSpPr>
          <p:nvPr/>
        </p:nvSpPr>
        <p:spPr bwMode="auto">
          <a:xfrm>
            <a:off x="1043608" y="1881341"/>
            <a:ext cx="8305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dirty="0" smtClean="0"/>
              <a:t>1 час в неделю, 35 часов в год</a:t>
            </a:r>
            <a:endParaRPr lang="ru-RU" b="1" dirty="0"/>
          </a:p>
          <a:p>
            <a:r>
              <a:rPr lang="ru-RU" b="1" dirty="0"/>
              <a:t>Цель курса- </a:t>
            </a:r>
            <a:r>
              <a:rPr lang="ru-RU" dirty="0"/>
              <a:t>способствовать становлению индивидуальной образовательной траектории учащихся через </a:t>
            </a:r>
            <a:r>
              <a:rPr lang="ru-RU" dirty="0" smtClean="0"/>
              <a:t>включение </a:t>
            </a:r>
            <a:r>
              <a:rPr lang="ru-RU" dirty="0"/>
              <a:t>в образовательный процесс учебно- исследовательской и проектной деятельности в связи с друг-другом и содержанием учебных </a:t>
            </a:r>
            <a:r>
              <a:rPr lang="ru-RU" dirty="0" smtClean="0"/>
              <a:t>предметов </a:t>
            </a:r>
            <a:r>
              <a:rPr lang="ru-RU" dirty="0"/>
              <a:t>как на уроках, как и во внеурочной среде.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7459213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368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04825" y="228600"/>
            <a:ext cx="8586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sz="2000" dirty="0" smtClean="0"/>
              <a:t>:</a:t>
            </a:r>
          </a:p>
          <a:p>
            <a:pPr algn="ctr" eaLnBrk="1" hangingPunct="1"/>
            <a:r>
              <a:rPr lang="ru-RU" sz="2000" b="1" dirty="0"/>
              <a:t>Положение о курсе </a:t>
            </a:r>
            <a:r>
              <a:rPr lang="ru-RU" sz="2000" b="1" dirty="0" smtClean="0"/>
              <a:t>ОПИД: </a:t>
            </a:r>
            <a:endParaRPr lang="ru-RU" sz="2000" b="1" dirty="0"/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1043608" y="980728"/>
            <a:ext cx="830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dirty="0" smtClean="0"/>
              <a:t>1.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1599" y="1000971"/>
            <a:ext cx="8120013" cy="727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Специфика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учебно- исследовательской и проектной деятельности обучающихся на ступени основного общего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образования (Поташник М. М.).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Требования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к составлению рабочей  программы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курса.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Содержание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способы и формы  организации учебно-исследовательской и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проектной деятельности 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на ступени основного  общего 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образования.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Этапы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организации  учебно-исследовательской и проектной  деятельности в основной школе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гимназии.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Verdana" pitchFamily="34" charset="0"/>
              </a:rPr>
              <a:t>3 этапа</a:t>
            </a:r>
            <a:r>
              <a:rPr lang="ru-RU" b="1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endParaRPr lang="ru-RU" b="1" dirty="0">
              <a:solidFill>
                <a:srgbClr val="000000"/>
              </a:solidFill>
              <a:latin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Verdana" pitchFamily="34" charset="0"/>
              </a:rPr>
              <a:t>5-6 класс- </a:t>
            </a:r>
            <a:r>
              <a:rPr lang="ru-RU" dirty="0">
                <a:solidFill>
                  <a:srgbClr val="000000"/>
                </a:solidFill>
                <a:latin typeface="Verdana" pitchFamily="34" charset="0"/>
              </a:rPr>
              <a:t>решение проектных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задач;</a:t>
            </a:r>
            <a:endParaRPr lang="ru-RU" dirty="0">
              <a:solidFill>
                <a:srgbClr val="000000"/>
              </a:solidFill>
              <a:latin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Verdana" pitchFamily="34" charset="0"/>
              </a:rPr>
              <a:t>7 класс- </a:t>
            </a:r>
            <a:r>
              <a:rPr lang="ru-RU" dirty="0">
                <a:solidFill>
                  <a:srgbClr val="000000"/>
                </a:solidFill>
                <a:latin typeface="Verdana" pitchFamily="34" charset="0"/>
              </a:rPr>
              <a:t>социальное проектирование;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Verdana" pitchFamily="34" charset="0"/>
              </a:rPr>
              <a:t>8-9 класс- </a:t>
            </a:r>
            <a:r>
              <a:rPr lang="ru-RU" dirty="0">
                <a:solidFill>
                  <a:srgbClr val="000000"/>
                </a:solidFill>
                <a:latin typeface="Verdana" pitchFamily="34" charset="0"/>
              </a:rPr>
              <a:t>персональный проект, исследовательский реферат</a:t>
            </a: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…;</a:t>
            </a:r>
            <a:endParaRPr lang="ru-RU" sz="1600" b="1" dirty="0" smtClean="0">
              <a:latin typeface="Times New Roman"/>
              <a:ea typeface="Times New Roman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36410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Порядок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организации и предъявления результатов курса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1600" dirty="0">
                <a:latin typeface="Times New Roman"/>
                <a:ea typeface="Times New Roman"/>
              </a:rPr>
              <a:t>Процедура оценивания и порядок  ведения журнала по </a:t>
            </a:r>
            <a:r>
              <a:rPr lang="ru-RU" sz="1600" dirty="0" smtClean="0">
                <a:latin typeface="Times New Roman"/>
                <a:ea typeface="Times New Roman"/>
              </a:rPr>
              <a:t>курсу:</a:t>
            </a:r>
            <a:endParaRPr lang="ru-RU" sz="1600" dirty="0" smtClean="0">
              <a:latin typeface="Calibri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400" i="1" dirty="0" smtClean="0">
                <a:latin typeface="Calibri"/>
                <a:ea typeface="Times New Roman"/>
                <a:cs typeface="Times New Roman"/>
              </a:rPr>
              <a:t>-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о</a:t>
            </a:r>
            <a:r>
              <a:rPr lang="ru-RU" sz="1400" i="1" dirty="0" smtClean="0">
                <a:latin typeface="Times New Roman"/>
                <a:ea typeface="Times New Roman"/>
                <a:cs typeface="Times New Roman"/>
              </a:rPr>
              <a:t>собенности оценивания учащихся 5-7 классов;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400" i="1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1400" i="1" dirty="0" smtClean="0">
                <a:latin typeface="Times New Roman"/>
                <a:ea typeface="Calibri"/>
              </a:rPr>
              <a:t>о</a:t>
            </a:r>
            <a:r>
              <a:rPr lang="ru-RU" sz="1400" i="1" dirty="0" smtClean="0">
                <a:latin typeface="Times New Roman"/>
                <a:ea typeface="Times New Roman"/>
              </a:rPr>
              <a:t>собенности </a:t>
            </a:r>
            <a:r>
              <a:rPr lang="ru-RU" sz="1400" i="1" dirty="0">
                <a:latin typeface="Times New Roman"/>
                <a:ea typeface="Times New Roman"/>
              </a:rPr>
              <a:t>оценивания учащихся 8-9 класса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1200" dirty="0" smtClean="0">
              <a:latin typeface="Calibri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1600" b="1" dirty="0" smtClean="0">
              <a:latin typeface="Times New Roman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8727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Количество курсов 2017-2018</a:t>
            </a:r>
            <a:br>
              <a:rPr lang="ru-RU" dirty="0" smtClean="0"/>
            </a:br>
            <a:r>
              <a:rPr lang="ru-RU" dirty="0" smtClean="0"/>
              <a:t>(5-7 класс)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Краеведение-1</a:t>
            </a:r>
          </a:p>
          <a:p>
            <a:r>
              <a:rPr lang="ru-RU" dirty="0" smtClean="0"/>
              <a:t>Информатика- 3</a:t>
            </a:r>
          </a:p>
          <a:p>
            <a:r>
              <a:rPr lang="ru-RU" dirty="0" smtClean="0"/>
              <a:t>Искусство- 3</a:t>
            </a:r>
          </a:p>
          <a:p>
            <a:r>
              <a:rPr lang="ru-RU" dirty="0" smtClean="0"/>
              <a:t>Английский язык -5</a:t>
            </a:r>
          </a:p>
          <a:p>
            <a:r>
              <a:rPr lang="ru-RU" dirty="0" smtClean="0"/>
              <a:t>Математика- 2</a:t>
            </a:r>
          </a:p>
          <a:p>
            <a:r>
              <a:rPr lang="ru-RU" dirty="0" smtClean="0"/>
              <a:t>Русский язык и литература- 2</a:t>
            </a:r>
          </a:p>
          <a:p>
            <a:r>
              <a:rPr lang="ru-RU" dirty="0" smtClean="0"/>
              <a:t>География-3</a:t>
            </a:r>
          </a:p>
          <a:p>
            <a:r>
              <a:rPr lang="ru-RU" dirty="0" smtClean="0"/>
              <a:t>Информатика- 3</a:t>
            </a:r>
          </a:p>
          <a:p>
            <a:r>
              <a:rPr lang="ru-RU" dirty="0" smtClean="0"/>
              <a:t>Технология (робототехника)-4</a:t>
            </a:r>
          </a:p>
          <a:p>
            <a:r>
              <a:rPr lang="ru-RU" dirty="0" smtClean="0"/>
              <a:t>Технология (социальные проекты)-2</a:t>
            </a:r>
          </a:p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(медицина, психология, </a:t>
            </a:r>
            <a:br>
              <a:rPr lang="ru-RU" dirty="0" smtClean="0"/>
            </a:br>
            <a:r>
              <a:rPr lang="ru-RU" dirty="0" smtClean="0"/>
              <a:t>ОБЖ)- 4</a:t>
            </a:r>
          </a:p>
          <a:p>
            <a:r>
              <a:rPr lang="ru-RU" dirty="0" smtClean="0"/>
              <a:t>Биология- 2</a:t>
            </a:r>
          </a:p>
          <a:p>
            <a:r>
              <a:rPr lang="ru-RU" dirty="0" smtClean="0"/>
              <a:t>Обществоведческие – 2</a:t>
            </a:r>
          </a:p>
          <a:p>
            <a:pPr marL="82296" indent="0">
              <a:buNone/>
            </a:pPr>
            <a:r>
              <a:rPr lang="ru-RU" b="1" dirty="0" smtClean="0"/>
              <a:t>Итого -36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634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организации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ru-RU" sz="2400" b="1" dirty="0" smtClean="0"/>
              <a:t>5- 7 класс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малых группах по выбору учащихся из карты курсов с учителем;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орма занятий свободная;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елинейное расписание;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опровождение классным руководителем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8-9 класс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ндивидуальное выполнение работы;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самостоятельная организация деятельности;</a:t>
            </a:r>
          </a:p>
          <a:p>
            <a:pPr lvl="0" algn="just">
              <a:spcBef>
                <a:spcPts val="0"/>
              </a:spcBef>
              <a:buClr>
                <a:srgbClr val="3891A7"/>
              </a:buClr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сопровождение классным руководителем;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онсультирование (по выбору учащегося)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952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oject Post-Mortem">
  <a:themeElements>
    <a:clrScheme name="Project Post-Mortem 8">
      <a:dk1>
        <a:srgbClr val="4D4D4D"/>
      </a:dk1>
      <a:lt1>
        <a:srgbClr val="C2FEFD"/>
      </a:lt1>
      <a:dk2>
        <a:srgbClr val="336699"/>
      </a:dk2>
      <a:lt2>
        <a:srgbClr val="65B5D1"/>
      </a:lt2>
      <a:accent1>
        <a:srgbClr val="33CCCC"/>
      </a:accent1>
      <a:accent2>
        <a:srgbClr val="99CCFF"/>
      </a:accent2>
      <a:accent3>
        <a:srgbClr val="DDFEFE"/>
      </a:accent3>
      <a:accent4>
        <a:srgbClr val="404040"/>
      </a:accent4>
      <a:accent5>
        <a:srgbClr val="ADE2E2"/>
      </a:accent5>
      <a:accent6>
        <a:srgbClr val="8AB9E7"/>
      </a:accent6>
      <a:hlink>
        <a:srgbClr val="009999"/>
      </a:hlink>
      <a:folHlink>
        <a:srgbClr val="CCCCFF"/>
      </a:folHlink>
    </a:clrScheme>
    <a:fontScheme name="Project Post-Mortem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Post-Mortem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7">
        <a:dk1>
          <a:srgbClr val="4D4D4D"/>
        </a:dk1>
        <a:lt1>
          <a:srgbClr val="C2FEFD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DDFEFE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8">
        <a:dk1>
          <a:srgbClr val="4D4D4D"/>
        </a:dk1>
        <a:lt1>
          <a:srgbClr val="C2FEFD"/>
        </a:lt1>
        <a:dk2>
          <a:srgbClr val="336699"/>
        </a:dk2>
        <a:lt2>
          <a:srgbClr val="65B5D1"/>
        </a:lt2>
        <a:accent1>
          <a:srgbClr val="33CCCC"/>
        </a:accent1>
        <a:accent2>
          <a:srgbClr val="99CCFF"/>
        </a:accent2>
        <a:accent3>
          <a:srgbClr val="DDFEFE"/>
        </a:accent3>
        <a:accent4>
          <a:srgbClr val="404040"/>
        </a:accent4>
        <a:accent5>
          <a:srgbClr val="ADE2E2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5037</TotalTime>
  <Words>2591</Words>
  <Application>Microsoft Office PowerPoint</Application>
  <PresentationFormat>Экран (4:3)</PresentationFormat>
  <Paragraphs>471</Paragraphs>
  <Slides>36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36</vt:i4>
      </vt:variant>
    </vt:vector>
  </HeadingPairs>
  <TitlesOfParts>
    <vt:vector size="42" baseType="lpstr">
      <vt:lpstr>Солнцестояние</vt:lpstr>
      <vt:lpstr>1_Project Post-Mortem</vt:lpstr>
      <vt:lpstr>Исполнительная</vt:lpstr>
      <vt:lpstr>1_Исполнительная</vt:lpstr>
      <vt:lpstr>2_Исполнительная</vt:lpstr>
      <vt:lpstr>3_Исполнительная</vt:lpstr>
      <vt:lpstr>  «Формирование/развитие и оценка уровня сформированности УУД обучающихся через учебно-исследовательскую и проектную деятельность на уровне основного общего образования»</vt:lpstr>
      <vt:lpstr>Как организовать системную и поэтапную  деятельность по реализации содержательного раздела  основной образовательной программы основного общего образования? Нормативно-правовая и организационная основа деятельности с 5-9 класс</vt:lpstr>
      <vt:lpstr>Работа с текстовой информацией: первичная и вторичная обработка информации; перевод информации из одного вида в другой; составление вторичного текста </vt:lpstr>
      <vt:lpstr>Поэтапное формирование метапредметных результатов (УУД)</vt:lpstr>
      <vt:lpstr>Поэтапное формирование метапредметных результатов (УУД)</vt:lpstr>
      <vt:lpstr>Презентация PowerPoint</vt:lpstr>
      <vt:lpstr>Презентация PowerPoint</vt:lpstr>
      <vt:lpstr>Количество курсов 2017-2018 (5-7 класс)</vt:lpstr>
      <vt:lpstr>Особенности организации</vt:lpstr>
      <vt:lpstr>Процедуры оценки</vt:lpstr>
      <vt:lpstr>Процедуры оценивания на уровне ООО (метапредметные результаты через ИД)</vt:lpstr>
      <vt:lpstr>Индивидуальный процессуальный мониторинг(формирующая оценка)</vt:lpstr>
      <vt:lpstr>Шкала оценки итогового продукта учащихся 5-6 классов (Констатирующее оценивание) </vt:lpstr>
      <vt:lpstr>Определение уровня УУД (результативный мониторинг)</vt:lpstr>
      <vt:lpstr>Процедуры оценивания на уровне ООО (метапредметные результаты через ИД)</vt:lpstr>
      <vt:lpstr>Индивидуальный процессуальный мониторинг(формирующая оценка)</vt:lpstr>
      <vt:lpstr>Шкала оценки итогового продукта учащихся 7 классов (Констатирующее оценивание) </vt:lpstr>
      <vt:lpstr>Определение уровня УУД (результативный мониторинг)</vt:lpstr>
      <vt:lpstr>Самооценка совместной работы </vt:lpstr>
      <vt:lpstr>Результаты саморефлексии</vt:lpstr>
      <vt:lpstr>Карта оценки групповой презентации, отзывы (6 класс для 5)</vt:lpstr>
      <vt:lpstr>Процедуры оценивания на уровне ООО (метапредметные результаты через ИД)</vt:lpstr>
      <vt:lpstr>Процедуры оценивания на уровне ООО (метапредметные результаты через ИД)</vt:lpstr>
      <vt:lpstr>Презентация PowerPoint</vt:lpstr>
      <vt:lpstr>Где отражаются результаты обучающихся и как их можно использовать?</vt:lpstr>
      <vt:lpstr>Педагогическая идея портфолио предполагает:</vt:lpstr>
      <vt:lpstr>самооценка: </vt:lpstr>
      <vt:lpstr>Цели ученического портфолио</vt:lpstr>
      <vt:lpstr> Этапы работы </vt:lpstr>
      <vt:lpstr>Творческий портфолио ученика  5-9 класса  ресурс- курс ОПИД (принципы самооценки)</vt:lpstr>
      <vt:lpstr>Творческий портфолио ученика  5-9 класса  (отражает этапы работы)</vt:lpstr>
      <vt:lpstr> (к итоговой защите)</vt:lpstr>
      <vt:lpstr>Презентация творческого  портфолио  (8 класс- апрель)</vt:lpstr>
      <vt:lpstr>Презентация PowerPoint</vt:lpstr>
      <vt:lpstr>Памятка по анализу портфолио</vt:lpstr>
      <vt:lpstr>Сопровождение портфолио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и методы контроля планируемых результатов</dc:title>
  <dc:creator>Люда</dc:creator>
  <cp:lastModifiedBy>IVT-2</cp:lastModifiedBy>
  <cp:revision>264</cp:revision>
  <cp:lastPrinted>2017-10-15T07:24:43Z</cp:lastPrinted>
  <dcterms:created xsi:type="dcterms:W3CDTF">2010-11-14T10:19:09Z</dcterms:created>
  <dcterms:modified xsi:type="dcterms:W3CDTF">2017-10-31T06:16:43Z</dcterms:modified>
</cp:coreProperties>
</file>