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86" r:id="rId4"/>
    <p:sldId id="257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9" r:id="rId20"/>
    <p:sldId id="289" r:id="rId21"/>
    <p:sldId id="280" r:id="rId22"/>
    <p:sldId id="281" r:id="rId23"/>
    <p:sldId id="282" r:id="rId24"/>
    <p:sldId id="283" r:id="rId25"/>
    <p:sldId id="284" r:id="rId26"/>
    <p:sldId id="287" r:id="rId27"/>
    <p:sldId id="288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6D4A6C-8A2B-43D2-85C2-9A35C7518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B3BF-CEF4-4FF7-92EF-324C474B223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4A6C-8A2B-43D2-85C2-9A35C75184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573B3BF-CEF4-4FF7-92EF-324C474B223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26D4A6C-8A2B-43D2-85C2-9A35C75184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«НОРМАТИВНО ПРАВОВАЯ БАЗА специализированного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центра развития движения JuniorSkills на базе образовательного учреждения</a:t>
            </a:r>
            <a:r>
              <a:rPr lang="ru-RU" b="1" dirty="0"/>
              <a:t>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301152" y="2437696"/>
            <a:ext cx="6511131" cy="60019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Муниципального бюджетного общеобразовательного учреждения «Средняя общеобразовательная школа №167»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6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Состав работ по созданию нормативной базы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424936" cy="3579849"/>
          </a:xfrm>
        </p:spPr>
        <p:txBody>
          <a:bodyPr>
            <a:noAutofit/>
          </a:bodyPr>
          <a:lstStyle/>
          <a:p>
            <a:pPr marL="0" indent="324000">
              <a:spcBef>
                <a:spcPts val="0"/>
              </a:spcBef>
              <a:buNone/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Формирование в образовательной организации нормативных правовых и организационно-методических условий системной инновационной деятельности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marL="0" indent="324000">
              <a:spcBef>
                <a:spcPts val="0"/>
              </a:spcBef>
              <a:buNone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•Разработка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концепции инновационного проекта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•Разработка модели образовательной сети;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•Корректировка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нормативно правовых актов по сетевому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взаимодействию  (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положение, договора о сотрудничестве, порядок зачета результатов обучающихся, приказы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  <a:p>
            <a:pPr marL="0" indent="324000">
              <a:spcBef>
                <a:spcPts val="0"/>
              </a:spcBef>
              <a:buNone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•Внесение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изменений в образовательную программу и программу развития МБОУ «СОШ №167»;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•Создание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положения о специализированном центре развития движения JuniorSkills на базе МБОУ «СОШ №167»;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•Внесение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изменений в положение об оплате труда и стимулирующих выплатах;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•Создание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технологической карты подготовки обучающихся по компетентностям JuniorSkills;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•Разработка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положения о школьном и межшкольном чемпионате по компетенциям JuniorSkills.</a:t>
            </a:r>
          </a:p>
        </p:txBody>
      </p:sp>
    </p:spTree>
    <p:extLst>
      <p:ext uri="{BB962C8B-B14F-4D97-AF65-F5344CB8AC3E}">
        <p14:creationId xmlns:p14="http://schemas.microsoft.com/office/powerpoint/2010/main" val="328819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концепции инновационного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00628"/>
            <a:ext cx="8136904" cy="564074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«Создание специализированного центра развития движения JuniorSkills на базе образовательного учреждения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» была разработана в начале 2019 года и представлена на участие в Федеральном конкурсе, где стала победителем.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                              Уточнения в проект были внесены в мае 2019 года.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Содержание концепции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0" dirty="0" smtClean="0">
              <a:latin typeface="Times New Roman"/>
              <a:ea typeface="Times New Roman"/>
            </a:endParaRP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dirty="0">
                <a:latin typeface="Times New Roman"/>
                <a:ea typeface="Times New Roman"/>
              </a:rPr>
              <a:t>1</a:t>
            </a:r>
            <a:r>
              <a:rPr lang="ru-RU" sz="2000" b="0" dirty="0" smtClean="0">
                <a:latin typeface="Times New Roman"/>
                <a:ea typeface="Times New Roman"/>
              </a:rPr>
              <a:t>. </a:t>
            </a:r>
            <a:r>
              <a:rPr lang="ru-RU" sz="2000" b="0" dirty="0">
                <a:latin typeface="Times New Roman"/>
                <a:ea typeface="Times New Roman"/>
              </a:rPr>
              <a:t>Обоснование темы проекта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dirty="0">
                <a:latin typeface="Times New Roman"/>
                <a:ea typeface="Times New Roman"/>
              </a:rPr>
              <a:t>2. Программа инновационной деятельности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dirty="0">
                <a:latin typeface="Times New Roman"/>
                <a:ea typeface="Times New Roman"/>
              </a:rPr>
              <a:t>3. Состав работ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dirty="0">
                <a:latin typeface="Times New Roman"/>
                <a:ea typeface="Times New Roman"/>
              </a:rPr>
              <a:t>4. Модель образовательной сети 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dirty="0">
                <a:latin typeface="Times New Roman"/>
                <a:ea typeface="Times New Roman"/>
              </a:rPr>
              <a:t>5. Ожидаемые </a:t>
            </a:r>
            <a:r>
              <a:rPr lang="ru-RU" sz="2000" b="0" dirty="0" smtClean="0">
                <a:latin typeface="Times New Roman"/>
                <a:ea typeface="Times New Roman"/>
              </a:rPr>
              <a:t>результаты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dirty="0" smtClean="0">
                <a:latin typeface="Times New Roman"/>
                <a:ea typeface="Times New Roman"/>
              </a:rPr>
              <a:t> </a:t>
            </a:r>
            <a:r>
              <a:rPr lang="ru-RU" sz="2000" b="0" dirty="0">
                <a:latin typeface="Times New Roman"/>
                <a:ea typeface="Times New Roman"/>
              </a:rPr>
              <a:t>6. План-график выполнения  работ по проекту 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dirty="0">
                <a:latin typeface="Times New Roman"/>
                <a:ea typeface="Times New Roman"/>
              </a:rPr>
              <a:t>7. Материально-техническое обеспечение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dirty="0">
                <a:latin typeface="Times New Roman"/>
                <a:ea typeface="Times New Roman"/>
              </a:rPr>
              <a:t>8. Бюджет проекта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dirty="0">
                <a:latin typeface="Times New Roman"/>
                <a:ea typeface="Times New Roman"/>
              </a:rPr>
              <a:t>9. Внешняя экспертиза экспертов</a:t>
            </a:r>
          </a:p>
          <a:p>
            <a:pPr marL="0" indent="3600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dirty="0">
                <a:latin typeface="Times New Roman"/>
                <a:ea typeface="Times New Roman"/>
              </a:rPr>
              <a:t>10.Планируемое значение целевого показателя в результате реализации мероприятия на 2019 </a:t>
            </a:r>
            <a:r>
              <a:rPr lang="ru-RU" sz="2000" b="0" dirty="0" smtClean="0">
                <a:latin typeface="Times New Roman"/>
                <a:ea typeface="Times New Roman"/>
              </a:rPr>
              <a:t>год </a:t>
            </a:r>
            <a:endParaRPr lang="ru-RU" sz="2000" b="0" dirty="0">
              <a:latin typeface="Times New Roman"/>
              <a:ea typeface="Times New Roman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5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Разработка модели образовательной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сети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064676"/>
          </a:xfrm>
        </p:spPr>
        <p:txBody>
          <a:bodyPr>
            <a:normAutofit fontScale="55000" lnSpcReduction="20000"/>
          </a:bodyPr>
          <a:lstStyle/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Цель</a:t>
            </a:r>
            <a:r>
              <a:rPr lang="ru-RU" sz="3600" b="0" dirty="0">
                <a:latin typeface="Times New Roman" pitchFamily="18" charset="0"/>
                <a:ea typeface="Times New Roman"/>
                <a:cs typeface="Times New Roman" pitchFamily="18" charset="0"/>
              </a:rPr>
              <a:t> – организация сетевого взаимодействия с учреждениями ООО, СПО, предприятиями по созданию и функционированию специализированного центра развития движения JuniorSkills на базе МБОУ «СОШ № 167».</a:t>
            </a:r>
          </a:p>
          <a:p>
            <a:pPr marL="0" indent="360000" algn="just">
              <a:lnSpc>
                <a:spcPct val="120000"/>
              </a:lnSpc>
              <a:spcBef>
                <a:spcPts val="0"/>
              </a:spcBef>
            </a:pPr>
            <a:r>
              <a:rPr lang="ru-RU" sz="3600" dirty="0">
                <a:latin typeface="Times New Roman" pitchFamily="18" charset="0"/>
                <a:ea typeface="Times New Roman"/>
                <a:cs typeface="Times New Roman" pitchFamily="18" charset="0"/>
              </a:rPr>
              <a:t>Задачи:</a:t>
            </a:r>
          </a:p>
          <a:p>
            <a:pPr marL="0" lvl="0" indent="36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b="0" dirty="0">
                <a:latin typeface="Times New Roman" pitchFamily="18" charset="0"/>
                <a:ea typeface="Times New Roman"/>
                <a:cs typeface="Times New Roman" pitchFamily="18" charset="0"/>
              </a:rPr>
              <a:t>Обучение стандартам JuniorSkills экспертов и наставников, изучение техописания компетенций, методики проведения чемпионатов.</a:t>
            </a:r>
          </a:p>
          <a:p>
            <a:pPr marL="0" lvl="0" indent="36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b="0" dirty="0">
                <a:latin typeface="Times New Roman" pitchFamily="18" charset="0"/>
                <a:ea typeface="Times New Roman"/>
                <a:cs typeface="Times New Roman" pitchFamily="18" charset="0"/>
              </a:rPr>
              <a:t>Распространение опыта по создания специализированного центра развития движения JuniorSkills на базе ОО.</a:t>
            </a:r>
          </a:p>
          <a:p>
            <a:pPr marL="0" lvl="0" indent="36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b="0" dirty="0">
                <a:latin typeface="Times New Roman" pitchFamily="18" charset="0"/>
                <a:ea typeface="Times New Roman"/>
                <a:cs typeface="Times New Roman" pitchFamily="18" charset="0"/>
              </a:rPr>
              <a:t>Дальнейшее развитие центра через методическое и организационное сотрудничество с участниками сети</a:t>
            </a:r>
            <a:r>
              <a:rPr lang="ru-RU" sz="3600" b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0" lvl="0" indent="36000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3600" b="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Совместная подготовка и проведение чемпионатов </a:t>
            </a:r>
            <a:r>
              <a:rPr lang="ru-RU" sz="3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JuniorSkills </a:t>
            </a:r>
            <a:r>
              <a:rPr lang="ru-RU" sz="3600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различного уровня, рост количества участников мероприятий движения</a:t>
            </a:r>
            <a:r>
              <a:rPr lang="ru-RU" sz="3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3600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JuniorSkills. </a:t>
            </a:r>
            <a:endParaRPr lang="ru-RU" sz="3600" b="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360000" algn="ctr">
              <a:lnSpc>
                <a:spcPct val="120000"/>
              </a:lnSpc>
              <a:spcBef>
                <a:spcPts val="0"/>
              </a:spcBef>
            </a:pPr>
            <a:r>
              <a:rPr lang="ru-RU" sz="3600" b="0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600" b="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44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637472" cy="54864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Схема сетевого взаимодействия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94" y="1178696"/>
            <a:ext cx="7207836" cy="490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38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indent="450215" algn="ctr">
              <a:spcAft>
                <a:spcPts val="0"/>
              </a:spcAft>
            </a:pPr>
            <a:r>
              <a:rPr lang="ru-RU" sz="4800" dirty="0">
                <a:latin typeface="Times New Roman"/>
                <a:ea typeface="Times New Roman"/>
              </a:rPr>
              <a:t> </a:t>
            </a:r>
            <a:br>
              <a:rPr lang="ru-RU" sz="4800" dirty="0">
                <a:latin typeface="Times New Roman"/>
                <a:ea typeface="Times New Roman"/>
              </a:rPr>
            </a:br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b="1" i="1" dirty="0">
                <a:latin typeface="Times New Roman"/>
                <a:ea typeface="Times New Roman"/>
              </a:rPr>
              <a:t>Принципы, методы и формы сетевого взаимодействия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5184576"/>
          </a:xfrm>
        </p:spPr>
        <p:txBody>
          <a:bodyPr>
            <a:noAutofit/>
          </a:bodyPr>
          <a:lstStyle/>
          <a:p>
            <a:pPr marL="0" indent="360000" algn="just">
              <a:spcBef>
                <a:spcPts val="0"/>
              </a:spcBef>
            </a:pPr>
            <a:r>
              <a:rPr lang="ru-RU" sz="2000" b="0" dirty="0">
                <a:latin typeface="Times New Roman"/>
                <a:ea typeface="Times New Roman"/>
              </a:rPr>
              <a:t>Базовыми принципами и методами </a:t>
            </a:r>
            <a:r>
              <a:rPr lang="ru-RU" sz="2000" b="0" dirty="0" smtClean="0">
                <a:latin typeface="Times New Roman"/>
                <a:ea typeface="Times New Roman"/>
              </a:rPr>
              <a:t>сетевого </a:t>
            </a:r>
            <a:r>
              <a:rPr lang="ru-RU" sz="2000" b="0" dirty="0">
                <a:latin typeface="Times New Roman"/>
                <a:ea typeface="Times New Roman"/>
              </a:rPr>
              <a:t>взаимодействия является: </a:t>
            </a:r>
          </a:p>
          <a:p>
            <a:pPr marL="0" lvl="0" indent="360000" algn="just">
              <a:spcBef>
                <a:spcPts val="0"/>
              </a:spcBef>
              <a:buFont typeface="+mj-lt"/>
              <a:buAutoNum type="arabicParenR"/>
              <a:tabLst>
                <a:tab pos="678815" algn="l"/>
              </a:tabLst>
            </a:pPr>
            <a:r>
              <a:rPr lang="ru-RU" sz="2000" b="0" dirty="0">
                <a:latin typeface="Times New Roman"/>
                <a:ea typeface="Times New Roman"/>
              </a:rPr>
              <a:t>независимостью и равноправием взаимодействующих субъектов;</a:t>
            </a:r>
          </a:p>
          <a:p>
            <a:pPr marL="0" lvl="0" indent="360000" algn="just">
              <a:spcBef>
                <a:spcPts val="0"/>
              </a:spcBef>
              <a:buFont typeface="+mj-lt"/>
              <a:buAutoNum type="arabicParenR"/>
              <a:tabLst>
                <a:tab pos="678815" algn="l"/>
              </a:tabLst>
            </a:pPr>
            <a:r>
              <a:rPr lang="ru-RU" sz="2000" b="0" dirty="0">
                <a:latin typeface="Times New Roman"/>
                <a:ea typeface="Times New Roman"/>
              </a:rPr>
              <a:t>объединяющей целью;</a:t>
            </a:r>
          </a:p>
          <a:p>
            <a:pPr marL="0" lvl="0" indent="360000" algn="just">
              <a:spcBef>
                <a:spcPts val="0"/>
              </a:spcBef>
              <a:buFont typeface="+mj-lt"/>
              <a:buAutoNum type="arabicParenR"/>
              <a:tabLst>
                <a:tab pos="678815" algn="l"/>
              </a:tabLst>
            </a:pPr>
            <a:r>
              <a:rPr lang="ru-RU" sz="2000" b="0" dirty="0">
                <a:latin typeface="Times New Roman"/>
                <a:ea typeface="Times New Roman"/>
              </a:rPr>
              <a:t>инициативой и творческой позицией каждого из них;</a:t>
            </a:r>
          </a:p>
          <a:p>
            <a:pPr marL="0" lvl="0" indent="360000" algn="just">
              <a:spcBef>
                <a:spcPts val="0"/>
              </a:spcBef>
              <a:buFont typeface="+mj-lt"/>
              <a:buAutoNum type="arabicParenR"/>
              <a:tabLst>
                <a:tab pos="678815" algn="l"/>
              </a:tabLst>
            </a:pPr>
            <a:r>
              <a:rPr lang="ru-RU" sz="2000" b="0" dirty="0">
                <a:latin typeface="Times New Roman"/>
                <a:ea typeface="Times New Roman"/>
              </a:rPr>
              <a:t>добровольностью сетевого общения;</a:t>
            </a:r>
          </a:p>
          <a:p>
            <a:pPr marL="0" lvl="0" indent="360000" algn="just">
              <a:spcBef>
                <a:spcPts val="0"/>
              </a:spcBef>
              <a:buFont typeface="+mj-lt"/>
              <a:buAutoNum type="arabicParenR"/>
              <a:tabLst>
                <a:tab pos="678815" algn="l"/>
              </a:tabLst>
            </a:pPr>
            <a:r>
              <a:rPr lang="ru-RU" sz="2000" b="0" dirty="0">
                <a:latin typeface="Times New Roman"/>
                <a:ea typeface="Times New Roman"/>
              </a:rPr>
              <a:t>множественностью уровней взаимодействия;</a:t>
            </a:r>
          </a:p>
          <a:p>
            <a:pPr marL="0" lvl="0" indent="360000" algn="just">
              <a:spcBef>
                <a:spcPts val="0"/>
              </a:spcBef>
              <a:buFont typeface="+mj-lt"/>
              <a:buAutoNum type="arabicParenR"/>
              <a:tabLst>
                <a:tab pos="678815" algn="l"/>
              </a:tabLst>
            </a:pPr>
            <a:r>
              <a:rPr lang="ru-RU" sz="2000" b="0" dirty="0">
                <a:latin typeface="Times New Roman"/>
                <a:ea typeface="Times New Roman"/>
              </a:rPr>
              <a:t>возможностью предоставления и получения информации о деятельности участников сетевого пространства.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2000" b="0" dirty="0">
                <a:latin typeface="Times New Roman"/>
                <a:ea typeface="Times New Roman"/>
              </a:rPr>
              <a:t>Формы сетевого взаимодействия: вебинары, мастер-классы, дни открытых дверей, совместные проекты, индивидуальные консультации, семинары и конференции, доступ к образовательным ресурсам проекта, взаимная экспертиза и мониторинг.</a:t>
            </a:r>
          </a:p>
          <a:p>
            <a:pPr marL="0" indent="360000" algn="just">
              <a:spcBef>
                <a:spcPts val="0"/>
              </a:spcBef>
            </a:pPr>
            <a:r>
              <a:rPr lang="ru-RU" sz="2000" b="0" dirty="0">
                <a:latin typeface="Times New Roman"/>
                <a:ea typeface="Times New Roman"/>
              </a:rPr>
              <a:t>Форма реализации – заключение договоров о сетевом взаимодействии и сотрудничестве, договоров о внешней экспертизе, очная форма через мастер классы, дни открытых дверей, семинары, через сеть Интернет-вебинары, доступ к образовательным ресурсам и т.д.</a:t>
            </a:r>
          </a:p>
          <a:p>
            <a:pPr marL="0" indent="360000">
              <a:spcBef>
                <a:spcPts val="0"/>
              </a:spcBef>
            </a:pPr>
            <a:endParaRPr lang="ru-RU" sz="1600" b="0" dirty="0"/>
          </a:p>
        </p:txBody>
      </p:sp>
    </p:spTree>
    <p:extLst>
      <p:ext uri="{BB962C8B-B14F-4D97-AF65-F5344CB8AC3E}">
        <p14:creationId xmlns:p14="http://schemas.microsoft.com/office/powerpoint/2010/main" val="1747864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097280"/>
            <a:ext cx="4104456" cy="5500072"/>
          </a:xfrm>
        </p:spPr>
        <p:txBody>
          <a:bodyPr>
            <a:normAutofit fontScale="40000" lnSpcReduction="20000"/>
          </a:bodyPr>
          <a:lstStyle/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1. Общие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положения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2. Цели сетевого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взаимодействия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3. Основные задачи,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решаемые  в </a:t>
            </a: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условиях сетевого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взаимодействия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3.1</a:t>
            </a: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. Методические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 3.2. Организационные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3.3. Финансово-экономические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4.Нормативно-правовые </a:t>
            </a: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акты, регулирующие сетевое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взаимодействие учреждений.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5. Содержание и организация деятельности сетевого </a:t>
            </a: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взаимодействия  учреждений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6. Управление </a:t>
            </a: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сетевым взаимодействием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. Источники финансирования сетевого взаимодействия образовательных учреждений в рамках организации профильного обучения</a:t>
            </a:r>
            <a:endParaRPr lang="ru-RU" sz="40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0" dirty="0">
                <a:latin typeface="Times New Roman" pitchFamily="18" charset="0"/>
                <a:cs typeface="Times New Roman" pitchFamily="18" charset="0"/>
              </a:rPr>
              <a:t>8. Реорганизация и ликвидация  сетевого взаимодействия образовательных учреждений</a:t>
            </a:r>
          </a:p>
          <a:p>
            <a:pPr marL="0" indent="360000">
              <a:lnSpc>
                <a:spcPct val="120000"/>
              </a:lnSpc>
              <a:spcBef>
                <a:spcPts val="0"/>
              </a:spcBef>
            </a:pPr>
            <a:endParaRPr lang="ru-RU" sz="4000" b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3" y="1096963"/>
            <a:ext cx="3737174" cy="5284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869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	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Положение	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700" b="1" i="1" dirty="0">
                <a:latin typeface="Times New Roman" pitchFamily="18" charset="0"/>
                <a:cs typeface="Times New Roman" pitchFamily="18" charset="0"/>
              </a:rPr>
              <a:t>сетевой форме реализации образовательных программ</a:t>
            </a:r>
            <a:br>
              <a:rPr lang="ru-RU" sz="2700" b="1" i="1" dirty="0">
                <a:latin typeface="Times New Roman" pitchFamily="18" charset="0"/>
                <a:cs typeface="Times New Roman" pitchFamily="18" charset="0"/>
              </a:rPr>
            </a:br>
            <a:endParaRPr lang="ru-RU" sz="27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52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568952" cy="548640"/>
          </a:xfrm>
        </p:spPr>
        <p:txBody>
          <a:bodyPr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ДОГОВОР О СЕТЕВОМ ВЗАИМОДЕЙСТВИИ И СОТРУДНИЧЕСТВЕ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568952" cy="5496724"/>
          </a:xfrm>
        </p:spPr>
        <p:txBody>
          <a:bodyPr>
            <a:noAutofit/>
          </a:bodyPr>
          <a:lstStyle/>
          <a:p>
            <a:pPr marL="0" indent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1.1. Стороны договариваются о сетевом взаимодействии для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решения следующих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задач: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Создание и реализация интегрированных образовательных программ, в том числе и на  межведомственной основе.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Улучшение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качества оказания услуг с целью получения более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высоких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нормативов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финансирования задания учредителя.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Совместной реализации согласованных между ними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образовательных программы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для обучающихся, включая реализацию  части </a:t>
            </a:r>
            <a:r>
              <a:rPr lang="ru-RU" sz="1800" dirty="0" smtClean="0">
                <a:latin typeface="Times New Roman" pitchFamily="18" charset="0"/>
                <a:ea typeface="Calibri"/>
                <a:cs typeface="Times New Roman" pitchFamily="18" charset="0"/>
              </a:rPr>
              <a:t>основной общеобразовательной 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программы для обучающихся Школы, а также деятельность по организация сетевого взаимодействия  по созданию и функционированию специализированного центра развития движения JuniorSkills на базе МБОУ «СОШ № 167».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Clr>
                <a:srgbClr val="F96A1B"/>
              </a:buClr>
              <a:buNone/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Содействие  друг другу в ведении основной деятельности Партнера по договору, с целью реализации Школой образовательных программ для обучающихся, обеспечению индивидуальных образовательных траекторий каждому обучающемуся при содействии другой стороны, ведение  своей основной  уставной деятельности на высоком уровне качества, при содействии Школы.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Содействия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друг другу в ведении либо совместно ведут приносящую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доход деятельность.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28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76864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120000"/>
              </a:lnSpc>
              <a:buClr>
                <a:srgbClr val="F96A1B"/>
              </a:buClr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Содействия друг другу в ведении либо совместно ведут приносящую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доход деятельность.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lnSpc>
                <a:spcPct val="120000"/>
              </a:lnSpc>
              <a:buClr>
                <a:srgbClr val="F96A1B"/>
              </a:buClr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Содействия друг другу в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участии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либо совместное участие в конкурсах на  право выполнения работ, оказания услуг для государственных (муниципальных) нужд, на право получения грантовой поддержки и иной  финансовой и материальной помощи,.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lnSpc>
                <a:spcPct val="120000"/>
              </a:lnSpc>
              <a:buClr>
                <a:srgbClr val="F96A1B"/>
              </a:buClr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Содействуют друг другу в привлечении грантов, благотворительных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пожертвований и иных безвозмездных поступлений,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lnSpc>
                <a:spcPct val="120000"/>
              </a:lnSpc>
              <a:buClr>
                <a:srgbClr val="F96A1B"/>
              </a:buClr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Предоставление  работникам условий работы по основному месту работы, позволяющие другой стороне договора привлекать их для ведения собственной деятельности по гражданско-правовым договорам либо трудовым договорам о работе по совместительству.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lnSpc>
                <a:spcPct val="120000"/>
              </a:lnSpc>
              <a:buClr>
                <a:srgbClr val="F96A1B"/>
              </a:buClr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Взаимного предоставления  друг другу право пользования имуществом 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установленных законом пределах,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2">
              <a:lnSpc>
                <a:spcPct val="120000"/>
              </a:lnSpc>
              <a:buClr>
                <a:srgbClr val="F96A1B"/>
              </a:buClr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Содействие информационному обеспечению деятельности партнера по договору, представление  его интересов  в согласованном порядке.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содержать ссылку на него.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2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608512" cy="460851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Зачет </a:t>
            </a:r>
            <a:r>
              <a:rPr lang="ru-RU" sz="5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результатов освоения учебных предметов и </a:t>
            </a:r>
            <a:r>
              <a:rPr lang="ru-RU" sz="5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дополнительных образовательных программ в сторонних организациях может производиться для учащихся:</a:t>
            </a:r>
            <a:endParaRPr lang="ru-RU" sz="5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обучающихся по программам, реализуемым в сетевой форме;</a:t>
            </a:r>
            <a:endParaRPr lang="ru-RU" sz="5600" b="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обучающихся по индивидуальному учебному плану;</a:t>
            </a:r>
            <a:endParaRPr lang="ru-RU" sz="5600" b="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переведенных для продолжения обучения из сторонних организаций;</a:t>
            </a:r>
            <a:endParaRPr lang="ru-RU" sz="5600" b="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изучавших их в сторонних организациях по инициативе Школы или собственной инициативе.</a:t>
            </a:r>
            <a:endParaRPr lang="ru-RU" sz="5600" b="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Обучающимся могут быть зачтены результаты освоения учебных предметов по основным образовательным программам:</a:t>
            </a:r>
            <a:endParaRPr lang="ru-RU" sz="5600" b="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начального общего образования;</a:t>
            </a:r>
            <a:endParaRPr lang="ru-RU" sz="5600" b="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основного общего образования; </a:t>
            </a:r>
            <a:endParaRPr lang="ru-RU" sz="5600" b="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среднего общего образования;</a:t>
            </a:r>
            <a:endParaRPr lang="ru-RU" sz="5600" b="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600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Зачет </a:t>
            </a:r>
            <a:r>
              <a:rPr lang="ru-RU" sz="5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результатов освоения обучающимся учебных предметов по программам, реализуемым в сетевой форме</a:t>
            </a:r>
            <a:r>
              <a:rPr lang="ru-RU" sz="5600" b="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5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осуществляется в порядке, предусмотренном в договоре о сетевой форме реализации образовательных программ.</a:t>
            </a:r>
            <a:endParaRPr lang="ru-RU" sz="5600" b="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360000">
              <a:lnSpc>
                <a:spcPct val="120000"/>
              </a:lnSpc>
              <a:spcBef>
                <a:spcPts val="0"/>
              </a:spcBef>
            </a:pPr>
            <a:endParaRPr lang="ru-RU" sz="37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13" y="1556793"/>
            <a:ext cx="3564678" cy="504085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407056"/>
          </a:xfrm>
        </p:spPr>
        <p:txBody>
          <a:bodyPr/>
          <a:lstStyle/>
          <a:p>
            <a:pPr indent="2505075">
              <a:lnSpc>
                <a:spcPts val="157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ПОРЯДОК </a:t>
            </a: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зачёта результатов освоения обучающимися учебных предметов, курсов, дисциплин в других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организациях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осуществляющих образовательную деятельность</a:t>
            </a:r>
            <a: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97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1520" y="1097280"/>
            <a:ext cx="4104456" cy="5500072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spcBef>
                <a:spcPts val="300"/>
              </a:spcBef>
            </a:pPr>
            <a:r>
              <a:rPr lang="ru-RU" i="1" dirty="0" smtClean="0">
                <a:latin typeface="Times New Roman"/>
                <a:ea typeface="Times New Roman"/>
              </a:rPr>
              <a:t>          </a:t>
            </a:r>
            <a:r>
              <a:rPr lang="ru-RU" sz="3600" i="1" dirty="0">
                <a:latin typeface="Times New Roman"/>
                <a:ea typeface="Times New Roman"/>
              </a:rPr>
              <a:t>Задачи </a:t>
            </a:r>
            <a:r>
              <a:rPr lang="ru-RU" sz="3600" i="1" dirty="0" smtClean="0">
                <a:latin typeface="Times New Roman"/>
                <a:ea typeface="Times New Roman"/>
              </a:rPr>
              <a:t>школы:</a:t>
            </a:r>
          </a:p>
          <a:p>
            <a:pPr lvl="0" algn="just">
              <a:spcBef>
                <a:spcPts val="300"/>
              </a:spcBef>
              <a:buFont typeface="Wingdings"/>
              <a:buChar char=""/>
            </a:pPr>
            <a:r>
              <a:rPr lang="ru-RU" sz="3600" b="0" dirty="0" smtClean="0">
                <a:latin typeface="Times New Roman"/>
                <a:ea typeface="Times New Roman"/>
              </a:rPr>
              <a:t>Развитие </a:t>
            </a:r>
            <a:r>
              <a:rPr lang="ru-RU" sz="3600" b="0" dirty="0">
                <a:latin typeface="Times New Roman"/>
                <a:ea typeface="Times New Roman"/>
              </a:rPr>
              <a:t>деятельностного подхода в обучении и воспитании с целью формирования компетентностей и развития способностей;</a:t>
            </a:r>
          </a:p>
          <a:p>
            <a:pPr lvl="0" algn="just">
              <a:spcBef>
                <a:spcPts val="300"/>
              </a:spcBef>
              <a:buFont typeface="Wingdings"/>
              <a:buChar char=""/>
            </a:pPr>
            <a:r>
              <a:rPr lang="ru-RU" sz="3600" b="0" dirty="0">
                <a:latin typeface="Times New Roman"/>
                <a:ea typeface="Times New Roman"/>
              </a:rPr>
              <a:t>Активация работы по развитию мотивации учащихся, их социализации и профессионального самоопределения</a:t>
            </a:r>
            <a:r>
              <a:rPr lang="ru-RU" sz="3600" b="0" dirty="0" smtClean="0">
                <a:latin typeface="Times New Roman"/>
                <a:ea typeface="Times New Roman"/>
              </a:rPr>
              <a:t>;</a:t>
            </a:r>
            <a:r>
              <a:rPr lang="ru-RU" sz="3600" b="0" dirty="0">
                <a:latin typeface="Times New Roman"/>
                <a:ea typeface="Times New Roman"/>
              </a:rPr>
              <a:t> </a:t>
            </a:r>
            <a:endParaRPr lang="ru-RU" sz="3600" b="0" dirty="0" smtClean="0">
              <a:latin typeface="Times New Roman"/>
              <a:ea typeface="Times New Roman"/>
            </a:endParaRPr>
          </a:p>
          <a:p>
            <a:pPr lvl="0" algn="just">
              <a:spcBef>
                <a:spcPts val="300"/>
              </a:spcBef>
              <a:buFont typeface="Wingdings"/>
              <a:buChar char=""/>
            </a:pPr>
            <a:r>
              <a:rPr lang="ru-RU" sz="3600" b="0" dirty="0" smtClean="0">
                <a:latin typeface="Times New Roman"/>
                <a:ea typeface="Times New Roman"/>
              </a:rPr>
              <a:t>Разработка </a:t>
            </a:r>
            <a:r>
              <a:rPr lang="ru-RU" sz="3600" b="0" dirty="0">
                <a:latin typeface="Times New Roman"/>
                <a:ea typeface="Times New Roman"/>
              </a:rPr>
              <a:t>и реализация инновационного проекта «</a:t>
            </a:r>
            <a:r>
              <a:rPr lang="ru-RU" sz="3600" b="0" dirty="0" smtClean="0">
                <a:latin typeface="Times New Roman"/>
                <a:ea typeface="Times New Roman"/>
              </a:rPr>
              <a:t>Создание специализированного </a:t>
            </a:r>
            <a:r>
              <a:rPr lang="ru-RU" sz="3600" b="0" dirty="0">
                <a:latin typeface="Times New Roman"/>
                <a:ea typeface="Times New Roman"/>
              </a:rPr>
              <a:t>центра развития движения JuniorSkills на базе образовательного учреждения»</a:t>
            </a:r>
          </a:p>
          <a:p>
            <a:pPr lvl="0" algn="just">
              <a:spcBef>
                <a:spcPts val="300"/>
              </a:spcBef>
              <a:buFont typeface="Wingdings"/>
              <a:buChar char=""/>
            </a:pPr>
            <a:endParaRPr lang="ru-RU" sz="3200" dirty="0">
              <a:latin typeface="Times New Roman"/>
              <a:ea typeface="Times New Roman"/>
            </a:endParaRPr>
          </a:p>
          <a:p>
            <a:r>
              <a:rPr lang="ru-RU" i="1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21" y="1096963"/>
            <a:ext cx="3685534" cy="52117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ВНЕСЕНИЕ ИЗМЕНЕНИЙ В ОБРАЗОВАТЕЛЬНУЮ ПРОГРАММУ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15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№167» города Зеленогорска Красноярского края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57400"/>
            <a:ext cx="6552728" cy="4539952"/>
          </a:xfrm>
        </p:spPr>
      </p:pic>
    </p:spTree>
    <p:extLst>
      <p:ext uri="{BB962C8B-B14F-4D97-AF65-F5344CB8AC3E}">
        <p14:creationId xmlns:p14="http://schemas.microsoft.com/office/powerpoint/2010/main" val="1989860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6" y="1097280"/>
            <a:ext cx="4248472" cy="5760720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Изменения в программу развития были внесены в следующие разделы: 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1)Задачи программы-</a:t>
            </a:r>
            <a:r>
              <a:rPr lang="ru-RU" sz="2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Разработка и реализация инновационного проекта «</a:t>
            </a:r>
            <a:r>
              <a:rPr lang="ru-RU" sz="2600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специализированного </a:t>
            </a:r>
            <a:r>
              <a:rPr lang="ru-RU" sz="2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центра развития движения JuniorSkills на базе образовательного учреждения</a:t>
            </a:r>
            <a:r>
              <a:rPr lang="ru-RU" sz="2600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»; Создание образовательной сети по реализации технологического образования ; разработка необходимого пакета нормативно-правовых актов для функционирования </a:t>
            </a:r>
            <a:r>
              <a:rPr lang="ru-RU" sz="2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специализированного центра развития движения JuniorSkills </a:t>
            </a:r>
            <a:r>
              <a:rPr lang="ru-RU" sz="2600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и деятельности образовательной сети.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600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2)В план мероприятий по реализации программы были внесены необходимые изменения связанные с вновь поставленными задачами, уточнены сроки и индикаторы исполнения.</a:t>
            </a:r>
            <a:endParaRPr lang="ru-RU" sz="2600" b="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894" y="1096963"/>
            <a:ext cx="2625788" cy="3713162"/>
          </a:xfrm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ВНЕСЕНИЕ ИЗМЕНЕНИЙ В  ПРОГРАММУ Развития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87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2204864"/>
            <a:ext cx="4464496" cy="576072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2.Основные цели и задачи Центра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2.1.Основными целями деятельности Центра являются: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600" b="0" dirty="0">
              <a:solidFill>
                <a:srgbClr val="000000"/>
              </a:solidFill>
              <a:latin typeface="Times New Roman" pitchFamily="18" charset="0"/>
              <a:ea typeface="Courier New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создание новых возможностей для профориентации и освоения школьниками современных и будущих профессиональных компетенций на основе инструментов движения WorldSkills с опорой на передовой отечественный и международный опыт.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повышение уровня мотивации к профессиональному самоопределению, личностному и профессиональному росту граждан Российской Федерации</a:t>
            </a:r>
            <a:r>
              <a:rPr lang="ru-RU" sz="1600" b="0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.</a:t>
            </a:r>
            <a:endParaRPr lang="ru-RU" sz="1600" b="0" dirty="0">
              <a:solidFill>
                <a:srgbClr val="000000"/>
              </a:solidFill>
              <a:latin typeface="Times New Roman" pitchFamily="18" charset="0"/>
              <a:ea typeface="Courier New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06" y="1773238"/>
            <a:ext cx="3513775" cy="496887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116632"/>
            <a:ext cx="7520940" cy="1512168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800" b="1" i="1" dirty="0">
                <a:solidFill>
                  <a:srgbClr val="000000"/>
                </a:solidFill>
                <a:latin typeface="Times New Roman"/>
                <a:ea typeface="Courier New"/>
              </a:rPr>
              <a:t>Положение</a:t>
            </a:r>
            <a:r>
              <a:rPr lang="ru-RU" sz="1600" b="1" i="1" dirty="0">
                <a:solidFill>
                  <a:srgbClr val="000000"/>
                </a:solidFill>
                <a:latin typeface="Courier New"/>
                <a:ea typeface="Courier New"/>
              </a:rPr>
              <a:t/>
            </a:r>
            <a:br>
              <a:rPr lang="ru-RU" sz="1600" b="1" i="1" dirty="0">
                <a:solidFill>
                  <a:srgbClr val="000000"/>
                </a:solidFill>
                <a:latin typeface="Courier New"/>
                <a:ea typeface="Courier New"/>
              </a:rPr>
            </a:br>
            <a:r>
              <a:rPr lang="ru-RU" sz="1800" b="1" i="1" dirty="0">
                <a:solidFill>
                  <a:srgbClr val="000000"/>
                </a:solidFill>
                <a:latin typeface="Times New Roman"/>
                <a:ea typeface="Courier New"/>
              </a:rPr>
              <a:t>о специализированном центре развития движения JuniorSkills на базе Муниципального бюджетного общеобразовательного учреждения «Средняя общеобразовательная школа №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ourier New"/>
              </a:rPr>
              <a:t>167»</a:t>
            </a:r>
            <a:r>
              <a:rPr lang="ru-RU" sz="1600" dirty="0">
                <a:solidFill>
                  <a:srgbClr val="000000"/>
                </a:solidFill>
                <a:latin typeface="Courier New"/>
                <a:ea typeface="Courier New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ourier New"/>
                <a:ea typeface="Courier New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3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rgbClr val="000000"/>
                </a:solidFill>
                <a:latin typeface="Times New Roman"/>
                <a:ea typeface="Courier New"/>
              </a:rPr>
              <a:t>Положение</a:t>
            </a:r>
            <a:r>
              <a:rPr lang="ru-RU" sz="1600" b="1" i="1" dirty="0">
                <a:solidFill>
                  <a:srgbClr val="000000"/>
                </a:solidFill>
                <a:latin typeface="Courier New"/>
                <a:ea typeface="Courier New"/>
              </a:rPr>
              <a:t/>
            </a:r>
            <a:br>
              <a:rPr lang="ru-RU" sz="1600" b="1" i="1" dirty="0">
                <a:solidFill>
                  <a:srgbClr val="000000"/>
                </a:solidFill>
                <a:latin typeface="Courier New"/>
                <a:ea typeface="Courier New"/>
              </a:rPr>
            </a:br>
            <a:r>
              <a:rPr lang="ru-RU" sz="1800" b="1" i="1" dirty="0">
                <a:solidFill>
                  <a:srgbClr val="000000"/>
                </a:solidFill>
                <a:latin typeface="Times New Roman"/>
                <a:ea typeface="Courier New"/>
              </a:rPr>
              <a:t>о специализированном центре развития движения JuniorSkills на базе Муниципального бюджетного общеобразовательного учреждения «Средняя общеобразовательная школа №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ourier New"/>
              </a:rPr>
              <a:t>167»</a:t>
            </a:r>
            <a:r>
              <a:rPr lang="ru-RU" sz="1600" dirty="0">
                <a:solidFill>
                  <a:srgbClr val="000000"/>
                </a:solidFill>
                <a:latin typeface="Courier New"/>
                <a:ea typeface="Courier New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ourier New"/>
                <a:ea typeface="Courier New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33284"/>
            <a:ext cx="7848872" cy="5424716"/>
          </a:xfrm>
        </p:spPr>
        <p:txBody>
          <a:bodyPr/>
          <a:lstStyle/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2.2.Основными задачами Центра являются: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Обучение стандартам JuniorSkills экспертов и наставников, изучение техописания компетенций, методики проведения чемпионатов;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Обучение школьников профессиям и soft skills на базе  школ, техникума, детских технопарков, организаций дополнительного образования;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Проведение внутренних чемпионатов на уровне одной образовательной организации;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Участие в чемпионатах JuniorSkills для юниоров 10-17 лет по методике Worldskills в рамках системы чемпионатов «Молодые профессионалы».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Разработка массовой и целостной системы работы со школьниками с использованием различных форм: обучение профмастерству, индустриальные экспедиции, профпробы, проекты.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Повышение профессионализма педагогов.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Создание школьных лабораторий по прототипированию и электромонтажным работам.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Font typeface="Wingdings"/>
              <a:buChar char=""/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развитие стратегического партнерства с государственными и неправительственными организациями, предприятиями, организациями и учреждениями субъекта Российской Федерации, для достижения целей Проекта.</a:t>
            </a:r>
          </a:p>
          <a:p>
            <a:pPr lvl="0"/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835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105490"/>
            <a:ext cx="3673475" cy="519470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933" y="1096963"/>
            <a:ext cx="3685534" cy="52117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ВНЕСЕНИЕ ИЗМЕНЕНИЙ В ПОЛОЖЕНИЕ О СТИМУЛИРУЮЩИХ ВЫПЛАТАХ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82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3528" y="1988840"/>
            <a:ext cx="4176464" cy="460851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1.Общие положения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Школьный и межшкольный чемпионат JuniorSkills (далее по тексту - Чемпионат) проводится Муниципальным бюджетным общеобразовательным учреждением «Средняя общеобразовательная школа №167» (далее по тексту ОУ).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Настоящее положение определяет основные правила проведения Чемпионата (далее - Правила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).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ea typeface="Courier New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68" y="1916112"/>
            <a:ext cx="3456539" cy="453722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20940" cy="54864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ПОЛОЖЕНИЯ</a:t>
            </a:r>
            <a:b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О проведении школьного и межшкольного чемпионата JuniorSkills в МБОУ «СОШ № 167» города Зеленогорска, Красноярского края</a:t>
            </a:r>
            <a:b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06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032448" cy="5256584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tabLst>
                <a:tab pos="192405" algn="l"/>
              </a:tabLst>
            </a:pP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2.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	ОРГАНИЗАЦИЯ И ПРОВЕДЕНИЕ ЧЕМПИОНАТА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Для осуществления общего управления Чемпионата формируется состав оргкомитета.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tabLst>
                <a:tab pos="189230" algn="l"/>
              </a:tabLst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3.	УЧАСТНИКИ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Участниками Чемпионата являются обучающиеся  образовательных организаций в возрасте от 10 до 18 лет.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tabLst>
                <a:tab pos="189230" algn="l"/>
              </a:tabLst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4.	УСЛОВИЯ УЧАСТИЯ В ЧЕМПИОНАТЕ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tabLst>
                <a:tab pos="183515" algn="l"/>
              </a:tabLst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5.	ДОПУСК НА КОНКУРСНЫЕ УЧАСТКИ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tabLst>
                <a:tab pos="189230" algn="l"/>
              </a:tabLst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6.	ФОТО - И ВИДЕОСЪЕМКА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tabLst>
                <a:tab pos="201930" algn="l"/>
              </a:tabLst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7.	ДОКУМЕНТАЦИЯ ПО КОМПЕТЕНЦИЯМ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tabLst>
                <a:tab pos="186690" algn="l"/>
              </a:tabLst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8.	КРИТЕРИИ ОЦЕНКИ И ПРОЦЕСС ОЦЕНИВАНИЯ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tabLst>
                <a:tab pos="189230" algn="l"/>
              </a:tabLst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9.	ФИНАНСИРОВАНИЕ ЧЕМПИОНАТА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tabLst>
                <a:tab pos="268605" algn="l"/>
              </a:tabLst>
            </a:pP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10.	МЕДАЛИ И НАГРАДЫ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0016" y="1772816"/>
            <a:ext cx="3760416" cy="4608512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20940" cy="54864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ПОЛОЖЕНИЯ</a:t>
            </a:r>
            <a:b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  <a:t>О проведении школьного и межшкольного чемпионата JuniorSkills в МБОУ «СОШ № 167» города Зеленогорска, Красноярского края</a:t>
            </a:r>
            <a:b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Courier New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78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ВНИМАНИЕ, ВСЕМ УСПЕХОВ.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28" y="2619375"/>
            <a:ext cx="2493168" cy="33242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59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-60833" y="1892321"/>
            <a:ext cx="6176072" cy="1089427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ВЕБИНАР НА ТЕМУ: «НОРМАТИВНО ПРАВОВАЯ БАЗА СПЕЦИАЛИЗИРОВАННОГО ЦЕНТРА РАЗВИТИЯ ДВИЖЕНИЯ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JUNIOR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SKILLS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БАЗЕ ОБРАЗОВАТЕЛЬНОГО УЧРЕЖДЕНИЯ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начало </a:t>
            </a: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09.12.2019 года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11.00  ПО МОСКОВСКОМУ ВРЕМЕНИ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56" y="2565400"/>
            <a:ext cx="2801913" cy="39592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9140000">
            <a:off x="879754" y="2229597"/>
            <a:ext cx="6685889" cy="623314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«Средняя общеобразовательная школа №167»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 Зеленогорск  Красноярского края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89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Программа  </a:t>
            </a:r>
            <a:r>
              <a:rPr lang="en-US" sz="32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JuniorSkills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992668"/>
          </a:xfrm>
        </p:spPr>
        <p:txBody>
          <a:bodyPr>
            <a:normAutofit fontScale="92500" lnSpcReduction="20000"/>
          </a:bodyPr>
          <a:lstStyle/>
          <a:p>
            <a:pPr marL="324000" lvl="0" indent="450215" algn="just">
              <a:spcBef>
                <a:spcPts val="0"/>
              </a:spcBef>
            </a:pPr>
            <a:r>
              <a:rPr lang="en-US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JuniorSkills</a:t>
            </a: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, как программа ранней профориентации и основа профессиональной подготовки и состязаний школьников в профессиональном мастерстве была инициирована в 2014 году Фондом Олега Дерипаска «Вольное Дело» в партнерстве с </a:t>
            </a:r>
            <a:r>
              <a:rPr lang="en-US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WorldSkills Russia</a:t>
            </a: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 при поддержке Агентства стратегических инициатив, Министерства образования и науки РФ, Министерства промышленности и торговли РФ.</a:t>
            </a:r>
          </a:p>
          <a:p>
            <a:pPr marL="324000" lvl="0" indent="450215" algn="just">
              <a:spcBef>
                <a:spcPts val="0"/>
              </a:spcBef>
            </a:pP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Основными отличиями является практическая возможность школьникам попробовать себя в разных профессиях и сферах, в том числе профессиях будущего, обучаясь у профессионалов; а также углубленно освоить и даже получить профессию к окончанию школы. </a:t>
            </a:r>
          </a:p>
          <a:p>
            <a:pPr marL="324000" lvl="0" indent="450215" algn="just">
              <a:spcBef>
                <a:spcPts val="0"/>
              </a:spcBef>
            </a:pP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Программа </a:t>
            </a:r>
            <a:r>
              <a:rPr lang="en-US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JuniorSkills</a:t>
            </a: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 получила поддержку Президента России: в своих Посланиях Федеральному Собранию РФ в 2014 и 2015 году он отметил успехи юниоров и первенство России в проведении таких соревнований, а также предложил объединить соревнования </a:t>
            </a:r>
            <a:r>
              <a:rPr lang="en-US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JuniorSkills</a:t>
            </a: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 и </a:t>
            </a:r>
            <a:r>
              <a:rPr lang="en-US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WorldSkills</a:t>
            </a:r>
            <a:r>
              <a:rPr lang="ru-RU" sz="2200" b="0" dirty="0">
                <a:solidFill>
                  <a:srgbClr val="000000"/>
                </a:solidFill>
                <a:latin typeface="Times New Roman"/>
                <a:ea typeface="Times New Roman"/>
              </a:rPr>
              <a:t> в систему чемпионатов «Молодые профессионалы» (поручение Президента от 8 декабря 2015 г.). </a:t>
            </a:r>
          </a:p>
          <a:p>
            <a:pPr lvl="0"/>
            <a:endParaRPr lang="ru-RU" sz="2000" dirty="0">
              <a:solidFill>
                <a:srgbClr val="000000"/>
              </a:solidFill>
            </a:endParaRPr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05941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effectLst/>
                <a:latin typeface="Times New Roman"/>
                <a:ea typeface="Times New Roman"/>
              </a:rPr>
              <a:t>Обоснование темы проекта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24000" indent="450215" algn="just" fontAlgn="auto">
              <a:spcBef>
                <a:spcPts val="0"/>
              </a:spcBef>
              <a:spcAft>
                <a:spcPts val="0"/>
              </a:spcAft>
              <a:tabLst>
                <a:tab pos="241935" algn="l"/>
                <a:tab pos="5818505" algn="r"/>
              </a:tabLst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Современные тенденции развития общества требуют новых подходов к обучению и воспитанию, обновления инструментов оценки и достижений образовательных результатов.</a:t>
            </a:r>
          </a:p>
          <a:p>
            <a:pPr marL="324000" indent="450215" algn="just" fontAlgn="auto">
              <a:spcBef>
                <a:spcPts val="0"/>
              </a:spcBef>
              <a:spcAft>
                <a:spcPts val="0"/>
              </a:spcAft>
              <a:tabLst>
                <a:tab pos="241935" algn="l"/>
                <a:tab pos="5818505" algn="r"/>
              </a:tabLst>
            </a:pPr>
            <a:r>
              <a:rPr lang="ru-RU" sz="2200" dirty="0">
                <a:latin typeface="Times New Roman"/>
                <a:ea typeface="Times New Roman"/>
              </a:rPr>
              <a:t>П</a:t>
            </a:r>
            <a:r>
              <a:rPr lang="ru-RU" sz="2200" dirty="0" smtClean="0">
                <a:effectLst/>
                <a:latin typeface="Times New Roman"/>
                <a:ea typeface="Times New Roman"/>
              </a:rPr>
              <a:t>риоритетными направлениями системы образования  становится обеспечение качества достижения новых образовательных результатов через построение новой образовательной среды.</a:t>
            </a:r>
          </a:p>
          <a:p>
            <a:pPr marL="324000" indent="450215" algn="just">
              <a:spcBef>
                <a:spcPts val="0"/>
              </a:spcBef>
              <a:tabLst>
                <a:tab pos="241935" algn="l"/>
                <a:tab pos="5818505" algn="r"/>
              </a:tabLst>
            </a:pPr>
            <a:r>
              <a:rPr lang="ru-RU" sz="2200" dirty="0" smtClean="0">
                <a:effectLst/>
                <a:latin typeface="Times New Roman"/>
                <a:ea typeface="Times New Roman"/>
              </a:rPr>
              <a:t>Изменение образовательной среды может достигаться путем включения обучающихся в международное движение «Молодые профессионалы» - JuniorSkills. </a:t>
            </a:r>
          </a:p>
          <a:p>
            <a:pPr marL="324000" indent="450215" algn="just" fontAlgn="auto">
              <a:spcBef>
                <a:spcPts val="0"/>
              </a:spcBef>
              <a:spcAft>
                <a:spcPts val="0"/>
              </a:spcAft>
              <a:tabLst>
                <a:tab pos="241935" algn="l"/>
                <a:tab pos="5818505" algn="r"/>
              </a:tabLs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53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Обоснование выбора темы проекта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36684"/>
          </a:xfrm>
        </p:spPr>
        <p:txBody>
          <a:bodyPr>
            <a:normAutofit fontScale="700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Times New Roman"/>
                <a:ea typeface="Times New Roman"/>
              </a:rPr>
              <a:t>Р</a:t>
            </a:r>
            <a:r>
              <a:rPr lang="ru-RU" sz="2600" dirty="0" smtClean="0">
                <a:effectLst/>
                <a:latin typeface="Times New Roman"/>
                <a:ea typeface="Times New Roman"/>
              </a:rPr>
              <a:t>еальный запрос наших учеников и их родителей </a:t>
            </a:r>
            <a:r>
              <a:rPr lang="ru-RU" sz="2600" dirty="0">
                <a:latin typeface="Times New Roman"/>
                <a:ea typeface="Times New Roman"/>
              </a:rPr>
              <a:t>(более 50% выпускников 9-х классов продолжают свое обучение в учреждениях </a:t>
            </a:r>
            <a:r>
              <a:rPr lang="ru-RU" sz="2600" dirty="0" smtClean="0">
                <a:latin typeface="Times New Roman"/>
                <a:ea typeface="Times New Roman"/>
              </a:rPr>
              <a:t> </a:t>
            </a:r>
            <a:r>
              <a:rPr lang="ru-RU" sz="2600" dirty="0">
                <a:latin typeface="Times New Roman"/>
                <a:ea typeface="Times New Roman"/>
              </a:rPr>
              <a:t>СПО, более 60% выпускников 11-х связывают свое дальнейшее обучения с инженерными и техническими специальностями). </a:t>
            </a:r>
            <a:endParaRPr lang="ru-RU" sz="2600" dirty="0" smtClean="0">
              <a:latin typeface="Times New Roman"/>
              <a:ea typeface="Times New Roman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2600" dirty="0" smtClean="0">
                <a:latin typeface="Times New Roman"/>
                <a:ea typeface="Times New Roman"/>
              </a:rPr>
              <a:t>Возможность </a:t>
            </a:r>
            <a:r>
              <a:rPr lang="ru-RU" sz="2600" dirty="0">
                <a:latin typeface="Times New Roman"/>
                <a:ea typeface="Times New Roman"/>
              </a:rPr>
              <a:t>через профориентацию, профессиональные пробы, участия в соревновательной деятельности </a:t>
            </a:r>
            <a:r>
              <a:rPr lang="en-US" sz="2600" dirty="0">
                <a:latin typeface="Times New Roman"/>
                <a:ea typeface="Times New Roman"/>
              </a:rPr>
              <a:t>JuniorSkills</a:t>
            </a:r>
            <a:r>
              <a:rPr lang="ru-RU" sz="2600" dirty="0">
                <a:latin typeface="Times New Roman"/>
                <a:ea typeface="Times New Roman"/>
              </a:rPr>
              <a:t> сделать ученикам правильный </a:t>
            </a:r>
            <a:r>
              <a:rPr lang="ru-RU" sz="2600" dirty="0" smtClean="0">
                <a:latin typeface="Times New Roman"/>
                <a:ea typeface="Times New Roman"/>
              </a:rPr>
              <a:t>выбор и почувствовать себя успешными.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Times New Roman"/>
                <a:ea typeface="Times New Roman"/>
              </a:rPr>
              <a:t>Данный проект родился не на пустом месте. </a:t>
            </a:r>
            <a:r>
              <a:rPr lang="ru-RU" sz="2600" dirty="0" smtClean="0">
                <a:latin typeface="Times New Roman"/>
                <a:ea typeface="Times New Roman"/>
              </a:rPr>
              <a:t> </a:t>
            </a:r>
            <a:r>
              <a:rPr lang="ru-RU" sz="2600" dirty="0">
                <a:latin typeface="Times New Roman"/>
                <a:ea typeface="Times New Roman"/>
              </a:rPr>
              <a:t>По существу ранней профориентацией и профессиональными пробами мы занимаемся достаточно давно: С 2007 года школа является базовой площадкой в городе Зеленогорске «Межрегионального правового колледжа». С 2015 года мы сотрудничаем с ФГКУ «Специальное управление ФПС № 19 МЧС России» и на базе школы функционируют классы «Спасатель». С 2015 года  школа тесно сотрудничает с КГБПОУ «Зеленогорский техникум промышленных технологий и сервиса», где осуществляется прохождение профессиональных проб по 7 профессиям учащимися 9-х классов. </a:t>
            </a:r>
          </a:p>
          <a:p>
            <a:endParaRPr lang="ru-RU" sz="2600" dirty="0" smtClean="0">
              <a:latin typeface="Times New Roman"/>
              <a:ea typeface="Times New Roman"/>
            </a:endParaRPr>
          </a:p>
          <a:p>
            <a:endParaRPr lang="ru-RU" sz="2000" dirty="0" smtClean="0">
              <a:latin typeface="Times New Roman"/>
              <a:ea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501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2017 году наши ученики, при поддержке преподавателей техникума приняли участие в межтерриториальном чемпионате «Юные профессионалы Топливной компании Росатома» и по направлению электромонтаж заняли первое и третье места.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Участие в конкурсах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JuniorSkills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24744"/>
            <a:ext cx="3940175" cy="4673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27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749040" cy="3712464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В 2018 году под руководством мастера производственного обучения КГБПОУ «Зеленогорский техникум промышленных технологий и сервиса» Григорьева Н.А. обучающиеся 9, 10 классов приняли участие в следующих мероприятиях:</a:t>
            </a:r>
          </a:p>
          <a:p>
            <a:pPr marL="0" indent="342900">
              <a:spcBef>
                <a:spcPts val="0"/>
              </a:spcBef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•	Чемпионат WorldSkills Hi-Tech Junior 2018 от Госкорпорации «Росатом» </a:t>
            </a:r>
          </a:p>
          <a:p>
            <a:pPr marL="0" indent="342900">
              <a:spcBef>
                <a:spcPts val="0"/>
              </a:spcBef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(г. Екатеринбург);</a:t>
            </a:r>
          </a:p>
          <a:p>
            <a:pPr marL="0" indent="342900">
              <a:spcBef>
                <a:spcPts val="0"/>
              </a:spcBef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•	Чемпионат "Юные профессионалы Топливной компании «Росатома» </a:t>
            </a:r>
          </a:p>
          <a:p>
            <a:pPr marL="0" indent="342900">
              <a:spcBef>
                <a:spcPts val="0"/>
              </a:spcBef>
            </a:pP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(г. Глазов).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конкурсах 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JuniorSkills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104455" cy="550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37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533016" cy="3712464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</a:pPr>
            <a:r>
              <a:rPr lang="ru-RU" sz="2000" b="0" dirty="0" smtClean="0"/>
              <a:t>В 2019 году снова  </a:t>
            </a:r>
            <a:r>
              <a:rPr lang="ru-RU" sz="2000" b="0" dirty="0"/>
              <a:t>участие школьников в муниципальном чемпионате «Юные профессионалы Топливной компании Росатома» </a:t>
            </a:r>
            <a:r>
              <a:rPr lang="ru-RU" sz="2000" b="0" dirty="0" smtClean="0"/>
              <a:t>(команда </a:t>
            </a:r>
            <a:r>
              <a:rPr lang="ru-RU" sz="2000" b="0" dirty="0"/>
              <a:t>школы стала победителем в компетенции «Электромонтаж</a:t>
            </a:r>
            <a:r>
              <a:rPr lang="ru-RU" sz="2000" b="0" dirty="0" smtClean="0"/>
              <a:t>»), что дает нам право принять участие </a:t>
            </a:r>
            <a:r>
              <a:rPr lang="ru-RU" sz="2000" b="0" dirty="0"/>
              <a:t>в </a:t>
            </a:r>
            <a:r>
              <a:rPr lang="ru-RU" sz="2000" b="0" dirty="0" smtClean="0"/>
              <a:t>межрегиональном чемпионат </a:t>
            </a:r>
            <a:r>
              <a:rPr lang="ru-RU" sz="2000" b="0" dirty="0"/>
              <a:t>"Юные профессионалы Топливной компании «Росатома»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7301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z="3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конкурсах 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JuniorSkills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1"/>
            <a:ext cx="439248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60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Программа инновационной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256584"/>
          </a:xfrm>
        </p:spPr>
        <p:txBody>
          <a:bodyPr>
            <a:noAutofit/>
          </a:bodyPr>
          <a:lstStyle/>
          <a:p>
            <a:pPr marL="0" indent="324000"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Основными целями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нашего проекта является создание новых возможностей для профориентации и освоения школьниками современных и будущих профессиональных компетенций на основе инструментов движения WorldSkills с опорой на передовой отечественный и международный опыт.</a:t>
            </a:r>
          </a:p>
          <a:p>
            <a:pPr marL="0" indent="324000"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стандартам JuniorSkills экспертов и наставников, изучение техописания компетенций, методики проведения чемпионатов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школьников профессиям и soft skills на базе  школ, техникума, детских технопарков, организаций дополнительного образования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внутренних чемпионатов на уровне одной образовательной организации;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чемпионатах JuniorSkills для юниоров 10-17 лет по методике Worldskills в рамках системы чемпионатов «Молодые профессионалы».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массовой и целостной системы работы со школьниками с использованием различных форм: обучение профмастерству, индустриальные экспедиции, профпробы, проекты.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профессионализма педагогов.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необходимой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нормативной базы.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24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необходимой материально-технической базы учреждения.</a:t>
            </a:r>
          </a:p>
          <a:p>
            <a:pPr marL="0" indent="32400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школьных лабораторий по прототипированию и электромонтажным работам.</a:t>
            </a:r>
          </a:p>
        </p:txBody>
      </p:sp>
    </p:spTree>
    <p:extLst>
      <p:ext uri="{BB962C8B-B14F-4D97-AF65-F5344CB8AC3E}">
        <p14:creationId xmlns:p14="http://schemas.microsoft.com/office/powerpoint/2010/main" val="3716525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303</TotalTime>
  <Words>1957</Words>
  <Application>Microsoft Office PowerPoint</Application>
  <PresentationFormat>Экран (4:3)</PresentationFormat>
  <Paragraphs>162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Углы</vt:lpstr>
      <vt:lpstr> «НОРМАТИВНО ПРАВОВАЯ БАЗА специализированного центра развития движения JuniorSkills на базе образовательного учреждения» </vt:lpstr>
      <vt:lpstr>Муниципальное бюджетное общеобразовательное учреждение «Средняя общеобразовательная школа №167» города Зеленогорска Красноярского края</vt:lpstr>
      <vt:lpstr>Программа  JuniorSkills</vt:lpstr>
      <vt:lpstr>Обоснование темы проекта</vt:lpstr>
      <vt:lpstr>Обоснование выбора темы проекта</vt:lpstr>
      <vt:lpstr>Участие в конкурсах JuniorSkills</vt:lpstr>
      <vt:lpstr>Участие в конкурсах JuniorSkills</vt:lpstr>
      <vt:lpstr>Участие в конкурсах JuniorSkills</vt:lpstr>
      <vt:lpstr>Программа инновационной деятельности</vt:lpstr>
      <vt:lpstr>Состав работ по созданию нормативной базы</vt:lpstr>
      <vt:lpstr>Разработка концепции инновационного проекта</vt:lpstr>
      <vt:lpstr>Разработка модели образовательной сети</vt:lpstr>
      <vt:lpstr>Схема сетевого взаимодействия</vt:lpstr>
      <vt:lpstr>   Принципы, методы и формы сетевого взаимодействия</vt:lpstr>
      <vt:lpstr> Положение о сетевой форме реализации образовательных программ </vt:lpstr>
      <vt:lpstr>ДОГОВОР О СЕТЕВОМ ВЗАИМОДЕЙСТВИИ И СОТРУДНИЧЕСТВЕ</vt:lpstr>
      <vt:lpstr>Презентация PowerPoint</vt:lpstr>
      <vt:lpstr>  ПОРЯДОК  зачёта результатов освоения обучающимися учебных предметов, курсов, дисциплин в других   организациях, осуществляющих образовательную деятельность </vt:lpstr>
      <vt:lpstr>ВНЕСЕНИЕ ИЗМЕНЕНИЙ В ОБРАЗОВАТЕЛЬНУЮ ПРОГРАММУ</vt:lpstr>
      <vt:lpstr>ВНЕСЕНИЕ ИЗМЕНЕНИЙ В  ПРОГРАММУ Развития</vt:lpstr>
      <vt:lpstr>Положение о специализированном центре развития движения JuniorSkills на базе Муниципального бюджетного общеобразовательного учреждения «Средняя общеобразовательная школа №167» </vt:lpstr>
      <vt:lpstr>Положение о специализированном центре развития движения JuniorSkills на базе Муниципального бюджетного общеобразовательного учреждения «Средняя общеобразовательная школа №167» </vt:lpstr>
      <vt:lpstr>ВНЕСЕНИЕ ИЗМЕНЕНИЙ В ПОЛОЖЕНИЕ О СТИМУЛИРУЮЩИХ ВЫПЛАТАХ</vt:lpstr>
      <vt:lpstr>ПОЛОЖЕНИЯ О проведении школьного и межшкольного чемпионата JuniorSkills в МБОУ «СОШ № 167» города Зеленогорска, Красноярского края </vt:lpstr>
      <vt:lpstr>ПОЛОЖЕНИЯ О проведении школьного и межшкольного чемпионата JuniorSkills в МБОУ «СОШ № 167» города Зеленогорска, Красноярского края </vt:lpstr>
      <vt:lpstr>СПАСИБО ЗА ВНИМАНИЕ, ВСЕМ УСПЕХОВ.</vt:lpstr>
      <vt:lpstr>ВЕБИНАР НА ТЕМУ: «НОРМАТИВНО ПРАВОВАЯ БАЗА СПЕЦИАЛИЗИРОВАННОГО ЦЕНТРА РАЗВИТИЯ ДВИЖЕНИЯ JUNIOR SKILLS НА БАЗЕ ОБРАЗОВАТЕЛЬНОГО УЧРЕЖДЕНИЯ   начало 09.12.2019 года  в 11.00  ПО МОСКОВСКОМУ ВРЕМЕНИ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«Создание специализированного центра развития движения JuniorSkills на базе образовательного учреждения»</dc:title>
  <dc:creator>Черников</dc:creator>
  <cp:lastModifiedBy>Черников</cp:lastModifiedBy>
  <cp:revision>33</cp:revision>
  <cp:lastPrinted>2019-12-08T02:44:50Z</cp:lastPrinted>
  <dcterms:created xsi:type="dcterms:W3CDTF">2019-12-06T00:48:15Z</dcterms:created>
  <dcterms:modified xsi:type="dcterms:W3CDTF">2019-12-09T02:44:09Z</dcterms:modified>
</cp:coreProperties>
</file>