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6" r:id="rId6"/>
    <p:sldId id="267" r:id="rId7"/>
    <p:sldId id="268" r:id="rId8"/>
    <p:sldId id="269" r:id="rId9"/>
    <p:sldId id="263" r:id="rId10"/>
    <p:sldId id="264" r:id="rId11"/>
    <p:sldId id="270" r:id="rId12"/>
    <p:sldId id="271" r:id="rId13"/>
    <p:sldId id="272" r:id="rId14"/>
    <p:sldId id="273" r:id="rId15"/>
    <p:sldId id="274" r:id="rId16"/>
    <p:sldId id="277"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FF"/>
    <a:srgbClr val="FFCCFF"/>
    <a:srgbClr val="99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F937EA-485D-4B8B-909B-AFC6CBF409B0}" type="datetimeFigureOut">
              <a:rPr lang="ru-RU" smtClean="0"/>
              <a:pPr/>
              <a:t>30.06.2018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2A3895-D109-4270-8FF9-E2FE530D5261}"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937EA-485D-4B8B-909B-AFC6CBF409B0}" type="datetimeFigureOut">
              <a:rPr lang="ru-RU" smtClean="0"/>
              <a:pPr/>
              <a:t>30.06.2018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3895-D109-4270-8FF9-E2FE530D52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187624" y="2132856"/>
            <a:ext cx="7772400" cy="1470025"/>
          </a:xfrm>
        </p:spPr>
        <p:txBody>
          <a:bodyPr>
            <a:noAutofit/>
          </a:bodyPr>
          <a:lstStyle/>
          <a:p>
            <a:r>
              <a:rPr lang="ru-RU" sz="2800" b="1" dirty="0" smtClean="0">
                <a:latin typeface="Times New Roman" pitchFamily="18" charset="0"/>
                <a:cs typeface="Times New Roman" pitchFamily="18" charset="0"/>
              </a:rPr>
              <a:t>Формирование универсальных учебных действий на ступени НОО на основе индивидуализации</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63688" y="548680"/>
            <a:ext cx="6192688" cy="1752600"/>
          </a:xfrm>
        </p:spPr>
        <p:txBody>
          <a:bodyPr>
            <a:normAutofit/>
          </a:bodyPr>
          <a:lstStyle/>
          <a:p>
            <a:r>
              <a:rPr lang="ru-RU" sz="1800" dirty="0" smtClean="0">
                <a:solidFill>
                  <a:schemeClr val="tx1"/>
                </a:solidFill>
                <a:latin typeface="Times New Roman" pitchFamily="18" charset="0"/>
                <a:cs typeface="Times New Roman" pitchFamily="18" charset="0"/>
              </a:rPr>
              <a:t>Муниципальное общеобразовательное учреждение «Великосельская средняя школа                                                            </a:t>
            </a:r>
            <a:r>
              <a:rPr lang="ru-RU" sz="1800" dirty="0" err="1" smtClean="0">
                <a:solidFill>
                  <a:schemeClr val="tx1"/>
                </a:solidFill>
                <a:latin typeface="Times New Roman" pitchFamily="18" charset="0"/>
                <a:cs typeface="Times New Roman" pitchFamily="18" charset="0"/>
              </a:rPr>
              <a:t>Гаврилов-Ямского</a:t>
            </a:r>
            <a:r>
              <a:rPr lang="ru-RU" sz="1800" dirty="0" smtClean="0">
                <a:solidFill>
                  <a:schemeClr val="tx1"/>
                </a:solidFill>
                <a:latin typeface="Times New Roman" pitchFamily="18" charset="0"/>
                <a:cs typeface="Times New Roman" pitchFamily="18" charset="0"/>
              </a:rPr>
              <a:t> муниципального района»</a:t>
            </a:r>
            <a:endParaRPr lang="ru-RU" sz="1800" dirty="0">
              <a:solidFill>
                <a:schemeClr val="tx1"/>
              </a:solidFill>
              <a:latin typeface="Times New Roman" pitchFamily="18" charset="0"/>
              <a:cs typeface="Times New Roman" pitchFamily="18" charset="0"/>
            </a:endParaRPr>
          </a:p>
        </p:txBody>
      </p:sp>
      <p:sp>
        <p:nvSpPr>
          <p:cNvPr id="5" name="Подзаголовок 2"/>
          <p:cNvSpPr txBox="1">
            <a:spLocks/>
          </p:cNvSpPr>
          <p:nvPr/>
        </p:nvSpPr>
        <p:spPr>
          <a:xfrm>
            <a:off x="4247456" y="4869160"/>
            <a:ext cx="4896544" cy="1752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Автор: Мошкин Б. Е. , заместитель директора по учебно-воспитательной работе</a:t>
            </a:r>
          </a:p>
        </p:txBody>
      </p:sp>
      <p:pic>
        <p:nvPicPr>
          <p:cNvPr id="1027" name="Picture 3" descr="C:\Users\Администратор\Desktop\zastavka_2_eto_aktualno.bmp"/>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07504" y="4509120"/>
            <a:ext cx="2238375" cy="225742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Индивидуальный образовательный маршрут</a:t>
            </a:r>
            <a:endParaRPr lang="ru-RU" sz="2400" b="1" dirty="0">
              <a:latin typeface="Times New Roman" pitchFamily="18" charset="0"/>
              <a:cs typeface="Times New Roman" pitchFamily="18" charset="0"/>
            </a:endParaRPr>
          </a:p>
        </p:txBody>
      </p:sp>
      <p:sp>
        <p:nvSpPr>
          <p:cNvPr id="5" name="Заголовок 1"/>
          <p:cNvSpPr txBox="1">
            <a:spLocks/>
          </p:cNvSpPr>
          <p:nvPr/>
        </p:nvSpPr>
        <p:spPr>
          <a:xfrm>
            <a:off x="1403648" y="1700808"/>
            <a:ext cx="7272808" cy="1470025"/>
          </a:xfrm>
          <a:prstGeom prst="rect">
            <a:avLst/>
          </a:prstGeom>
        </p:spPr>
        <p:txBody>
          <a:bodyPr vert="horz" lIns="91440" tIns="45720" rIns="91440" bIns="45720" rtlCol="0" anchor="ctr">
            <a:noAutofit/>
          </a:bodyPr>
          <a:lstStyle/>
          <a:p>
            <a:pPr lvl="0" algn="just">
              <a:spcBef>
                <a:spcPct val="0"/>
              </a:spcBef>
            </a:pPr>
            <a:r>
              <a:rPr lang="ru-RU" sz="2000" dirty="0" smtClean="0">
                <a:latin typeface="Times New Roman" pitchFamily="18" charset="0"/>
                <a:cs typeface="Times New Roman" pitchFamily="18" charset="0"/>
              </a:rPr>
              <a:t>	Персональный путь реализации личностного потенциала воспитанника в образовании: интеллектуального, эмоционально-волевого, </a:t>
            </a:r>
            <a:r>
              <a:rPr lang="ru-RU" sz="2000" dirty="0" err="1" smtClean="0">
                <a:latin typeface="Times New Roman" pitchFamily="18" charset="0"/>
                <a:cs typeface="Times New Roman" pitchFamily="18" charset="0"/>
              </a:rPr>
              <a:t>деятельностного</a:t>
            </a:r>
            <a:r>
              <a:rPr lang="ru-RU" sz="2000" dirty="0" smtClean="0">
                <a:latin typeface="Times New Roman" pitchFamily="18" charset="0"/>
                <a:cs typeface="Times New Roman" pitchFamily="18" charset="0"/>
              </a:rPr>
              <a:t>, нравственно-духовного.</a:t>
            </a:r>
            <a:endParaRPr kumimoji="0" lang="ru-RU" sz="2000"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Заголовок 1"/>
          <p:cNvSpPr txBox="1">
            <a:spLocks/>
          </p:cNvSpPr>
          <p:nvPr/>
        </p:nvSpPr>
        <p:spPr>
          <a:xfrm>
            <a:off x="3563888" y="2924944"/>
            <a:ext cx="5040560" cy="3024336"/>
          </a:xfrm>
          <a:prstGeom prst="rect">
            <a:avLst/>
          </a:prstGeom>
        </p:spPr>
        <p:txBody>
          <a:bodyPr vert="horz" lIns="91440" tIns="45720" rIns="91440" bIns="45720" rtlCol="0" anchor="ctr">
            <a:noAutofit/>
          </a:bodyPr>
          <a:lstStyle/>
          <a:p>
            <a:pPr lvl="0" algn="just">
              <a:spcBef>
                <a:spcPct val="20000"/>
              </a:spcBef>
              <a:defRPr/>
            </a:pPr>
            <a:r>
              <a:rPr lang="ru-RU" sz="2000" dirty="0" smtClean="0"/>
              <a:t>	</a:t>
            </a:r>
            <a:r>
              <a:rPr lang="ru-RU" sz="2000" dirty="0" smtClean="0">
                <a:latin typeface="Times New Roman" pitchFamily="18" charset="0"/>
                <a:cs typeface="Times New Roman" pitchFamily="18" charset="0"/>
              </a:rPr>
              <a:t>Индивидуальный образовательный маршрут - средство становления личностных достижений человека на основе его самостоятельного продвижения, возможности «</a:t>
            </a:r>
            <a:r>
              <a:rPr lang="ru-RU" sz="2000" dirty="0" err="1" smtClean="0">
                <a:latin typeface="Times New Roman" pitchFamily="18" charset="0"/>
                <a:cs typeface="Times New Roman" pitchFamily="18" charset="0"/>
              </a:rPr>
              <a:t>самоизменения</a:t>
            </a:r>
            <a:r>
              <a:rPr lang="ru-RU" sz="2000" dirty="0" smtClean="0">
                <a:latin typeface="Times New Roman" pitchFamily="18" charset="0"/>
                <a:cs typeface="Times New Roman" pitchFamily="18" charset="0"/>
              </a:rPr>
              <a:t> субъекта образования, самостоятельно прокладывающего себе пути саморазвития</a:t>
            </a:r>
            <a:r>
              <a:rPr lang="ru-RU" sz="2000" b="1" i="1" dirty="0" smtClean="0">
                <a:solidFill>
                  <a:schemeClr val="tx1">
                    <a:tint val="75000"/>
                  </a:schemeClr>
                </a:solidFill>
                <a:latin typeface="Times New Roman" pitchFamily="18" charset="0"/>
                <a:cs typeface="Times New Roman" pitchFamily="18" charset="0"/>
              </a:rPr>
              <a:t>.</a:t>
            </a:r>
          </a:p>
        </p:txBody>
      </p:sp>
      <p:pic>
        <p:nvPicPr>
          <p:cNvPr id="3074" name="Picture 2" descr="C:\Users\Администратор\Desktop\slide_9.jpg"/>
          <p:cNvPicPr>
            <a:picLocks noChangeAspect="1" noChangeArrowheads="1"/>
          </p:cNvPicPr>
          <p:nvPr/>
        </p:nvPicPr>
        <p:blipFill>
          <a:blip r:embed="rId3" cstate="print">
            <a:clrChange>
              <a:clrFrom>
                <a:srgbClr val="EEEFF3"/>
              </a:clrFrom>
              <a:clrTo>
                <a:srgbClr val="EEEFF3">
                  <a:alpha val="0"/>
                </a:srgbClr>
              </a:clrTo>
            </a:clrChange>
          </a:blip>
          <a:srcRect l="5901" t="12201" r="57087" b="39500"/>
          <a:stretch>
            <a:fillRect/>
          </a:stretch>
        </p:blipFill>
        <p:spPr bwMode="auto">
          <a:xfrm>
            <a:off x="683568" y="3140968"/>
            <a:ext cx="2648642" cy="2592288"/>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Схема универсальных учебных действий </a:t>
            </a:r>
            <a:endParaRPr lang="ru-RU" sz="2400" b="1" dirty="0">
              <a:latin typeface="Times New Roman" pitchFamily="18" charset="0"/>
              <a:cs typeface="Times New Roman" pitchFamily="18" charset="0"/>
            </a:endParaRPr>
          </a:p>
        </p:txBody>
      </p:sp>
      <p:pic>
        <p:nvPicPr>
          <p:cNvPr id="4098" name="Picture 2" descr="C:\Users\Администратор\Desktop\hello_html_264e35cd.gif"/>
          <p:cNvPicPr>
            <a:picLocks noChangeAspect="1" noChangeArrowheads="1"/>
          </p:cNvPicPr>
          <p:nvPr/>
        </p:nvPicPr>
        <p:blipFill>
          <a:blip r:embed="rId3" cstate="print">
            <a:lum contrast="10000"/>
          </a:blip>
          <a:srcRect/>
          <a:stretch>
            <a:fillRect/>
          </a:stretch>
        </p:blipFill>
        <p:spPr bwMode="auto">
          <a:xfrm>
            <a:off x="1187624" y="1772816"/>
            <a:ext cx="7833891" cy="4547478"/>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Учебно-исследовательская деятельность </a:t>
            </a:r>
            <a:endParaRPr lang="ru-RU" sz="2400" b="1" dirty="0">
              <a:latin typeface="Times New Roman" pitchFamily="18" charset="0"/>
              <a:cs typeface="Times New Roman" pitchFamily="18" charset="0"/>
            </a:endParaRPr>
          </a:p>
        </p:txBody>
      </p:sp>
      <p:pic>
        <p:nvPicPr>
          <p:cNvPr id="5123" name="Picture 3" descr="C:\Users\Администратор\Desktop\12288.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14203" y="1844824"/>
            <a:ext cx="8129797" cy="4568949"/>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043608" y="404664"/>
            <a:ext cx="7772400" cy="1470025"/>
          </a:xfrm>
        </p:spPr>
        <p:txBody>
          <a:bodyPr>
            <a:noAutofit/>
          </a:bodyPr>
          <a:lstStyle/>
          <a:p>
            <a:r>
              <a:rPr lang="ru-RU" sz="2400" b="1" dirty="0" smtClean="0">
                <a:latin typeface="Times New Roman" pitchFamily="18" charset="0"/>
                <a:cs typeface="Times New Roman" pitchFamily="18" charset="0"/>
              </a:rPr>
              <a:t>Соблюдение определенных условий организации образовательной деятельности</a:t>
            </a:r>
            <a:endParaRPr lang="ru-RU" sz="2400" b="1" dirty="0">
              <a:latin typeface="Times New Roman" pitchFamily="18" charset="0"/>
              <a:cs typeface="Times New Roman" pitchFamily="18" charset="0"/>
            </a:endParaRPr>
          </a:p>
        </p:txBody>
      </p:sp>
      <p:sp>
        <p:nvSpPr>
          <p:cNvPr id="5" name="Прямоугольник с одним вырезанным скругленным углом 4"/>
          <p:cNvSpPr/>
          <p:nvPr/>
        </p:nvSpPr>
        <p:spPr>
          <a:xfrm>
            <a:off x="1187624" y="1772816"/>
            <a:ext cx="4248472" cy="252028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sp>
        <p:nvSpPr>
          <p:cNvPr id="6" name="Прямоугольник с одним вырезанным скругленным углом 5"/>
          <p:cNvSpPr/>
          <p:nvPr/>
        </p:nvSpPr>
        <p:spPr>
          <a:xfrm>
            <a:off x="1259632" y="4941168"/>
            <a:ext cx="4248472" cy="108012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 одним вырезанным скругленным углом 6"/>
          <p:cNvSpPr/>
          <p:nvPr/>
        </p:nvSpPr>
        <p:spPr>
          <a:xfrm>
            <a:off x="5724128" y="2420888"/>
            <a:ext cx="3096344" cy="252028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одним вырезанным скругленным углом 7"/>
          <p:cNvSpPr/>
          <p:nvPr/>
        </p:nvSpPr>
        <p:spPr>
          <a:xfrm>
            <a:off x="5796136" y="5445224"/>
            <a:ext cx="3096344" cy="1080120"/>
          </a:xfrm>
          <a:prstGeom prst="snip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endParaRPr lang="ru-RU" dirty="0"/>
          </a:p>
        </p:txBody>
      </p:sp>
      <p:sp>
        <p:nvSpPr>
          <p:cNvPr id="9" name="TextBox 8"/>
          <p:cNvSpPr txBox="1"/>
          <p:nvPr/>
        </p:nvSpPr>
        <p:spPr>
          <a:xfrm>
            <a:off x="1259632" y="1916832"/>
            <a:ext cx="3888432" cy="224676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Соблюдение технологии проектирования и проведения урока (учебного занятия) в соответствии с требованиями </a:t>
            </a:r>
            <a:r>
              <a:rPr lang="ru-RU" sz="1400" dirty="0" err="1" smtClean="0">
                <a:latin typeface="Times New Roman" pitchFamily="18" charset="0"/>
                <a:cs typeface="Times New Roman" pitchFamily="18" charset="0"/>
              </a:rPr>
              <a:t>системно-деятельностного</a:t>
            </a:r>
            <a:r>
              <a:rPr lang="ru-RU" sz="1400" dirty="0" smtClean="0">
                <a:latin typeface="Times New Roman" pitchFamily="18" charset="0"/>
                <a:cs typeface="Times New Roman" pitchFamily="18" charset="0"/>
              </a:rPr>
              <a:t> подхода: будучи формой учебной деятельности, урок должен отражать ее основные этапы – постановку задачи, поиск решения, вывод (моделирование), конкретизацию и применение новых знаний (способов действий), контроль и оценку результата</a:t>
            </a:r>
            <a:endParaRPr lang="ru-RU" sz="1400" b="1" dirty="0">
              <a:latin typeface="Times New Roman" pitchFamily="18" charset="0"/>
              <a:cs typeface="Times New Roman" pitchFamily="18" charset="0"/>
            </a:endParaRPr>
          </a:p>
        </p:txBody>
      </p:sp>
      <p:sp>
        <p:nvSpPr>
          <p:cNvPr id="10" name="TextBox 9"/>
          <p:cNvSpPr txBox="1"/>
          <p:nvPr/>
        </p:nvSpPr>
        <p:spPr>
          <a:xfrm>
            <a:off x="5868144" y="2636912"/>
            <a:ext cx="2808312" cy="1815882"/>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Осуществлениие</a:t>
            </a:r>
            <a:r>
              <a:rPr lang="ru-RU" sz="1400" dirty="0" smtClean="0">
                <a:latin typeface="Times New Roman" pitchFamily="18" charset="0"/>
                <a:cs typeface="Times New Roman" pitchFamily="18" charset="0"/>
              </a:rPr>
              <a:t> целесообразного выбора </a:t>
            </a:r>
            <a:r>
              <a:rPr lang="ru-RU" sz="1400" dirty="0" err="1" smtClean="0">
                <a:latin typeface="Times New Roman" pitchFamily="18" charset="0"/>
                <a:cs typeface="Times New Roman" pitchFamily="18" charset="0"/>
              </a:rPr>
              <a:t>организационно-деятельностных</a:t>
            </a:r>
            <a:r>
              <a:rPr lang="ru-RU" sz="1400" dirty="0" smtClean="0">
                <a:latin typeface="Times New Roman" pitchFamily="18" charset="0"/>
                <a:cs typeface="Times New Roman" pitchFamily="18" charset="0"/>
              </a:rPr>
              <a:t> форм работы обучающихся на уроке (учебном занятии) – индивидуальной, групповой (парной) работы, </a:t>
            </a:r>
            <a:r>
              <a:rPr lang="ru-RU" sz="1400" dirty="0" err="1" smtClean="0">
                <a:latin typeface="Times New Roman" pitchFamily="18" charset="0"/>
                <a:cs typeface="Times New Roman" pitchFamily="18" charset="0"/>
              </a:rPr>
              <a:t>общеклассной</a:t>
            </a:r>
            <a:r>
              <a:rPr lang="ru-RU" sz="1400" dirty="0" smtClean="0">
                <a:latin typeface="Times New Roman" pitchFamily="18" charset="0"/>
                <a:cs typeface="Times New Roman" pitchFamily="18" charset="0"/>
              </a:rPr>
              <a:t> дискуссии</a:t>
            </a:r>
            <a:endParaRPr lang="ru-RU" sz="1400" dirty="0">
              <a:latin typeface="Times New Roman" pitchFamily="18" charset="0"/>
              <a:cs typeface="Times New Roman" pitchFamily="18" charset="0"/>
            </a:endParaRPr>
          </a:p>
        </p:txBody>
      </p:sp>
      <p:sp>
        <p:nvSpPr>
          <p:cNvPr id="11" name="TextBox 10"/>
          <p:cNvSpPr txBox="1"/>
          <p:nvPr/>
        </p:nvSpPr>
        <p:spPr>
          <a:xfrm>
            <a:off x="1403648" y="5013176"/>
            <a:ext cx="4032448" cy="954107"/>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Организация системы мероприятий для формирования контрольно-оценочной деятельности обучающихся с целью развития их учебной самостоятельности</a:t>
            </a:r>
            <a:endParaRPr lang="ru-RU" sz="1400" dirty="0">
              <a:latin typeface="Times New Roman" pitchFamily="18" charset="0"/>
              <a:cs typeface="Times New Roman" pitchFamily="18" charset="0"/>
            </a:endParaRPr>
          </a:p>
        </p:txBody>
      </p:sp>
      <p:sp>
        <p:nvSpPr>
          <p:cNvPr id="12" name="TextBox 11"/>
          <p:cNvSpPr txBox="1"/>
          <p:nvPr/>
        </p:nvSpPr>
        <p:spPr>
          <a:xfrm>
            <a:off x="5868144" y="5733256"/>
            <a:ext cx="2880320" cy="523220"/>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Эффективное использование средств ИКТ</a:t>
            </a:r>
            <a:endParaRPr lang="ru-RU" sz="1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5" name="Скругленный прямоугольник 4"/>
          <p:cNvSpPr/>
          <p:nvPr/>
        </p:nvSpPr>
        <p:spPr>
          <a:xfrm>
            <a:off x="1259632" y="1916832"/>
            <a:ext cx="2448272" cy="417646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2"/>
          <p:cNvSpPr txBox="1">
            <a:spLocks/>
          </p:cNvSpPr>
          <p:nvPr/>
        </p:nvSpPr>
        <p:spPr>
          <a:xfrm>
            <a:off x="1187624" y="2204864"/>
            <a:ext cx="2448272" cy="3240360"/>
          </a:xfrm>
          <a:prstGeom prst="rect">
            <a:avLst/>
          </a:prstGeom>
        </p:spPr>
        <p:txBody>
          <a:bodyPr vert="horz" lIns="182880" tIns="91440">
            <a:noAutofit/>
          </a:bodyPr>
          <a:lstStyle/>
          <a:p>
            <a:pPr marL="265176" lvl="0" indent="-265176" algn="ctr">
              <a:lnSpc>
                <a:spcPct val="80000"/>
              </a:lnSpc>
              <a:spcBef>
                <a:spcPts val="250"/>
              </a:spcBef>
              <a:buClr>
                <a:schemeClr val="accent1"/>
              </a:buClr>
              <a:buSzPct val="80000"/>
            </a:pPr>
            <a:r>
              <a:rPr lang="ru-RU" sz="1600" b="1" dirty="0" smtClean="0">
                <a:latin typeface="Times New Roman" pitchFamily="18" charset="0"/>
                <a:cs typeface="Times New Roman" pitchFamily="18" charset="0"/>
              </a:rPr>
              <a:t>Цель мониторинга: </a:t>
            </a:r>
          </a:p>
          <a:p>
            <a:pPr marL="265176" lvl="0" indent="-265176" algn="ctr">
              <a:lnSpc>
                <a:spcPct val="80000"/>
              </a:lnSpc>
              <a:spcBef>
                <a:spcPts val="250"/>
              </a:spcBef>
              <a:buClr>
                <a:schemeClr val="accent1"/>
              </a:buClr>
              <a:buSzPct val="80000"/>
            </a:pPr>
            <a:r>
              <a:rPr lang="ru-RU" sz="1600" dirty="0" smtClean="0">
                <a:latin typeface="Times New Roman" pitchFamily="18" charset="0"/>
                <a:cs typeface="Times New Roman" pitchFamily="18" charset="0"/>
              </a:rPr>
              <a:t>получение информации о состоянии и динамике системы формирования УУД в условиях реализации федеральных государственных стандартов нового поколения для своевременной коррекции образовательного пространства школы</a:t>
            </a:r>
            <a:endParaRPr kumimoji="0" lang="ru-RU" sz="1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TextBox 7"/>
          <p:cNvSpPr txBox="1"/>
          <p:nvPr/>
        </p:nvSpPr>
        <p:spPr>
          <a:xfrm>
            <a:off x="1187624" y="476672"/>
            <a:ext cx="7776864"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Оценка деятельности школы по формированию и развитию УУД осуществляется посредством внутреннего мониторинга системы формирования и развития универсальных учебных действий обучающихся начальной школы</a:t>
            </a:r>
            <a:endParaRPr lang="ru-RU" b="1" dirty="0">
              <a:latin typeface="Times New Roman" pitchFamily="18" charset="0"/>
              <a:cs typeface="Times New Roman" pitchFamily="18" charset="0"/>
            </a:endParaRPr>
          </a:p>
        </p:txBody>
      </p:sp>
      <p:pic>
        <p:nvPicPr>
          <p:cNvPr id="10" name="Picture 3"/>
          <p:cNvPicPr>
            <a:picLocks noChangeAspect="1" noChangeArrowheads="1"/>
          </p:cNvPicPr>
          <p:nvPr/>
        </p:nvPicPr>
        <p:blipFill>
          <a:blip r:embed="rId3" cstate="print"/>
          <a:srcRect/>
          <a:stretch>
            <a:fillRect/>
          </a:stretch>
        </p:blipFill>
        <p:spPr bwMode="auto">
          <a:xfrm>
            <a:off x="3851920" y="2564904"/>
            <a:ext cx="5039721" cy="2952328"/>
          </a:xfrm>
          <a:prstGeom prst="rect">
            <a:avLst/>
          </a:prstGeom>
          <a:noFill/>
          <a:ln w="9525">
            <a:noFill/>
            <a:miter lim="800000"/>
            <a:headEnd/>
            <a:tailEnd/>
          </a:ln>
          <a:effectLst>
            <a:softEdge rad="127000"/>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6146" name="Picture 2" descr="C:\Users\Администратор\Desktop\img3.jpg"/>
          <p:cNvPicPr>
            <a:picLocks noChangeAspect="1" noChangeArrowheads="1"/>
          </p:cNvPicPr>
          <p:nvPr/>
        </p:nvPicPr>
        <p:blipFill>
          <a:blip r:embed="rId3" cstate="print"/>
          <a:srcRect b="12201"/>
          <a:stretch>
            <a:fillRect/>
          </a:stretch>
        </p:blipFill>
        <p:spPr bwMode="auto">
          <a:xfrm>
            <a:off x="1115616" y="476672"/>
            <a:ext cx="8028384" cy="528666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67544" y="548680"/>
            <a:ext cx="81369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502920" y="530352"/>
            <a:ext cx="8183880" cy="882424"/>
          </a:xfrm>
        </p:spPr>
        <p:txBody>
          <a:bodyPr>
            <a:noAutofit/>
          </a:bodyPr>
          <a:lstStyle/>
          <a:p>
            <a:pPr algn="ctr">
              <a:buNone/>
            </a:pPr>
            <a:r>
              <a:rPr lang="ru-RU" sz="1400" b="1" dirty="0" smtClean="0">
                <a:solidFill>
                  <a:schemeClr val="bg1"/>
                </a:solidFill>
              </a:rPr>
              <a:t>Структурная модель общей технологии формирования УУД с применением основных идей индивидуализации</a:t>
            </a:r>
            <a:endParaRPr lang="ru-RU" sz="1400" dirty="0" smtClean="0">
              <a:solidFill>
                <a:schemeClr val="bg1"/>
              </a:solidFill>
            </a:endParaRPr>
          </a:p>
          <a:p>
            <a:pPr algn="ctr">
              <a:buNone/>
            </a:pPr>
            <a:endParaRPr lang="ru-RU" sz="1400" b="1" dirty="0" smtClean="0">
              <a:solidFill>
                <a:srgbClr val="C00000"/>
              </a:solidFill>
            </a:endParaRPr>
          </a:p>
          <a:p>
            <a:pPr>
              <a:buNone/>
            </a:pPr>
            <a:endParaRPr lang="ru-RU" sz="1400" dirty="0">
              <a:latin typeface="Times New Roman" pitchFamily="18" charset="0"/>
              <a:cs typeface="Times New Roman" pitchFamily="18" charset="0"/>
            </a:endParaRPr>
          </a:p>
        </p:txBody>
      </p:sp>
      <p:sp>
        <p:nvSpPr>
          <p:cNvPr id="5" name="Выноска со стрелкой вниз 4"/>
          <p:cNvSpPr/>
          <p:nvPr/>
        </p:nvSpPr>
        <p:spPr>
          <a:xfrm rot="16200000">
            <a:off x="1547664" y="18864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Выноска со стрелкой вниз 12"/>
          <p:cNvSpPr/>
          <p:nvPr/>
        </p:nvSpPr>
        <p:spPr>
          <a:xfrm rot="16200000">
            <a:off x="1547664" y="90872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Выноска со стрелкой вниз 13"/>
          <p:cNvSpPr/>
          <p:nvPr/>
        </p:nvSpPr>
        <p:spPr>
          <a:xfrm rot="16200000">
            <a:off x="1547664" y="162880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Выноска со стрелкой вниз 14"/>
          <p:cNvSpPr/>
          <p:nvPr/>
        </p:nvSpPr>
        <p:spPr>
          <a:xfrm rot="16200000">
            <a:off x="1547664" y="450912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Выноска со стрелкой вниз 15"/>
          <p:cNvSpPr/>
          <p:nvPr/>
        </p:nvSpPr>
        <p:spPr>
          <a:xfrm rot="16200000">
            <a:off x="1547664" y="378904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носка со стрелкой вниз 16"/>
          <p:cNvSpPr/>
          <p:nvPr/>
        </p:nvSpPr>
        <p:spPr>
          <a:xfrm rot="16200000">
            <a:off x="1547664" y="306896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ыноска со стрелкой вниз 17"/>
          <p:cNvSpPr/>
          <p:nvPr/>
        </p:nvSpPr>
        <p:spPr>
          <a:xfrm rot="16200000">
            <a:off x="1547664" y="2348880"/>
            <a:ext cx="648072" cy="2808312"/>
          </a:xfrm>
          <a:prstGeom prst="downArrowCallout">
            <a:avLst>
              <a:gd name="adj1" fmla="val 14351"/>
              <a:gd name="adj2" fmla="val 25000"/>
              <a:gd name="adj3" fmla="val 25000"/>
              <a:gd name="adj4" fmla="val 649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95536" y="1196752"/>
            <a:ext cx="1944216"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Понятийно-категориальный блок</a:t>
            </a:r>
            <a:endParaRPr lang="ru-RU" sz="1400" b="1" dirty="0">
              <a:latin typeface="Times New Roman" pitchFamily="18" charset="0"/>
              <a:cs typeface="Times New Roman" pitchFamily="18" charset="0"/>
            </a:endParaRPr>
          </a:p>
        </p:txBody>
      </p:sp>
      <p:sp>
        <p:nvSpPr>
          <p:cNvPr id="6" name="TextBox 5"/>
          <p:cNvSpPr txBox="1"/>
          <p:nvPr/>
        </p:nvSpPr>
        <p:spPr>
          <a:xfrm>
            <a:off x="467544" y="1916832"/>
            <a:ext cx="1800200"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Аналитико-диагностический блок</a:t>
            </a:r>
            <a:endParaRPr lang="ru-RU" sz="1400" b="1" dirty="0">
              <a:latin typeface="Times New Roman" pitchFamily="18" charset="0"/>
              <a:cs typeface="Times New Roman" pitchFamily="18" charset="0"/>
            </a:endParaRPr>
          </a:p>
        </p:txBody>
      </p:sp>
      <p:sp>
        <p:nvSpPr>
          <p:cNvPr id="10" name="TextBox 9"/>
          <p:cNvSpPr txBox="1"/>
          <p:nvPr/>
        </p:nvSpPr>
        <p:spPr>
          <a:xfrm>
            <a:off x="467544" y="3573016"/>
            <a:ext cx="172819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Ресурсный блок </a:t>
            </a:r>
            <a:endParaRPr lang="ru-RU" sz="1400" b="1" dirty="0">
              <a:latin typeface="Times New Roman" pitchFamily="18" charset="0"/>
              <a:cs typeface="Times New Roman" pitchFamily="18" charset="0"/>
            </a:endParaRPr>
          </a:p>
        </p:txBody>
      </p:sp>
      <p:sp>
        <p:nvSpPr>
          <p:cNvPr id="19" name="TextBox 18"/>
          <p:cNvSpPr txBox="1"/>
          <p:nvPr/>
        </p:nvSpPr>
        <p:spPr>
          <a:xfrm>
            <a:off x="539552" y="2852936"/>
            <a:ext cx="1728192" cy="523220"/>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Прогностический блок  </a:t>
            </a:r>
            <a:endParaRPr lang="ru-RU" sz="1400" b="1" dirty="0">
              <a:latin typeface="Times New Roman" pitchFamily="18" charset="0"/>
              <a:cs typeface="Times New Roman" pitchFamily="18" charset="0"/>
            </a:endParaRPr>
          </a:p>
        </p:txBody>
      </p:sp>
      <p:sp>
        <p:nvSpPr>
          <p:cNvPr id="20" name="TextBox 19"/>
          <p:cNvSpPr txBox="1"/>
          <p:nvPr/>
        </p:nvSpPr>
        <p:spPr>
          <a:xfrm>
            <a:off x="539552" y="5589240"/>
            <a:ext cx="1728192"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Коррекционно-перспективный блок </a:t>
            </a:r>
            <a:endParaRPr lang="ru-RU" sz="1400" b="1" dirty="0">
              <a:latin typeface="Times New Roman" pitchFamily="18" charset="0"/>
              <a:cs typeface="Times New Roman" pitchFamily="18" charset="0"/>
            </a:endParaRPr>
          </a:p>
        </p:txBody>
      </p:sp>
      <p:sp>
        <p:nvSpPr>
          <p:cNvPr id="12" name="TextBox 11"/>
          <p:cNvSpPr txBox="1"/>
          <p:nvPr/>
        </p:nvSpPr>
        <p:spPr>
          <a:xfrm>
            <a:off x="611560" y="4149080"/>
            <a:ext cx="1440160" cy="553998"/>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Практический блок </a:t>
            </a:r>
            <a:r>
              <a:rPr lang="ru-RU" sz="1600" dirty="0" smtClean="0"/>
              <a:t> </a:t>
            </a:r>
            <a:endParaRPr lang="ru-RU" sz="1600" dirty="0"/>
          </a:p>
        </p:txBody>
      </p:sp>
      <p:sp>
        <p:nvSpPr>
          <p:cNvPr id="21" name="TextBox 20"/>
          <p:cNvSpPr txBox="1"/>
          <p:nvPr/>
        </p:nvSpPr>
        <p:spPr>
          <a:xfrm>
            <a:off x="539552" y="4941168"/>
            <a:ext cx="1728192" cy="523220"/>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Контрольно-обобщающий блок </a:t>
            </a:r>
            <a:endParaRPr lang="ru-RU" sz="1400" b="1" dirty="0">
              <a:latin typeface="Times New Roman" pitchFamily="18" charset="0"/>
              <a:cs typeface="Times New Roman" pitchFamily="18" charset="0"/>
            </a:endParaRPr>
          </a:p>
        </p:txBody>
      </p:sp>
      <p:sp>
        <p:nvSpPr>
          <p:cNvPr id="22" name="Скругленный прямоугольник 21"/>
          <p:cNvSpPr/>
          <p:nvPr/>
        </p:nvSpPr>
        <p:spPr>
          <a:xfrm>
            <a:off x="2483768" y="126876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483768" y="198884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2483768" y="270892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2483768" y="3429000"/>
            <a:ext cx="612068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2483768" y="5589240"/>
            <a:ext cx="6120680" cy="11521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2483768" y="4725144"/>
            <a:ext cx="6120680"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2483768" y="4149080"/>
            <a:ext cx="6120680"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2123728" y="1268760"/>
            <a:ext cx="6768752" cy="646331"/>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ознакомить основных участников образовательного процесса с главными понятиями необходимыми для успешного формирования универсальных учебных действий</a:t>
            </a:r>
            <a:endParaRPr lang="ru-RU" sz="1200" b="1" dirty="0">
              <a:latin typeface="Times New Roman" pitchFamily="18" charset="0"/>
              <a:cs typeface="Times New Roman" pitchFamily="18" charset="0"/>
            </a:endParaRPr>
          </a:p>
        </p:txBody>
      </p:sp>
      <p:sp>
        <p:nvSpPr>
          <p:cNvPr id="31" name="TextBox 30"/>
          <p:cNvSpPr txBox="1"/>
          <p:nvPr/>
        </p:nvSpPr>
        <p:spPr>
          <a:xfrm>
            <a:off x="1979712" y="1988840"/>
            <a:ext cx="6984776" cy="861774"/>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выявить уровень субъектного опыта ребенка при поступлении его в начальную школу, его потенциальные возможности, способности необходимые для оптимального и эффективного формирования УУД в начальной школе, его трудности и проблемы</a:t>
            </a:r>
          </a:p>
          <a:p>
            <a:pPr lvl="1"/>
            <a:endParaRPr lang="ru-RU" sz="1400" b="1" dirty="0">
              <a:latin typeface="Times New Roman" pitchFamily="18" charset="0"/>
              <a:cs typeface="Times New Roman" pitchFamily="18" charset="0"/>
            </a:endParaRPr>
          </a:p>
        </p:txBody>
      </p:sp>
      <p:sp>
        <p:nvSpPr>
          <p:cNvPr id="32" name="TextBox 31"/>
          <p:cNvSpPr txBox="1"/>
          <p:nvPr/>
        </p:nvSpPr>
        <p:spPr>
          <a:xfrm>
            <a:off x="2051720" y="2780928"/>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на основе комплексного анализа диагностических данных класса, группы, отдельных учащихся сделать проектирование процесса формирования УУД НОО</a:t>
            </a:r>
          </a:p>
          <a:p>
            <a:pPr lvl="1"/>
            <a:endParaRPr lang="ru-RU" sz="1400" b="1" dirty="0">
              <a:latin typeface="Times New Roman" pitchFamily="18" charset="0"/>
              <a:cs typeface="Times New Roman" pitchFamily="18" charset="0"/>
            </a:endParaRPr>
          </a:p>
        </p:txBody>
      </p:sp>
      <p:sp>
        <p:nvSpPr>
          <p:cNvPr id="34" name="TextBox 33"/>
          <p:cNvSpPr txBox="1"/>
          <p:nvPr/>
        </p:nvSpPr>
        <p:spPr>
          <a:xfrm>
            <a:off x="2159224" y="3429000"/>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создать необходимые и достаточные условия для успешного                                   формирования УУД</a:t>
            </a:r>
          </a:p>
          <a:p>
            <a:pPr lvl="1"/>
            <a:endParaRPr lang="ru-RU" sz="1400" b="1" dirty="0">
              <a:latin typeface="Times New Roman" pitchFamily="18" charset="0"/>
              <a:cs typeface="Times New Roman" pitchFamily="18" charset="0"/>
            </a:endParaRPr>
          </a:p>
        </p:txBody>
      </p:sp>
      <p:sp>
        <p:nvSpPr>
          <p:cNvPr id="35" name="TextBox 34"/>
          <p:cNvSpPr txBox="1"/>
          <p:nvPr/>
        </p:nvSpPr>
        <p:spPr>
          <a:xfrm>
            <a:off x="2051720" y="4149080"/>
            <a:ext cx="6984776" cy="677108"/>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обеспечить практическую реализацию всех основных компонентов общей технологии формирования УУД в начальном звене согласно требованиям ФГОС НОО</a:t>
            </a:r>
          </a:p>
          <a:p>
            <a:pPr lvl="1"/>
            <a:endParaRPr lang="ru-RU" sz="1400" b="1" dirty="0">
              <a:latin typeface="Times New Roman" pitchFamily="18" charset="0"/>
              <a:cs typeface="Times New Roman" pitchFamily="18" charset="0"/>
            </a:endParaRPr>
          </a:p>
        </p:txBody>
      </p:sp>
      <p:sp>
        <p:nvSpPr>
          <p:cNvPr id="36" name="TextBox 35"/>
          <p:cNvSpPr txBox="1"/>
          <p:nvPr/>
        </p:nvSpPr>
        <p:spPr>
          <a:xfrm>
            <a:off x="2555776" y="4653136"/>
            <a:ext cx="6408712" cy="1046440"/>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Цель: провести входной, промежуточный, итоговый контроль уровня                                       </a:t>
            </a:r>
            <a:r>
              <a:rPr lang="ru-RU" sz="1200" b="1" dirty="0" err="1" smtClean="0">
                <a:latin typeface="Times New Roman" pitchFamily="18" charset="0"/>
                <a:cs typeface="Times New Roman" pitchFamily="18" charset="0"/>
              </a:rPr>
              <a:t>сформированности</a:t>
            </a:r>
            <a:r>
              <a:rPr lang="ru-RU" sz="1200" b="1" dirty="0" smtClean="0">
                <a:latin typeface="Times New Roman" pitchFamily="18" charset="0"/>
                <a:cs typeface="Times New Roman" pitchFamily="18" charset="0"/>
              </a:rPr>
              <a:t> УУД в начальной школе; сделать общие выводы об                                           эффективности применения общей технологии формирования УУД в начальной                     школе с применением основных идей индивидуализации</a:t>
            </a:r>
          </a:p>
          <a:p>
            <a:pPr lvl="1"/>
            <a:endParaRPr lang="ru-RU" sz="1400" b="1" dirty="0">
              <a:latin typeface="Times New Roman" pitchFamily="18" charset="0"/>
              <a:cs typeface="Times New Roman" pitchFamily="18" charset="0"/>
            </a:endParaRPr>
          </a:p>
        </p:txBody>
      </p:sp>
      <p:sp>
        <p:nvSpPr>
          <p:cNvPr id="37" name="TextBox 36"/>
          <p:cNvSpPr txBox="1"/>
          <p:nvPr/>
        </p:nvSpPr>
        <p:spPr>
          <a:xfrm>
            <a:off x="1979712" y="5589240"/>
            <a:ext cx="7164288" cy="1015663"/>
          </a:xfrm>
          <a:prstGeom prst="rect">
            <a:avLst/>
          </a:prstGeom>
          <a:noFill/>
        </p:spPr>
        <p:txBody>
          <a:bodyPr wrap="square" rtlCol="0">
            <a:spAutoFit/>
          </a:bodyPr>
          <a:lstStyle/>
          <a:p>
            <a:pPr lvl="1"/>
            <a:r>
              <a:rPr lang="ru-RU" sz="1200" b="1" dirty="0" smtClean="0">
                <a:latin typeface="Times New Roman" pitchFamily="18" charset="0"/>
                <a:cs typeface="Times New Roman" pitchFamily="18" charset="0"/>
              </a:rPr>
              <a:t>Цель: подготовить аналитические материалы, связанные с преемственностью                                       дальнейшего формирования различных видов УУД при переходе из начальной в                    основную школу, необходимой дальнейшей коррекционно-развивающей деятельности                     по группе учащихся у которых уровень </a:t>
            </a:r>
            <a:r>
              <a:rPr lang="ru-RU" sz="1200" b="1" dirty="0" err="1" smtClean="0">
                <a:latin typeface="Times New Roman" pitchFamily="18" charset="0"/>
                <a:cs typeface="Times New Roman" pitchFamily="18" charset="0"/>
              </a:rPr>
              <a:t>сформированности</a:t>
            </a:r>
            <a:r>
              <a:rPr lang="ru-RU" sz="1200" b="1" dirty="0" smtClean="0">
                <a:latin typeface="Times New Roman" pitchFamily="18" charset="0"/>
                <a:cs typeface="Times New Roman" pitchFamily="18" charset="0"/>
              </a:rPr>
              <a:t> различных видов УУД                         отстает от требования ФГОС на выходе из начальной школы</a:t>
            </a:r>
            <a:endParaRPr lang="ru-RU" sz="1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5" name="Скругленный прямоугольник 4"/>
          <p:cNvSpPr/>
          <p:nvPr/>
        </p:nvSpPr>
        <p:spPr>
          <a:xfrm>
            <a:off x="6479704" y="1772816"/>
            <a:ext cx="2592288" cy="2664296"/>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одержимое 2"/>
          <p:cNvSpPr txBox="1">
            <a:spLocks/>
          </p:cNvSpPr>
          <p:nvPr/>
        </p:nvSpPr>
        <p:spPr>
          <a:xfrm>
            <a:off x="467544" y="548680"/>
            <a:ext cx="8291264" cy="1080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Результаты диагностической работы дают возможность учителю:</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effectLst/>
              <a:uLnTx/>
              <a:uFillTx/>
              <a:latin typeface="+mn-lt"/>
              <a:ea typeface="+mn-ea"/>
              <a:cs typeface="+mn-cs"/>
            </a:endParaRPr>
          </a:p>
        </p:txBody>
      </p:sp>
      <p:sp>
        <p:nvSpPr>
          <p:cNvPr id="9" name="Скругленный прямоугольник 8"/>
          <p:cNvSpPr/>
          <p:nvPr/>
        </p:nvSpPr>
        <p:spPr>
          <a:xfrm>
            <a:off x="3779912" y="1772816"/>
            <a:ext cx="2592288" cy="2880320"/>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779912" y="1844824"/>
            <a:ext cx="2664296" cy="2800767"/>
          </a:xfrm>
          <a:prstGeom prst="rect">
            <a:avLst/>
          </a:prstGeom>
          <a:noFill/>
        </p:spPr>
        <p:txBody>
          <a:bodyPr wrap="square" rtlCol="0">
            <a:spAutoFit/>
          </a:bodyPr>
          <a:lstStyle/>
          <a:p>
            <a:pPr lvl="0" algn="ctr"/>
            <a:r>
              <a:rPr lang="ru-RU" sz="1600" dirty="0" smtClean="0"/>
              <a:t>увидеть возможности реализации индивидуального подхода к развитию каждого учащегося (по каким конкретным умениям он успешен, а по каким ему необходима поддержка педагогов и родителей)</a:t>
            </a:r>
          </a:p>
        </p:txBody>
      </p:sp>
      <p:sp>
        <p:nvSpPr>
          <p:cNvPr id="11" name="TextBox 10"/>
          <p:cNvSpPr txBox="1"/>
          <p:nvPr/>
        </p:nvSpPr>
        <p:spPr>
          <a:xfrm>
            <a:off x="6479704" y="1916832"/>
            <a:ext cx="2664296" cy="2308324"/>
          </a:xfrm>
          <a:prstGeom prst="rect">
            <a:avLst/>
          </a:prstGeom>
          <a:noFill/>
        </p:spPr>
        <p:txBody>
          <a:bodyPr wrap="square" rtlCol="0">
            <a:spAutoFit/>
          </a:bodyPr>
          <a:lstStyle/>
          <a:p>
            <a:pPr lvl="0" algn="ctr"/>
            <a:r>
              <a:rPr lang="ru-RU" sz="1600" dirty="0" smtClean="0"/>
              <a:t>определить, насколько эффективно используется потенциал учебников, заложенные в них средства получения личностных и </a:t>
            </a:r>
            <a:r>
              <a:rPr lang="ru-RU" sz="1600" dirty="0" err="1" smtClean="0"/>
              <a:t>метапредметных</a:t>
            </a:r>
            <a:r>
              <a:rPr lang="ru-RU" sz="1600" dirty="0" smtClean="0"/>
              <a:t> результатов (ОУУ)</a:t>
            </a:r>
          </a:p>
        </p:txBody>
      </p:sp>
      <p:sp>
        <p:nvSpPr>
          <p:cNvPr id="12" name="Скругленный прямоугольник 11"/>
          <p:cNvSpPr/>
          <p:nvPr/>
        </p:nvSpPr>
        <p:spPr>
          <a:xfrm>
            <a:off x="1115616" y="1772816"/>
            <a:ext cx="2592288" cy="2664296"/>
          </a:xfrm>
          <a:prstGeom prst="roundRect">
            <a:avLst/>
          </a:prstGeom>
          <a:solidFill>
            <a:srgbClr val="11E9D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115616" y="2276872"/>
            <a:ext cx="2520280" cy="1569660"/>
          </a:xfrm>
          <a:prstGeom prst="rect">
            <a:avLst/>
          </a:prstGeom>
          <a:noFill/>
        </p:spPr>
        <p:txBody>
          <a:bodyPr wrap="square" rtlCol="0">
            <a:spAutoFit/>
          </a:bodyPr>
          <a:lstStyle/>
          <a:p>
            <a:pPr algn="ctr"/>
            <a:r>
              <a:rPr lang="ru-RU" sz="1600" dirty="0" smtClean="0"/>
              <a:t> скорректировать собственную деятельность и содержание образовательного процесса</a:t>
            </a:r>
            <a:endParaRPr lang="ru-RU" sz="1600" b="1" dirty="0"/>
          </a:p>
        </p:txBody>
      </p:sp>
      <p:pic>
        <p:nvPicPr>
          <p:cNvPr id="14" name="Picture 2" descr="G:\Детский сад\IMG_0392.JPG"/>
          <p:cNvPicPr>
            <a:picLocks noChangeAspect="1" noChangeArrowheads="1"/>
          </p:cNvPicPr>
          <p:nvPr/>
        </p:nvPicPr>
        <p:blipFill>
          <a:blip r:embed="rId3" cstate="print"/>
          <a:srcRect/>
          <a:stretch>
            <a:fillRect/>
          </a:stretch>
        </p:blipFill>
        <p:spPr bwMode="auto">
          <a:xfrm>
            <a:off x="1187624" y="4219779"/>
            <a:ext cx="3851920" cy="2638221"/>
          </a:xfrm>
          <a:prstGeom prst="rect">
            <a:avLst/>
          </a:prstGeom>
          <a:noFill/>
          <a:effectLst>
            <a:softEdge rad="635000"/>
          </a:effectLst>
        </p:spPr>
      </p:pic>
      <p:pic>
        <p:nvPicPr>
          <p:cNvPr id="15" name="Picture 3" descr="G:\Детский сад\IMG_0357.JPG"/>
          <p:cNvPicPr>
            <a:picLocks noChangeAspect="1" noChangeArrowheads="1"/>
          </p:cNvPicPr>
          <p:nvPr/>
        </p:nvPicPr>
        <p:blipFill>
          <a:blip r:embed="rId4" cstate="print"/>
          <a:srcRect t="32368" r="47937" b="8526"/>
          <a:stretch>
            <a:fillRect/>
          </a:stretch>
        </p:blipFill>
        <p:spPr bwMode="auto">
          <a:xfrm>
            <a:off x="5148064" y="4106161"/>
            <a:ext cx="3635896" cy="2751839"/>
          </a:xfrm>
          <a:prstGeom prst="rect">
            <a:avLst/>
          </a:prstGeom>
          <a:noFill/>
          <a:effectLst>
            <a:softEdge rad="635000"/>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8" name="TextBox 7"/>
          <p:cNvSpPr txBox="1"/>
          <p:nvPr/>
        </p:nvSpPr>
        <p:spPr>
          <a:xfrm>
            <a:off x="1187624" y="476672"/>
            <a:ext cx="7776864" cy="36933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5" name="Заголовок 1"/>
          <p:cNvSpPr>
            <a:spLocks noGrp="1"/>
          </p:cNvSpPr>
          <p:nvPr>
            <p:ph type="ctrTitle"/>
          </p:nvPr>
        </p:nvSpPr>
        <p:spPr>
          <a:xfrm>
            <a:off x="1187624" y="2132856"/>
            <a:ext cx="7772400" cy="1470025"/>
          </a:xfrm>
        </p:spPr>
        <p:txBody>
          <a:bodyPr>
            <a:noAutofit/>
          </a:bodyPr>
          <a:lstStyle/>
          <a:p>
            <a:r>
              <a:rPr lang="ru-RU" sz="2800" b="1" dirty="0" smtClean="0">
                <a:latin typeface="Times New Roman" pitchFamily="18" charset="0"/>
                <a:cs typeface="Times New Roman" pitchFamily="18" charset="0"/>
              </a:rPr>
              <a:t>Спасибо за внимание!</a:t>
            </a:r>
            <a:endParaRPr lang="ru-RU" sz="28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371600" y="404664"/>
            <a:ext cx="7772400" cy="1470025"/>
          </a:xfrm>
        </p:spPr>
        <p:txBody>
          <a:bodyPr>
            <a:noAutofit/>
          </a:bodyPr>
          <a:lstStyle/>
          <a:p>
            <a:r>
              <a:rPr lang="ru-RU" sz="1800" dirty="0" smtClean="0">
                <a:latin typeface="Times New Roman" pitchFamily="18" charset="0"/>
                <a:cs typeface="Times New Roman" pitchFamily="18" charset="0"/>
              </a:rPr>
              <a:t>Муниципальное общеобразовательное учреждение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«Великосельская средняя школа </a:t>
            </a:r>
            <a:br>
              <a:rPr lang="ru-RU" sz="1800" dirty="0" smtClean="0">
                <a:latin typeface="Times New Roman" pitchFamily="18" charset="0"/>
                <a:cs typeface="Times New Roman" pitchFamily="18" charset="0"/>
              </a:rPr>
            </a:br>
            <a:r>
              <a:rPr lang="ru-RU" sz="1800" dirty="0" err="1" smtClean="0">
                <a:latin typeface="Times New Roman" pitchFamily="18" charset="0"/>
                <a:cs typeface="Times New Roman" pitchFamily="18" charset="0"/>
              </a:rPr>
              <a:t>Гаврилов-Ямского</a:t>
            </a:r>
            <a:r>
              <a:rPr lang="ru-RU" sz="1800" dirty="0" smtClean="0">
                <a:latin typeface="Times New Roman" pitchFamily="18" charset="0"/>
                <a:cs typeface="Times New Roman" pitchFamily="18" charset="0"/>
              </a:rPr>
              <a:t> муниципального района»</a:t>
            </a:r>
            <a:endParaRPr lang="ru-RU" sz="1800" dirty="0">
              <a:latin typeface="Times New Roman" pitchFamily="18" charset="0"/>
              <a:cs typeface="Times New Roman" pitchFamily="18" charset="0"/>
            </a:endParaRPr>
          </a:p>
        </p:txBody>
      </p:sp>
      <p:sp>
        <p:nvSpPr>
          <p:cNvPr id="16" name="Скругленный прямоугольник 15"/>
          <p:cNvSpPr/>
          <p:nvPr/>
        </p:nvSpPr>
        <p:spPr>
          <a:xfrm>
            <a:off x="1259632" y="1772816"/>
            <a:ext cx="3714776" cy="13573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1878013" algn="l"/>
              </a:tabLst>
              <a:defRPr/>
            </a:pPr>
            <a:r>
              <a:rPr lang="ru-RU" sz="2200" b="1" dirty="0">
                <a:solidFill>
                  <a:srgbClr val="C00000"/>
                </a:solidFill>
              </a:rPr>
              <a:t>Государственная политика</a:t>
            </a:r>
          </a:p>
        </p:txBody>
      </p:sp>
      <p:sp>
        <p:nvSpPr>
          <p:cNvPr id="17" name="Скругленный прямоугольник 16"/>
          <p:cNvSpPr/>
          <p:nvPr/>
        </p:nvSpPr>
        <p:spPr>
          <a:xfrm>
            <a:off x="5436096" y="1772816"/>
            <a:ext cx="3231810" cy="13573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smtClean="0">
                <a:solidFill>
                  <a:srgbClr val="C00000"/>
                </a:solidFill>
              </a:rPr>
              <a:t>МОУ «Великосельская средняя школа»</a:t>
            </a:r>
            <a:endParaRPr lang="ru-RU" sz="2200" b="1" dirty="0">
              <a:solidFill>
                <a:srgbClr val="C00000"/>
              </a:solidFill>
            </a:endParaRPr>
          </a:p>
        </p:txBody>
      </p:sp>
      <p:sp>
        <p:nvSpPr>
          <p:cNvPr id="18" name="Скругленный прямоугольник 17"/>
          <p:cNvSpPr/>
          <p:nvPr/>
        </p:nvSpPr>
        <p:spPr>
          <a:xfrm>
            <a:off x="2699792" y="3789040"/>
            <a:ext cx="4357718" cy="1357313"/>
          </a:xfrm>
          <a:prstGeom prst="roundRect">
            <a:avLst/>
          </a:prstGeom>
          <a:solidFill>
            <a:srgbClr val="CC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smtClean="0">
                <a:solidFill>
                  <a:srgbClr val="002060"/>
                </a:solidFill>
              </a:rPr>
              <a:t>ООП НОО (2010 год)</a:t>
            </a:r>
          </a:p>
          <a:p>
            <a:pPr algn="ctr" fontAlgn="auto">
              <a:spcBef>
                <a:spcPts val="0"/>
              </a:spcBef>
              <a:spcAft>
                <a:spcPts val="0"/>
              </a:spcAft>
              <a:defRPr/>
            </a:pPr>
            <a:r>
              <a:rPr lang="ru-RU" sz="2400" b="1" dirty="0" smtClean="0">
                <a:solidFill>
                  <a:srgbClr val="002060"/>
                </a:solidFill>
              </a:rPr>
              <a:t>ФГОС НОО (2011 год)</a:t>
            </a:r>
          </a:p>
        </p:txBody>
      </p:sp>
      <p:sp>
        <p:nvSpPr>
          <p:cNvPr id="20" name="Скругленный прямоугольник 19"/>
          <p:cNvSpPr/>
          <p:nvPr/>
        </p:nvSpPr>
        <p:spPr>
          <a:xfrm>
            <a:off x="2195736" y="5589240"/>
            <a:ext cx="5544616" cy="92526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1878013" algn="l"/>
              </a:tabLst>
              <a:defRPr/>
            </a:pPr>
            <a:r>
              <a:rPr lang="ru-RU" sz="2200" b="1" dirty="0" smtClean="0">
                <a:solidFill>
                  <a:srgbClr val="C00000"/>
                </a:solidFill>
              </a:rPr>
              <a:t>Индивидуализация образовательной деятельности школьника</a:t>
            </a:r>
            <a:endParaRPr lang="ru-RU" sz="2200" b="1" dirty="0">
              <a:solidFill>
                <a:srgbClr val="C00000"/>
              </a:solidFill>
            </a:endParaRPr>
          </a:p>
        </p:txBody>
      </p:sp>
      <p:cxnSp>
        <p:nvCxnSpPr>
          <p:cNvPr id="22" name="Прямая со стрелкой 21"/>
          <p:cNvCxnSpPr/>
          <p:nvPr/>
        </p:nvCxnSpPr>
        <p:spPr>
          <a:xfrm>
            <a:off x="2411760" y="4509120"/>
            <a:ext cx="0" cy="10801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3491880" y="3140968"/>
            <a:ext cx="0" cy="64807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2411760" y="4509120"/>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p:nvPr/>
        </p:nvCxnSpPr>
        <p:spPr>
          <a:xfrm>
            <a:off x="6228184" y="3140968"/>
            <a:ext cx="0" cy="648072"/>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p:cNvCxnSpPr/>
          <p:nvPr/>
        </p:nvCxnSpPr>
        <p:spPr>
          <a:xfrm>
            <a:off x="7092280" y="4509120"/>
            <a:ext cx="2880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7380312" y="4509120"/>
            <a:ext cx="0" cy="10801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400" b="1" dirty="0" smtClean="0">
                <a:latin typeface="Times New Roman" pitchFamily="18" charset="0"/>
                <a:cs typeface="Times New Roman" pitchFamily="18" charset="0"/>
              </a:rPr>
              <a:t>Индивидуализация образовательной деятельности</a:t>
            </a:r>
          </a:p>
          <a:p>
            <a:pPr marL="265176" lvl="0" indent="-265176" algn="ctr">
              <a:spcBef>
                <a:spcPts val="250"/>
              </a:spcBef>
              <a:buClr>
                <a:schemeClr val="accent1"/>
              </a:buClr>
              <a:buSzPct val="80000"/>
              <a:defRPr/>
            </a:pPr>
            <a:r>
              <a:rPr lang="ru-RU" sz="2400" b="1" dirty="0" smtClean="0">
                <a:latin typeface="Times New Roman" pitchFamily="18" charset="0"/>
                <a:cs typeface="Times New Roman" pitchFamily="18" charset="0"/>
              </a:rPr>
              <a:t> в начальной школе</a:t>
            </a:r>
            <a:endParaRPr lang="en-US" sz="2400" b="1" dirty="0" smtClean="0">
              <a:latin typeface="Times New Roman" pitchFamily="18" charset="0"/>
              <a:cs typeface="Times New Roman" pitchFamily="18" charset="0"/>
            </a:endParaRPr>
          </a:p>
        </p:txBody>
      </p:sp>
      <p:pic>
        <p:nvPicPr>
          <p:cNvPr id="3" name="Picture 2" descr="C:\Users\Администратор\Desktop\0003-003-Novye-trebovanija-k-rabotniku-konkurentosposobnost-mobilnost-New.png"/>
          <p:cNvPicPr>
            <a:picLocks noChangeAspect="1" noChangeArrowheads="1"/>
          </p:cNvPicPr>
          <p:nvPr/>
        </p:nvPicPr>
        <p:blipFill>
          <a:blip r:embed="rId3" cstate="print">
            <a:clrChange>
              <a:clrFrom>
                <a:srgbClr val="F4EEEF"/>
              </a:clrFrom>
              <a:clrTo>
                <a:srgbClr val="F4EEEF">
                  <a:alpha val="0"/>
                </a:srgbClr>
              </a:clrTo>
            </a:clrChange>
          </a:blip>
          <a:srcRect r="4122" b="5798"/>
          <a:stretch>
            <a:fillRect/>
          </a:stretch>
        </p:blipFill>
        <p:spPr bwMode="auto">
          <a:xfrm flipH="1">
            <a:off x="6660232" y="4876229"/>
            <a:ext cx="2483768" cy="1981771"/>
          </a:xfrm>
          <a:prstGeom prst="rect">
            <a:avLst/>
          </a:prstGeom>
          <a:noFill/>
        </p:spPr>
      </p:pic>
      <p:sp>
        <p:nvSpPr>
          <p:cNvPr id="2" name="Заголовок 1"/>
          <p:cNvSpPr>
            <a:spLocks noGrp="1"/>
          </p:cNvSpPr>
          <p:nvPr>
            <p:ph type="ctrTitle"/>
          </p:nvPr>
        </p:nvSpPr>
        <p:spPr>
          <a:xfrm>
            <a:off x="1259632" y="1844824"/>
            <a:ext cx="7200800" cy="4032448"/>
          </a:xfrm>
        </p:spPr>
        <p:txBody>
          <a:bodyPr>
            <a:noAutofit/>
          </a:bodyPr>
          <a:lstStyle/>
          <a:p>
            <a:pPr marL="265176" lvl="0" indent="-265176" algn="l">
              <a:spcBef>
                <a:spcPts val="250"/>
              </a:spcBef>
              <a:defRPr/>
            </a:pPr>
            <a:r>
              <a:rPr lang="ru-RU" sz="2000" b="1" dirty="0" smtClean="0">
                <a:latin typeface="Times New Roman" pitchFamily="18" charset="0"/>
                <a:cs typeface="Times New Roman" pitchFamily="18" charset="0"/>
              </a:rPr>
              <a:t>	- </a:t>
            </a:r>
            <a:r>
              <a:rPr lang="ru-RU" sz="1800" b="1" dirty="0" smtClean="0">
                <a:latin typeface="Times New Roman" pitchFamily="18" charset="0"/>
                <a:cs typeface="Times New Roman" pitchFamily="18" charset="0"/>
              </a:rPr>
              <a:t>изучение информационных источников,          позволяющих фиксировать формирование личностных качеств, у учащихся поступающих в первый класс, согласно требованиям ФГО</a:t>
            </a:r>
            <a:r>
              <a:rPr lang="en-US" sz="1800" b="1" dirty="0" smtClean="0">
                <a:latin typeface="Times New Roman" pitchFamily="18" charset="0"/>
                <a:cs typeface="Times New Roman" pitchFamily="18" charset="0"/>
              </a:rPr>
              <a:t>C</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проведение  стартовой    диагностики первоклассников;</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 ведение дневника индивидуального развития;</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оформление </a:t>
            </a:r>
            <a:r>
              <a:rPr lang="ru-RU" sz="1800" b="1" dirty="0" err="1" smtClean="0">
                <a:latin typeface="Times New Roman" pitchFamily="18" charset="0"/>
                <a:cs typeface="Times New Roman" pitchFamily="18" charset="0"/>
              </a:rPr>
              <a:t>портфолио</a:t>
            </a:r>
            <a:r>
              <a:rPr lang="ru-RU" sz="1800" b="1" dirty="0" smtClean="0">
                <a:latin typeface="Times New Roman" pitchFamily="18" charset="0"/>
                <a:cs typeface="Times New Roman" pitchFamily="18" charset="0"/>
              </a:rPr>
              <a:t>;</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психолого-педагогическое сопровождение ОД ребенка;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внеурочная деятельность;</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проектная и исследовательская деятельность.</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buNone/>
            </a:pPr>
            <a:r>
              <a:rPr lang="ru-RU" sz="2400" b="1" dirty="0" smtClean="0"/>
              <a:t>Содержание ООП НОО</a:t>
            </a:r>
          </a:p>
        </p:txBody>
      </p:sp>
      <p:sp>
        <p:nvSpPr>
          <p:cNvPr id="2" name="Заголовок 1"/>
          <p:cNvSpPr>
            <a:spLocks noGrp="1"/>
          </p:cNvSpPr>
          <p:nvPr>
            <p:ph type="ctrTitle"/>
          </p:nvPr>
        </p:nvSpPr>
        <p:spPr>
          <a:xfrm>
            <a:off x="1259632" y="1844824"/>
            <a:ext cx="7632848" cy="5013176"/>
          </a:xfrm>
        </p:spPr>
        <p:txBody>
          <a:bodyPr>
            <a:noAutofit/>
          </a:bodyPr>
          <a:lstStyle/>
          <a:p>
            <a:pPr algn="l"/>
            <a:r>
              <a:rPr lang="ru-RU" sz="20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Общие положения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	Целевой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1.1.	Пояснительная записка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1.2. 	Планируемые результаты освоения обучающимися основной  образовательной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программы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1.3.	Система оценки достижения планируемых результатов освоения основной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образовательной программы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	Содержательный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2.1.	</a:t>
            </a:r>
            <a:r>
              <a:rPr lang="ru-RU" sz="1400" b="1" dirty="0" smtClean="0">
                <a:solidFill>
                  <a:srgbClr val="C00000"/>
                </a:solidFill>
                <a:latin typeface="Times New Roman" pitchFamily="18" charset="0"/>
                <a:cs typeface="Times New Roman" pitchFamily="18" charset="0"/>
              </a:rPr>
              <a:t>Программа формирования у обучающихся универсальных учебных действий</a:t>
            </a:r>
            <a:r>
              <a:rPr lang="ru-RU" sz="1400" b="1" dirty="0" smtClean="0">
                <a:latin typeface="Times New Roman" pitchFamily="18" charset="0"/>
                <a:cs typeface="Times New Roman" pitchFamily="18" charset="0"/>
              </a:rPr>
              <a:t>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2.2.	Программы отдельных учебных предметов, курсов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2.3.	Программа духовно-нравственного воспитания, развития обучающихся при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получении начального общего образования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2.4.	Программа формирования экологической культуры, здорового и безопасного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образа жизни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2.5.	Программа коррекционной работы.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	Организационный раздел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3.1.	Учебный план начального общего образования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3.2.	План внеурочной деятельности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3.3.	Система условий реализации основной образовательной программы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1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000" b="1" dirty="0" smtClean="0"/>
              <a:t>Содержание программы формирования у обучающихся универсальный учебных действий</a:t>
            </a:r>
            <a:endParaRPr lang="en-US" sz="2000" b="1" dirty="0" smtClean="0">
              <a:latin typeface="Times New Roman" pitchFamily="18" charset="0"/>
              <a:cs typeface="Times New Roman" pitchFamily="18" charset="0"/>
            </a:endParaRPr>
          </a:p>
        </p:txBody>
      </p:sp>
      <p:sp>
        <p:nvSpPr>
          <p:cNvPr id="2" name="Заголовок 1"/>
          <p:cNvSpPr>
            <a:spLocks noGrp="1"/>
          </p:cNvSpPr>
          <p:nvPr>
            <p:ph type="ctrTitle"/>
          </p:nvPr>
        </p:nvSpPr>
        <p:spPr>
          <a:xfrm>
            <a:off x="1475656" y="1844824"/>
            <a:ext cx="7344816" cy="4032448"/>
          </a:xfrm>
        </p:spPr>
        <p:txBody>
          <a:bodyPr>
            <a:noAutofit/>
          </a:bodyPr>
          <a:lstStyle/>
          <a:p>
            <a:pPr algn="l"/>
            <a:r>
              <a:rPr lang="ru-RU" sz="2000" b="1" dirty="0" smtClean="0">
                <a:latin typeface="Times New Roman" pitchFamily="18" charset="0"/>
                <a:cs typeface="Times New Roman" pitchFamily="18" charset="0"/>
              </a:rPr>
              <a:t>	</a:t>
            </a:r>
            <a:r>
              <a:rPr lang="ru-RU" sz="1400" b="1" dirty="0" smtClean="0">
                <a:solidFill>
                  <a:srgbClr val="C00000"/>
                </a:solidFill>
              </a:rPr>
              <a:t/>
            </a:r>
            <a:br>
              <a:rPr lang="ru-RU" sz="1400" b="1" dirty="0" smtClean="0">
                <a:solidFill>
                  <a:srgbClr val="C00000"/>
                </a:solidFill>
              </a:rPr>
            </a:br>
            <a:r>
              <a:rPr lang="ru-RU" sz="1600" b="1" dirty="0" smtClean="0">
                <a:latin typeface="Times New Roman" pitchFamily="18" charset="0"/>
                <a:cs typeface="Times New Roman" pitchFamily="18" charset="0"/>
              </a:rPr>
              <a:t>Ценностные ориентиры начального общего образования</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Характеристика универсальных учебных действий</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Связь универсальных учебных действий с содержанием учебных предметов</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Особенности, основные направления и планируемые результаты </a:t>
            </a:r>
            <a:r>
              <a:rPr lang="ru-RU" sz="1600" b="1" dirty="0" err="1" smtClean="0">
                <a:latin typeface="Times New Roman" pitchFamily="18" charset="0"/>
                <a:cs typeface="Times New Roman" pitchFamily="18" charset="0"/>
              </a:rPr>
              <a:t>учебно</a:t>
            </a:r>
            <a:r>
              <a:rPr lang="ru-RU" sz="1600" b="1" dirty="0" smtClean="0">
                <a:latin typeface="Times New Roman" pitchFamily="18" charset="0"/>
                <a:cs typeface="Times New Roman" pitchFamily="18" charset="0"/>
              </a:rPr>
              <a:t>- исследовательской и проектной деятельности обучающихся в рамках урочной и внеурочной деятельности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Условия, обеспечивающие развитие универсальных учебных действий у обучающихся</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Условия, обеспечивающие преемственность программы формирования у обучающихся универсальных учебных действий при переходе от дошкольного к начальному и от начального к основному общему образованию</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Методика и инструментарий мониторинга успешности освоения и применения обучающимися универсальных учебных действий</a:t>
            </a:r>
            <a:endParaRPr lang="ru-RU" sz="1600" dirty="0" smtClean="0">
              <a:latin typeface="Times New Roman" pitchFamily="18" charset="0"/>
              <a:cs typeface="Times New Roman" pitchFamily="18" charset="0"/>
            </a:endParaRPr>
          </a:p>
        </p:txBody>
      </p:sp>
      <p:pic>
        <p:nvPicPr>
          <p:cNvPr id="6"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348880"/>
            <a:ext cx="216024" cy="204068"/>
          </a:xfrm>
          <a:prstGeom prst="rect">
            <a:avLst/>
          </a:prstGeom>
          <a:noFill/>
        </p:spPr>
      </p:pic>
      <p:pic>
        <p:nvPicPr>
          <p:cNvPr id="7"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564904"/>
            <a:ext cx="216024" cy="204068"/>
          </a:xfrm>
          <a:prstGeom prst="rect">
            <a:avLst/>
          </a:prstGeom>
          <a:noFill/>
        </p:spPr>
      </p:pic>
      <p:pic>
        <p:nvPicPr>
          <p:cNvPr id="8"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2780928"/>
            <a:ext cx="216024" cy="204068"/>
          </a:xfrm>
          <a:prstGeom prst="rect">
            <a:avLst/>
          </a:prstGeom>
          <a:noFill/>
        </p:spPr>
      </p:pic>
      <p:pic>
        <p:nvPicPr>
          <p:cNvPr id="9"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3068960"/>
            <a:ext cx="216024" cy="204068"/>
          </a:xfrm>
          <a:prstGeom prst="rect">
            <a:avLst/>
          </a:prstGeom>
          <a:noFill/>
        </p:spPr>
      </p:pic>
      <p:pic>
        <p:nvPicPr>
          <p:cNvPr id="10"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3789040"/>
            <a:ext cx="216024" cy="204068"/>
          </a:xfrm>
          <a:prstGeom prst="rect">
            <a:avLst/>
          </a:prstGeom>
          <a:noFill/>
        </p:spPr>
      </p:pic>
      <p:pic>
        <p:nvPicPr>
          <p:cNvPr id="11"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4293096"/>
            <a:ext cx="216024" cy="204068"/>
          </a:xfrm>
          <a:prstGeom prst="rect">
            <a:avLst/>
          </a:prstGeom>
          <a:noFill/>
        </p:spPr>
      </p:pic>
      <p:pic>
        <p:nvPicPr>
          <p:cNvPr id="12" name="Picture 3" descr="C:\Users\Администратор\Desktop\1426059101-774519.png"/>
          <p:cNvPicPr>
            <a:picLocks noChangeAspect="1" noChangeArrowheads="1"/>
          </p:cNvPicPr>
          <p:nvPr/>
        </p:nvPicPr>
        <p:blipFill>
          <a:blip r:embed="rId3" cstate="print"/>
          <a:srcRect/>
          <a:stretch>
            <a:fillRect/>
          </a:stretch>
        </p:blipFill>
        <p:spPr bwMode="auto">
          <a:xfrm>
            <a:off x="1259632" y="5229200"/>
            <a:ext cx="216024" cy="204068"/>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marL="265176" lvl="0" indent="-265176" algn="ctr">
              <a:spcBef>
                <a:spcPts val="250"/>
              </a:spcBef>
              <a:buClr>
                <a:schemeClr val="accent1"/>
              </a:buClr>
              <a:buSzPct val="80000"/>
              <a:defRPr/>
            </a:pPr>
            <a:r>
              <a:rPr lang="ru-RU" sz="2000" b="1" dirty="0" smtClean="0"/>
              <a:t>Преемственность начальной школы с дошкольными образовательными организациями </a:t>
            </a:r>
            <a:endParaRPr lang="en-US" sz="2000" b="1" dirty="0" smtClean="0">
              <a:latin typeface="Times New Roman" pitchFamily="18" charset="0"/>
              <a:cs typeface="Times New Roman" pitchFamily="18" charset="0"/>
            </a:endParaRPr>
          </a:p>
        </p:txBody>
      </p:sp>
      <p:sp>
        <p:nvSpPr>
          <p:cNvPr id="14" name="Прямоугольник 13"/>
          <p:cNvSpPr/>
          <p:nvPr/>
        </p:nvSpPr>
        <p:spPr>
          <a:xfrm>
            <a:off x="1259632" y="1916832"/>
            <a:ext cx="2088232"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619672" y="2060848"/>
            <a:ext cx="1656184" cy="369332"/>
          </a:xfrm>
          <a:prstGeom prst="rect">
            <a:avLst/>
          </a:prstGeom>
          <a:noFill/>
        </p:spPr>
        <p:txBody>
          <a:bodyPr wrap="square" rtlCol="0">
            <a:spAutoFit/>
          </a:bodyPr>
          <a:lstStyle/>
          <a:p>
            <a:r>
              <a:rPr lang="ru-RU" b="1" dirty="0" smtClean="0"/>
              <a:t>Детский сад </a:t>
            </a:r>
            <a:endParaRPr lang="ru-RU" b="1" dirty="0"/>
          </a:p>
        </p:txBody>
      </p:sp>
      <p:sp>
        <p:nvSpPr>
          <p:cNvPr id="16" name="Прямоугольник 15"/>
          <p:cNvSpPr/>
          <p:nvPr/>
        </p:nvSpPr>
        <p:spPr>
          <a:xfrm>
            <a:off x="6660232" y="1916832"/>
            <a:ext cx="2088232"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6876256" y="1916832"/>
            <a:ext cx="1656184" cy="646331"/>
          </a:xfrm>
          <a:prstGeom prst="rect">
            <a:avLst/>
          </a:prstGeom>
          <a:noFill/>
        </p:spPr>
        <p:txBody>
          <a:bodyPr wrap="square" rtlCol="0">
            <a:spAutoFit/>
          </a:bodyPr>
          <a:lstStyle/>
          <a:p>
            <a:pPr algn="ctr"/>
            <a:r>
              <a:rPr lang="ru-RU" b="1" dirty="0" smtClean="0"/>
              <a:t>Начальная школа</a:t>
            </a:r>
            <a:endParaRPr lang="ru-RU" b="1" dirty="0"/>
          </a:p>
        </p:txBody>
      </p:sp>
      <p:sp>
        <p:nvSpPr>
          <p:cNvPr id="18" name="Прямоугольник 17"/>
          <p:cNvSpPr/>
          <p:nvPr/>
        </p:nvSpPr>
        <p:spPr>
          <a:xfrm>
            <a:off x="1259632"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851920"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444208" y="2924944"/>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547664" y="2996952"/>
            <a:ext cx="1656184" cy="584775"/>
          </a:xfrm>
          <a:prstGeom prst="rect">
            <a:avLst/>
          </a:prstGeom>
          <a:noFill/>
        </p:spPr>
        <p:txBody>
          <a:bodyPr wrap="square" rtlCol="0">
            <a:spAutoFit/>
          </a:bodyPr>
          <a:lstStyle/>
          <a:p>
            <a:pPr algn="ctr"/>
            <a:r>
              <a:rPr lang="ru-RU" sz="1600" b="1" dirty="0" smtClean="0"/>
              <a:t>Изучение программы </a:t>
            </a:r>
            <a:endParaRPr lang="ru-RU" sz="1600" b="1" dirty="0"/>
          </a:p>
        </p:txBody>
      </p:sp>
      <p:sp>
        <p:nvSpPr>
          <p:cNvPr id="24" name="TextBox 23"/>
          <p:cNvSpPr txBox="1"/>
          <p:nvPr/>
        </p:nvSpPr>
        <p:spPr>
          <a:xfrm>
            <a:off x="4211960" y="3068960"/>
            <a:ext cx="1656184" cy="338554"/>
          </a:xfrm>
          <a:prstGeom prst="rect">
            <a:avLst/>
          </a:prstGeom>
          <a:noFill/>
        </p:spPr>
        <p:txBody>
          <a:bodyPr wrap="square" rtlCol="0">
            <a:spAutoFit/>
          </a:bodyPr>
          <a:lstStyle/>
          <a:p>
            <a:pPr algn="ctr"/>
            <a:r>
              <a:rPr lang="ru-RU" sz="1600" b="1" dirty="0" smtClean="0"/>
              <a:t>Взаимопомощь</a:t>
            </a:r>
            <a:endParaRPr lang="ru-RU" sz="1600" b="1" dirty="0"/>
          </a:p>
        </p:txBody>
      </p:sp>
      <p:sp>
        <p:nvSpPr>
          <p:cNvPr id="25" name="TextBox 24"/>
          <p:cNvSpPr txBox="1"/>
          <p:nvPr/>
        </p:nvSpPr>
        <p:spPr>
          <a:xfrm>
            <a:off x="6804248" y="3068960"/>
            <a:ext cx="1656184" cy="338554"/>
          </a:xfrm>
          <a:prstGeom prst="rect">
            <a:avLst/>
          </a:prstGeom>
          <a:noFill/>
        </p:spPr>
        <p:txBody>
          <a:bodyPr wrap="square" rtlCol="0">
            <a:spAutoFit/>
          </a:bodyPr>
          <a:lstStyle/>
          <a:p>
            <a:pPr algn="ctr"/>
            <a:r>
              <a:rPr lang="ru-RU" sz="1600" b="1" dirty="0" smtClean="0"/>
              <a:t>Обмен опытом </a:t>
            </a:r>
            <a:endParaRPr lang="ru-RU" sz="1600" b="1" dirty="0"/>
          </a:p>
        </p:txBody>
      </p:sp>
      <p:sp>
        <p:nvSpPr>
          <p:cNvPr id="26" name="Прямоугольник 25"/>
          <p:cNvSpPr/>
          <p:nvPr/>
        </p:nvSpPr>
        <p:spPr>
          <a:xfrm>
            <a:off x="1259632"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3851920"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6444208" y="3861048"/>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1331640" y="3933056"/>
            <a:ext cx="2232248" cy="584775"/>
          </a:xfrm>
          <a:prstGeom prst="rect">
            <a:avLst/>
          </a:prstGeom>
          <a:noFill/>
        </p:spPr>
        <p:txBody>
          <a:bodyPr wrap="square" rtlCol="0">
            <a:spAutoFit/>
          </a:bodyPr>
          <a:lstStyle/>
          <a:p>
            <a:pPr algn="ctr"/>
            <a:r>
              <a:rPr lang="ru-RU" sz="1600" b="1" dirty="0" smtClean="0"/>
              <a:t>Изучение системы работы учителя</a:t>
            </a:r>
            <a:endParaRPr lang="ru-RU" sz="1600" b="1" dirty="0"/>
          </a:p>
        </p:txBody>
      </p:sp>
      <p:sp>
        <p:nvSpPr>
          <p:cNvPr id="30" name="TextBox 29"/>
          <p:cNvSpPr txBox="1"/>
          <p:nvPr/>
        </p:nvSpPr>
        <p:spPr>
          <a:xfrm>
            <a:off x="3851920" y="3789040"/>
            <a:ext cx="2232248" cy="830997"/>
          </a:xfrm>
          <a:prstGeom prst="rect">
            <a:avLst/>
          </a:prstGeom>
          <a:noFill/>
        </p:spPr>
        <p:txBody>
          <a:bodyPr wrap="square" rtlCol="0">
            <a:spAutoFit/>
          </a:bodyPr>
          <a:lstStyle/>
          <a:p>
            <a:pPr algn="ctr"/>
            <a:r>
              <a:rPr lang="ru-RU" sz="1600" b="1" dirty="0" smtClean="0"/>
              <a:t>Совместные методические рекомендации</a:t>
            </a:r>
            <a:endParaRPr lang="ru-RU" sz="1600" b="1" dirty="0"/>
          </a:p>
        </p:txBody>
      </p:sp>
      <p:sp>
        <p:nvSpPr>
          <p:cNvPr id="31" name="TextBox 30"/>
          <p:cNvSpPr txBox="1"/>
          <p:nvPr/>
        </p:nvSpPr>
        <p:spPr>
          <a:xfrm>
            <a:off x="6516216" y="3933056"/>
            <a:ext cx="2232248" cy="584775"/>
          </a:xfrm>
          <a:prstGeom prst="rect">
            <a:avLst/>
          </a:prstGeom>
          <a:noFill/>
        </p:spPr>
        <p:txBody>
          <a:bodyPr wrap="square" rtlCol="0">
            <a:spAutoFit/>
          </a:bodyPr>
          <a:lstStyle/>
          <a:p>
            <a:pPr algn="ctr"/>
            <a:r>
              <a:rPr lang="ru-RU" sz="1600" b="1" dirty="0" smtClean="0"/>
              <a:t>Изучение системы работы воспитателя  </a:t>
            </a:r>
            <a:endParaRPr lang="ru-RU" sz="1600" b="1" dirty="0"/>
          </a:p>
        </p:txBody>
      </p:sp>
      <p:sp>
        <p:nvSpPr>
          <p:cNvPr id="32" name="Прямоугольник 31"/>
          <p:cNvSpPr/>
          <p:nvPr/>
        </p:nvSpPr>
        <p:spPr>
          <a:xfrm>
            <a:off x="1763688" y="4797152"/>
            <a:ext cx="6264696" cy="432048"/>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1835696" y="4797152"/>
            <a:ext cx="6048672" cy="338554"/>
          </a:xfrm>
          <a:prstGeom prst="rect">
            <a:avLst/>
          </a:prstGeom>
          <a:noFill/>
        </p:spPr>
        <p:txBody>
          <a:bodyPr wrap="square" rtlCol="0">
            <a:spAutoFit/>
          </a:bodyPr>
          <a:lstStyle/>
          <a:p>
            <a:pPr algn="ctr"/>
            <a:r>
              <a:rPr lang="ru-RU" sz="1600" b="1" dirty="0" smtClean="0"/>
              <a:t>Совместное проведение мероприятий и праздников</a:t>
            </a:r>
            <a:endParaRPr lang="ru-RU" sz="1600" b="1" dirty="0"/>
          </a:p>
        </p:txBody>
      </p:sp>
      <p:sp>
        <p:nvSpPr>
          <p:cNvPr id="34" name="Прямоугольник 33"/>
          <p:cNvSpPr/>
          <p:nvPr/>
        </p:nvSpPr>
        <p:spPr>
          <a:xfrm>
            <a:off x="1259632"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3851920"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6444208" y="5373216"/>
            <a:ext cx="2304256" cy="72008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907704" y="6237312"/>
            <a:ext cx="6264696" cy="432048"/>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1331640" y="5445224"/>
            <a:ext cx="2232248" cy="584775"/>
          </a:xfrm>
          <a:prstGeom prst="rect">
            <a:avLst/>
          </a:prstGeom>
          <a:noFill/>
        </p:spPr>
        <p:txBody>
          <a:bodyPr wrap="square" rtlCol="0">
            <a:spAutoFit/>
          </a:bodyPr>
          <a:lstStyle/>
          <a:p>
            <a:pPr algn="ctr"/>
            <a:r>
              <a:rPr lang="ru-RU" sz="1600" b="1" dirty="0" smtClean="0"/>
              <a:t>Посещение уроков в 1 классе воспитателями </a:t>
            </a:r>
            <a:endParaRPr lang="ru-RU" sz="1600" b="1" dirty="0"/>
          </a:p>
        </p:txBody>
      </p:sp>
      <p:sp>
        <p:nvSpPr>
          <p:cNvPr id="40" name="TextBox 39"/>
          <p:cNvSpPr txBox="1"/>
          <p:nvPr/>
        </p:nvSpPr>
        <p:spPr>
          <a:xfrm>
            <a:off x="3779912" y="5301208"/>
            <a:ext cx="2448272" cy="830997"/>
          </a:xfrm>
          <a:prstGeom prst="rect">
            <a:avLst/>
          </a:prstGeom>
          <a:noFill/>
        </p:spPr>
        <p:txBody>
          <a:bodyPr wrap="square" rtlCol="0">
            <a:spAutoFit/>
          </a:bodyPr>
          <a:lstStyle/>
          <a:p>
            <a:pPr algn="ctr"/>
            <a:r>
              <a:rPr lang="ru-RU" sz="1600" b="1" dirty="0" smtClean="0"/>
              <a:t>Совместные педагогические семинары </a:t>
            </a:r>
            <a:endParaRPr lang="ru-RU" sz="1600" b="1" dirty="0"/>
          </a:p>
        </p:txBody>
      </p:sp>
      <p:sp>
        <p:nvSpPr>
          <p:cNvPr id="41" name="TextBox 40"/>
          <p:cNvSpPr txBox="1"/>
          <p:nvPr/>
        </p:nvSpPr>
        <p:spPr>
          <a:xfrm>
            <a:off x="6516216" y="5445224"/>
            <a:ext cx="2232248" cy="584775"/>
          </a:xfrm>
          <a:prstGeom prst="rect">
            <a:avLst/>
          </a:prstGeom>
          <a:noFill/>
        </p:spPr>
        <p:txBody>
          <a:bodyPr wrap="square" rtlCol="0">
            <a:spAutoFit/>
          </a:bodyPr>
          <a:lstStyle/>
          <a:p>
            <a:pPr algn="ctr"/>
            <a:r>
              <a:rPr lang="ru-RU" sz="1600" b="1" dirty="0" smtClean="0"/>
              <a:t>Посещение занятий учителем </a:t>
            </a:r>
            <a:endParaRPr lang="ru-RU" sz="1600" b="1" dirty="0"/>
          </a:p>
        </p:txBody>
      </p:sp>
      <p:sp>
        <p:nvSpPr>
          <p:cNvPr id="42" name="TextBox 41"/>
          <p:cNvSpPr txBox="1"/>
          <p:nvPr/>
        </p:nvSpPr>
        <p:spPr>
          <a:xfrm>
            <a:off x="2051720" y="6237312"/>
            <a:ext cx="6048672" cy="338554"/>
          </a:xfrm>
          <a:prstGeom prst="rect">
            <a:avLst/>
          </a:prstGeom>
          <a:noFill/>
        </p:spPr>
        <p:txBody>
          <a:bodyPr wrap="square" rtlCol="0">
            <a:spAutoFit/>
          </a:bodyPr>
          <a:lstStyle/>
          <a:p>
            <a:pPr algn="ctr"/>
            <a:r>
              <a:rPr lang="ru-RU" sz="1600" b="1" dirty="0" smtClean="0"/>
              <a:t>Помощь воспитателя и учителя в адаптации детей в 1 классе </a:t>
            </a:r>
            <a:endParaRPr lang="ru-RU" sz="1600" b="1" dirty="0"/>
          </a:p>
        </p:txBody>
      </p:sp>
      <p:cxnSp>
        <p:nvCxnSpPr>
          <p:cNvPr id="53" name="Прямая соединительная линия 52"/>
          <p:cNvCxnSpPr/>
          <p:nvPr/>
        </p:nvCxnSpPr>
        <p:spPr>
          <a:xfrm>
            <a:off x="5004048" y="6093296"/>
            <a:ext cx="0" cy="1440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39" idx="3"/>
          </p:cNvCxnSpPr>
          <p:nvPr/>
        </p:nvCxnSpPr>
        <p:spPr>
          <a:xfrm flipH="1">
            <a:off x="3563888" y="5733256"/>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H="1">
            <a:off x="6156176" y="5733256"/>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a:endCxn id="33" idx="0"/>
          </p:cNvCxnSpPr>
          <p:nvPr/>
        </p:nvCxnSpPr>
        <p:spPr>
          <a:xfrm>
            <a:off x="4860032" y="4581128"/>
            <a:ext cx="0" cy="2160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flipH="1">
            <a:off x="3563888" y="4149080"/>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H="1">
            <a:off x="6156176" y="4149080"/>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4860032" y="3649380"/>
            <a:ext cx="0" cy="21166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flipH="1">
            <a:off x="3563888" y="3284984"/>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flipH="1">
            <a:off x="6156176" y="3284984"/>
            <a:ext cx="288032"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a:stCxn id="16" idx="1"/>
          </p:cNvCxnSpPr>
          <p:nvPr/>
        </p:nvCxnSpPr>
        <p:spPr>
          <a:xfrm flipH="1">
            <a:off x="3347864" y="2276872"/>
            <a:ext cx="3312368" cy="43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V="1">
            <a:off x="4860032" y="2276872"/>
            <a:ext cx="0" cy="6480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r>
              <a:rPr lang="ru-RU" sz="2400" b="1" dirty="0" smtClean="0">
                <a:latin typeface="Times New Roman" pitchFamily="18" charset="0"/>
                <a:cs typeface="Times New Roman" pitchFamily="18" charset="0"/>
              </a:rPr>
              <a:t>Стартовая диагностика</a:t>
            </a:r>
          </a:p>
        </p:txBody>
      </p:sp>
      <p:graphicFrame>
        <p:nvGraphicFramePr>
          <p:cNvPr id="14" name="Таблица 13"/>
          <p:cNvGraphicFramePr>
            <a:graphicFrameLocks noGrp="1"/>
          </p:cNvGraphicFramePr>
          <p:nvPr>
            <p:extLst>
              <p:ext uri="{D42A27DB-BD31-4B8C-83A1-F6EECF244321}">
                <p14:modId xmlns:p14="http://schemas.microsoft.com/office/powerpoint/2010/main" val="3620196681"/>
              </p:ext>
            </p:extLst>
          </p:nvPr>
        </p:nvGraphicFramePr>
        <p:xfrm>
          <a:off x="1331640" y="1844824"/>
          <a:ext cx="7560840" cy="4362659"/>
        </p:xfrm>
        <a:graphic>
          <a:graphicData uri="http://schemas.openxmlformats.org/drawingml/2006/table">
            <a:tbl>
              <a:tblPr/>
              <a:tblGrid>
                <a:gridCol w="4405106"/>
                <a:gridCol w="1311841"/>
                <a:gridCol w="687154"/>
                <a:gridCol w="1156739"/>
              </a:tblGrid>
              <a:tr h="559137">
                <a:tc>
                  <a:txBody>
                    <a:bodyPr/>
                    <a:lstStyle/>
                    <a:p>
                      <a:pPr algn="ctr">
                        <a:lnSpc>
                          <a:spcPct val="100000"/>
                        </a:lnSpc>
                        <a:spcAft>
                          <a:spcPts val="0"/>
                        </a:spcAft>
                      </a:pPr>
                      <a:r>
                        <a:rPr lang="ru-RU" sz="1200" baseline="0" dirty="0" smtClean="0">
                          <a:solidFill>
                            <a:schemeClr val="tx1"/>
                          </a:solidFill>
                          <a:latin typeface="Times New Roman"/>
                          <a:ea typeface="Calibri"/>
                          <a:cs typeface="Times New Roman"/>
                        </a:rPr>
                        <a:t> </a:t>
                      </a:r>
                      <a:r>
                        <a:rPr lang="ru-RU" sz="1200" b="1" baseline="0" dirty="0" smtClean="0">
                          <a:solidFill>
                            <a:schemeClr val="tx1"/>
                          </a:solidFill>
                          <a:latin typeface="Times New Roman"/>
                          <a:ea typeface="Calibri"/>
                          <a:cs typeface="Times New Roman"/>
                        </a:rPr>
                        <a:t>Обучающийся    Ф.И.О</a:t>
                      </a:r>
                      <a:endParaRPr lang="ru-RU" sz="1200" b="1" dirty="0">
                        <a:solidFill>
                          <a:schemeClr val="tx1"/>
                        </a:solidFill>
                        <a:latin typeface="Times New Roman"/>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gn="ctr">
                        <a:lnSpc>
                          <a:spcPct val="100000"/>
                        </a:lnSpc>
                        <a:spcAft>
                          <a:spcPts val="1000"/>
                        </a:spcAft>
                      </a:pPr>
                      <a:r>
                        <a:rPr lang="ru-RU" sz="1200" b="1" dirty="0">
                          <a:solidFill>
                            <a:schemeClr val="tx1"/>
                          </a:solidFill>
                          <a:latin typeface="Times New Roman"/>
                          <a:ea typeface="Calibri"/>
                          <a:cs typeface="Times New Roman"/>
                        </a:rPr>
                        <a:t>Уровень выполнения заданий</a:t>
                      </a:r>
                      <a:endParaRPr lang="ru-RU" sz="1200" b="1"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nSpc>
                          <a:spcPct val="100000"/>
                        </a:lnSpc>
                        <a:spcAft>
                          <a:spcPts val="0"/>
                        </a:spcAft>
                      </a:pPr>
                      <a:r>
                        <a:rPr lang="ru-RU" sz="1200" b="1" dirty="0">
                          <a:solidFill>
                            <a:schemeClr val="tx1"/>
                          </a:solidFill>
                          <a:latin typeface="Times New Roman"/>
                          <a:ea typeface="Calibri"/>
                          <a:cs typeface="Times New Roman"/>
                        </a:rPr>
                        <a:t>Сумма баллов</a:t>
                      </a:r>
                      <a:endParaRPr lang="ru-RU" sz="1200" b="1"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c>
                  <a:txBody>
                    <a:bodyPr/>
                    <a:lstStyle/>
                    <a:p>
                      <a:pPr algn="ctr">
                        <a:lnSpc>
                          <a:spcPct val="100000"/>
                        </a:lnSpc>
                        <a:spcAft>
                          <a:spcPts val="0"/>
                        </a:spcAft>
                      </a:pPr>
                      <a:r>
                        <a:rPr lang="ru-RU" sz="1200" b="1" dirty="0">
                          <a:solidFill>
                            <a:schemeClr val="tx1"/>
                          </a:solidFill>
                          <a:latin typeface="Times New Roman"/>
                          <a:ea typeface="Calibri"/>
                          <a:cs typeface="Times New Roman"/>
                        </a:rPr>
                        <a:t>Средний балл по классу</a:t>
                      </a:r>
                      <a:endParaRPr lang="ru-RU" sz="1200" b="1"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FFC2"/>
                    </a:solidFill>
                  </a:tcPr>
                </a:tc>
              </a:tr>
              <a:tr h="597391">
                <a:tc>
                  <a:txBody>
                    <a:bodyPr/>
                    <a:lstStyle/>
                    <a:p>
                      <a:pPr algn="ctr">
                        <a:lnSpc>
                          <a:spcPct val="100000"/>
                        </a:lnSpc>
                        <a:spcAft>
                          <a:spcPts val="0"/>
                        </a:spcAft>
                      </a:pPr>
                      <a:r>
                        <a:rPr lang="ru-RU" sz="1200" b="1" dirty="0">
                          <a:solidFill>
                            <a:schemeClr val="tx1"/>
                          </a:solidFill>
                          <a:latin typeface="Times New Roman"/>
                          <a:ea typeface="Calibri"/>
                          <a:cs typeface="Times New Roman"/>
                        </a:rPr>
                        <a:t>Рисунок человека</a:t>
                      </a:r>
                      <a:endParaRPr lang="ru-RU" sz="1200" dirty="0">
                        <a:solidFill>
                          <a:schemeClr val="tx1"/>
                        </a:solidFill>
                        <a:latin typeface="Calibri"/>
                        <a:ea typeface="Calibri"/>
                        <a:cs typeface="Times New Roman"/>
                      </a:endParaRPr>
                    </a:p>
                    <a:p>
                      <a:pPr>
                        <a:lnSpc>
                          <a:spcPct val="100000"/>
                        </a:lnSpc>
                        <a:spcAft>
                          <a:spcPts val="0"/>
                        </a:spcAft>
                      </a:pPr>
                      <a:r>
                        <a:rPr lang="ru-RU" sz="1200" dirty="0">
                          <a:solidFill>
                            <a:schemeClr val="tx1"/>
                          </a:solidFill>
                          <a:latin typeface="Times New Roman"/>
                          <a:ea typeface="Calibri"/>
                          <a:cs typeface="Times New Roman"/>
                        </a:rPr>
                        <a:t>Исследование общего уровня умственного развития ребенка</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Средний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17,3</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1003712">
                <a:tc>
                  <a:txBody>
                    <a:bodyPr/>
                    <a:lstStyle/>
                    <a:p>
                      <a:pPr algn="ctr">
                        <a:lnSpc>
                          <a:spcPct val="100000"/>
                        </a:lnSpc>
                        <a:spcAft>
                          <a:spcPts val="0"/>
                        </a:spcAft>
                      </a:pPr>
                      <a:r>
                        <a:rPr lang="ru-RU" sz="1200" b="1" dirty="0">
                          <a:solidFill>
                            <a:schemeClr val="tx1"/>
                          </a:solidFill>
                          <a:latin typeface="Times New Roman"/>
                          <a:ea typeface="Calibri"/>
                          <a:cs typeface="Times New Roman"/>
                        </a:rPr>
                        <a:t>Графический диктант</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Выявление умения внимательно слушать и точно выполнять указания </a:t>
                      </a:r>
                      <a:r>
                        <a:rPr lang="ru-RU" sz="1200" dirty="0" smtClean="0">
                          <a:solidFill>
                            <a:schemeClr val="tx1"/>
                          </a:solidFill>
                          <a:latin typeface="Times New Roman"/>
                          <a:ea typeface="Calibri"/>
                          <a:cs typeface="Times New Roman"/>
                        </a:rPr>
                        <a:t>взрослого, правильно </a:t>
                      </a:r>
                      <a:r>
                        <a:rPr lang="ru-RU" sz="1200" dirty="0">
                          <a:solidFill>
                            <a:schemeClr val="tx1"/>
                          </a:solidFill>
                          <a:latin typeface="Times New Roman"/>
                          <a:ea typeface="Calibri"/>
                          <a:cs typeface="Times New Roman"/>
                        </a:rPr>
                        <a:t>воспроизводить на листе бумаги заданное направление линии, самостоятельно действовать по указанию взрослого.</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Низкий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5</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12,6</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792088">
                <a:tc>
                  <a:txBody>
                    <a:bodyPr/>
                    <a:lstStyle/>
                    <a:p>
                      <a:pPr algn="ctr">
                        <a:lnSpc>
                          <a:spcPct val="100000"/>
                        </a:lnSpc>
                        <a:spcAft>
                          <a:spcPts val="0"/>
                        </a:spcAft>
                      </a:pPr>
                      <a:r>
                        <a:rPr lang="ru-RU" sz="1200" b="1" dirty="0">
                          <a:solidFill>
                            <a:schemeClr val="tx1"/>
                          </a:solidFill>
                          <a:latin typeface="Times New Roman"/>
                          <a:ea typeface="Calibri"/>
                          <a:cs typeface="Times New Roman"/>
                        </a:rPr>
                        <a:t>Образец и правило</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Методика направлена на выявление уровня организации </a:t>
                      </a:r>
                      <a:r>
                        <a:rPr lang="ru-RU" sz="1200" dirty="0" smtClean="0">
                          <a:solidFill>
                            <a:schemeClr val="tx1"/>
                          </a:solidFill>
                          <a:latin typeface="Times New Roman"/>
                          <a:ea typeface="Calibri"/>
                          <a:cs typeface="Times New Roman"/>
                        </a:rPr>
                        <a:t>действий, умения </a:t>
                      </a:r>
                      <a:r>
                        <a:rPr lang="ru-RU" sz="1200" dirty="0">
                          <a:solidFill>
                            <a:schemeClr val="tx1"/>
                          </a:solidFill>
                          <a:latin typeface="Times New Roman"/>
                          <a:ea typeface="Calibri"/>
                          <a:cs typeface="Times New Roman"/>
                        </a:rPr>
                        <a:t>руководствоваться системой условий задачи, преодолевая влияние посторонних факторов</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Низкий</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5,8</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1194783">
                <a:tc>
                  <a:txBody>
                    <a:bodyPr/>
                    <a:lstStyle/>
                    <a:p>
                      <a:pPr algn="ctr">
                        <a:lnSpc>
                          <a:spcPct val="100000"/>
                        </a:lnSpc>
                        <a:spcAft>
                          <a:spcPts val="0"/>
                        </a:spcAft>
                      </a:pPr>
                      <a:r>
                        <a:rPr lang="ru-RU" sz="1200" b="1" dirty="0">
                          <a:solidFill>
                            <a:schemeClr val="tx1"/>
                          </a:solidFill>
                          <a:latin typeface="Times New Roman"/>
                          <a:ea typeface="Calibri"/>
                          <a:cs typeface="Times New Roman"/>
                        </a:rPr>
                        <a:t>Первая буква</a:t>
                      </a:r>
                      <a:endParaRPr lang="ru-RU" sz="1200" dirty="0">
                        <a:solidFill>
                          <a:schemeClr val="tx1"/>
                        </a:solidFill>
                        <a:latin typeface="Calibri"/>
                        <a:ea typeface="Calibri"/>
                        <a:cs typeface="Times New Roman"/>
                      </a:endParaRPr>
                    </a:p>
                    <a:p>
                      <a:pPr algn="l">
                        <a:lnSpc>
                          <a:spcPct val="100000"/>
                        </a:lnSpc>
                        <a:spcAft>
                          <a:spcPts val="0"/>
                        </a:spcAft>
                      </a:pPr>
                      <a:r>
                        <a:rPr lang="ru-RU" sz="1200" dirty="0">
                          <a:solidFill>
                            <a:schemeClr val="tx1"/>
                          </a:solidFill>
                          <a:latin typeface="Times New Roman"/>
                          <a:ea typeface="Calibri"/>
                          <a:cs typeface="Times New Roman"/>
                        </a:rPr>
                        <a:t>Методика направлена на выявление умения выделять согласный звук в начале слова (без учета его твердости/мягкости). При этом ребенок должен удерживать поставленную задачу: ориентироваться на начальный звук слова, а не на значение слова.</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1000"/>
                        </a:spcAft>
                      </a:pPr>
                      <a:r>
                        <a:rPr lang="ru-RU" sz="1200" dirty="0">
                          <a:solidFill>
                            <a:schemeClr val="tx1"/>
                          </a:solidFill>
                          <a:latin typeface="Times New Roman"/>
                          <a:ea typeface="Calibri"/>
                          <a:cs typeface="Times New Roman"/>
                        </a:rPr>
                        <a:t>Группа риска</a:t>
                      </a:r>
                      <a:endParaRPr lang="ru-RU" sz="1200" dirty="0">
                        <a:solidFill>
                          <a:schemeClr val="tx1"/>
                        </a:solidFill>
                        <a:latin typeface="Calibri"/>
                        <a:ea typeface="Calibri"/>
                        <a:cs typeface="Times New Roman"/>
                      </a:endParaRPr>
                    </a:p>
                  </a:txBody>
                  <a:tcPr marL="61547" marR="615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0</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p>
                      <a:pPr algn="ctr">
                        <a:lnSpc>
                          <a:spcPct val="115000"/>
                        </a:lnSpc>
                        <a:spcAft>
                          <a:spcPts val="0"/>
                        </a:spcAft>
                      </a:pPr>
                      <a:r>
                        <a:rPr lang="ru-RU" sz="1200" b="1" dirty="0">
                          <a:solidFill>
                            <a:schemeClr val="tx1"/>
                          </a:solidFill>
                          <a:latin typeface="Times New Roman"/>
                          <a:ea typeface="Calibri"/>
                          <a:cs typeface="Times New Roman"/>
                        </a:rPr>
                        <a:t>2,4</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r h="215548">
                <a:tc>
                  <a:txBody>
                    <a:bodyPr/>
                    <a:lstStyle/>
                    <a:p>
                      <a:pPr>
                        <a:lnSpc>
                          <a:spcPct val="115000"/>
                        </a:lnSpc>
                        <a:spcAft>
                          <a:spcPts val="0"/>
                        </a:spcAft>
                      </a:pPr>
                      <a:r>
                        <a:rPr lang="ru-RU" sz="1200" dirty="0" smtClean="0">
                          <a:solidFill>
                            <a:schemeClr val="tx1"/>
                          </a:solidFill>
                          <a:latin typeface="Times New Roman"/>
                          <a:ea typeface="Calibri"/>
                          <a:cs typeface="Times New Roman"/>
                        </a:rPr>
                        <a:t>                  Общая </a:t>
                      </a:r>
                      <a:r>
                        <a:rPr lang="ru-RU" sz="1200" dirty="0">
                          <a:solidFill>
                            <a:schemeClr val="tx1"/>
                          </a:solidFill>
                          <a:latin typeface="Times New Roman"/>
                          <a:ea typeface="Calibri"/>
                          <a:cs typeface="Times New Roman"/>
                        </a:rPr>
                        <a:t>успешность по 4-м тестам</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ru-RU" sz="1200" b="1" dirty="0">
                          <a:solidFill>
                            <a:schemeClr val="tx1"/>
                          </a:solidFill>
                          <a:latin typeface="Times New Roman"/>
                          <a:ea typeface="Calibri"/>
                          <a:cs typeface="Times New Roman"/>
                        </a:rPr>
                        <a:t>5,8</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c>
                  <a:txBody>
                    <a:bodyPr/>
                    <a:lstStyle/>
                    <a:p>
                      <a:pPr algn="ctr">
                        <a:lnSpc>
                          <a:spcPct val="115000"/>
                        </a:lnSpc>
                        <a:spcAft>
                          <a:spcPts val="0"/>
                        </a:spcAft>
                      </a:pPr>
                      <a:r>
                        <a:rPr lang="ru-RU" sz="1200" b="1" dirty="0">
                          <a:solidFill>
                            <a:schemeClr val="tx1"/>
                          </a:solidFill>
                          <a:latin typeface="Times New Roman"/>
                          <a:ea typeface="Calibri"/>
                          <a:cs typeface="Times New Roman"/>
                        </a:rPr>
                        <a:t>9,5</a:t>
                      </a:r>
                      <a:endParaRPr lang="ru-RU" sz="1200" dirty="0">
                        <a:solidFill>
                          <a:schemeClr val="tx1"/>
                        </a:solidFill>
                        <a:latin typeface="Calibri"/>
                        <a:ea typeface="Calibri"/>
                        <a:cs typeface="Times New Roman"/>
                      </a:endParaRPr>
                    </a:p>
                  </a:txBody>
                  <a:tcPr marL="61547" marR="61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E9D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4" name="Заголовок 1"/>
          <p:cNvSpPr txBox="1">
            <a:spLocks/>
          </p:cNvSpPr>
          <p:nvPr/>
        </p:nvSpPr>
        <p:spPr>
          <a:xfrm>
            <a:off x="1371600" y="404664"/>
            <a:ext cx="7772400" cy="1470025"/>
          </a:xfrm>
          <a:prstGeom prst="rect">
            <a:avLst/>
          </a:prstGeom>
        </p:spPr>
        <p:txBody>
          <a:bodyPr vert="horz" lIns="91440" tIns="45720" rIns="91440" bIns="45720" rtlCol="0" anchor="ctr">
            <a:noAutofit/>
          </a:bodyPr>
          <a:lstStyle/>
          <a:p>
            <a:pPr algn="ctr"/>
            <a:r>
              <a:rPr lang="ru-RU" sz="2400" b="1" dirty="0" smtClean="0">
                <a:latin typeface="Times New Roman" pitchFamily="18" charset="0"/>
                <a:cs typeface="Times New Roman" pitchFamily="18" charset="0"/>
              </a:rPr>
              <a:t>Педагогические технологии</a:t>
            </a:r>
          </a:p>
        </p:txBody>
      </p:sp>
      <p:sp>
        <p:nvSpPr>
          <p:cNvPr id="2" name="Заголовок 1"/>
          <p:cNvSpPr>
            <a:spLocks noGrp="1"/>
          </p:cNvSpPr>
          <p:nvPr>
            <p:ph type="ctrTitle"/>
          </p:nvPr>
        </p:nvSpPr>
        <p:spPr>
          <a:xfrm>
            <a:off x="1259632" y="1844824"/>
            <a:ext cx="7200800" cy="4032448"/>
          </a:xfrm>
        </p:spPr>
        <p:txBody>
          <a:bodyPr>
            <a:noAutofit/>
          </a:bodyPr>
          <a:lstStyle/>
          <a:p>
            <a:pPr marL="265176" lvl="0" indent="-265176" algn="l">
              <a:spcBef>
                <a:spcPts val="250"/>
              </a:spcBef>
              <a:defRPr/>
            </a:pPr>
            <a:r>
              <a:rPr lang="ru-RU" sz="2000" b="1" dirty="0" smtClean="0">
                <a:latin typeface="Times New Roman" pitchFamily="18" charset="0"/>
                <a:cs typeface="Times New Roman" pitchFamily="18" charset="0"/>
              </a:rPr>
              <a:t>	</a:t>
            </a:r>
            <a:endParaRPr lang="ru-RU" sz="1800" b="1" dirty="0" smtClean="0">
              <a:latin typeface="Times New Roman" pitchFamily="18" charset="0"/>
              <a:cs typeface="Times New Roman" pitchFamily="18" charset="0"/>
            </a:endParaRPr>
          </a:p>
        </p:txBody>
      </p:sp>
      <p:sp>
        <p:nvSpPr>
          <p:cNvPr id="6" name="Заголовок 1"/>
          <p:cNvSpPr txBox="1">
            <a:spLocks/>
          </p:cNvSpPr>
          <p:nvPr/>
        </p:nvSpPr>
        <p:spPr>
          <a:xfrm>
            <a:off x="1187624" y="1700808"/>
            <a:ext cx="7704856" cy="1470025"/>
          </a:xfrm>
          <a:prstGeom prst="rect">
            <a:avLst/>
          </a:prstGeom>
        </p:spPr>
        <p:txBody>
          <a:bodyPr vert="horz" lIns="91440" tIns="45720" rIns="91440" bIns="45720" rtlCol="0" anchor="ctr">
            <a:noAutofit/>
          </a:bodyPr>
          <a:lstStyle/>
          <a:p>
            <a:pPr marL="274320" lvl="0" indent="-274320">
              <a:spcBef>
                <a:spcPts val="600"/>
              </a:spcBef>
              <a:buClr>
                <a:schemeClr val="accent2"/>
              </a:buClr>
              <a:buSzPct val="85000"/>
              <a:defRPr/>
            </a:pPr>
            <a:r>
              <a:rPr lang="ru-RU" sz="24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Проблемно-диалогическая технология; технология формирования типа правильной читательской деятельности; технология оценки; технология «</a:t>
            </a:r>
            <a:r>
              <a:rPr lang="ru-RU" sz="2000" dirty="0" err="1" smtClean="0">
                <a:latin typeface="Times New Roman" pitchFamily="18" charset="0"/>
                <a:cs typeface="Times New Roman" pitchFamily="18" charset="0"/>
              </a:rPr>
              <a:t>Портфолио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здоровьесберегающие</a:t>
            </a:r>
            <a:r>
              <a:rPr lang="ru-RU" sz="2000" dirty="0" smtClean="0">
                <a:latin typeface="Times New Roman" pitchFamily="18" charset="0"/>
                <a:cs typeface="Times New Roman" pitchFamily="18" charset="0"/>
              </a:rPr>
              <a:t> технологии.</a:t>
            </a:r>
          </a:p>
        </p:txBody>
      </p:sp>
      <p:pic>
        <p:nvPicPr>
          <p:cNvPr id="3" name="Picture 2" descr="C:\Users\Администратор\Desktop\img6.jpg"/>
          <p:cNvPicPr>
            <a:picLocks noChangeAspect="1" noChangeArrowheads="1"/>
          </p:cNvPicPr>
          <p:nvPr/>
        </p:nvPicPr>
        <p:blipFill>
          <a:blip r:embed="rId3" cstate="print">
            <a:clrChange>
              <a:clrFrom>
                <a:srgbClr val="EAE6DB"/>
              </a:clrFrom>
              <a:clrTo>
                <a:srgbClr val="EAE6DB">
                  <a:alpha val="0"/>
                </a:srgbClr>
              </a:clrTo>
            </a:clrChange>
          </a:blip>
          <a:srcRect l="3538" t="16400" b="11151"/>
          <a:stretch>
            <a:fillRect/>
          </a:stretch>
        </p:blipFill>
        <p:spPr bwMode="auto">
          <a:xfrm>
            <a:off x="1835696" y="3068960"/>
            <a:ext cx="6480720" cy="3650575"/>
          </a:xfrm>
          <a:prstGeom prst="rect">
            <a:avLst/>
          </a:prstGeom>
          <a:ln>
            <a:noFill/>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014-008-Tak-vygljadit-shablon-oformlenija-Kaktusy.png"/>
          <p:cNvPicPr>
            <a:picLocks noChangeAspect="1" noChangeArrowheads="1"/>
          </p:cNvPicPr>
          <p:nvPr/>
        </p:nvPicPr>
        <p:blipFill>
          <a:blip r:embed="rId2" cstate="print"/>
          <a:srcRect l="8309"/>
          <a:stretch>
            <a:fillRect/>
          </a:stretch>
        </p:blipFill>
        <p:spPr bwMode="auto">
          <a:xfrm>
            <a:off x="0" y="0"/>
            <a:ext cx="9144000" cy="6858000"/>
          </a:xfrm>
          <a:prstGeom prst="rect">
            <a:avLst/>
          </a:prstGeom>
          <a:noFill/>
        </p:spPr>
      </p:pic>
      <p:sp>
        <p:nvSpPr>
          <p:cNvPr id="5" name="Заголовок 4"/>
          <p:cNvSpPr>
            <a:spLocks noGrp="1"/>
          </p:cNvSpPr>
          <p:nvPr>
            <p:ph type="ctrTitle"/>
          </p:nvPr>
        </p:nvSpPr>
        <p:spPr>
          <a:xfrm>
            <a:off x="1187624" y="620688"/>
            <a:ext cx="7772400" cy="1470025"/>
          </a:xfrm>
        </p:spPr>
        <p:txBody>
          <a:bodyPr>
            <a:normAutofit fontScale="90000"/>
          </a:bodyPr>
          <a:lstStyle/>
          <a:p>
            <a:pPr lvl="0" fontAlgn="base">
              <a:spcAft>
                <a:spcPct val="0"/>
              </a:spcAft>
            </a:pP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Дневник</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     индивидуального развития учащегося</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Великосельской средней школы</a:t>
            </a:r>
            <a:b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r>
              <a:rPr lang="ru-RU" sz="2000"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Гаврилов – Ямского района</a:t>
            </a:r>
            <a:r>
              <a:rPr lang="ru-RU"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t/>
            </a:r>
            <a:br>
              <a:rPr lang="ru-RU" b="1" spc="300" dirty="0" smtClean="0">
                <a:ln w="11430" cmpd="sng">
                  <a:solidFill>
                    <a:srgbClr val="FFFF99"/>
                  </a:solidFill>
                  <a:prstDash val="solid"/>
                  <a:miter lim="800000"/>
                </a:ln>
                <a:effectLst>
                  <a:glow rad="45500">
                    <a:schemeClr val="accent1">
                      <a:satMod val="220000"/>
                      <a:alpha val="35000"/>
                    </a:schemeClr>
                  </a:glow>
                </a:effectLst>
                <a:latin typeface="Tahoma" pitchFamily="34" charset="0"/>
              </a:rPr>
            </a:br>
            <a:endParaRPr lang="ru-RU" dirty="0"/>
          </a:p>
        </p:txBody>
      </p:sp>
      <p:pic>
        <p:nvPicPr>
          <p:cNvPr id="2050" name="Picture 2" descr="C:\Users\Администратор\Desktop\baby-blog-3-520x245.jpg"/>
          <p:cNvPicPr>
            <a:picLocks noChangeAspect="1" noChangeArrowheads="1"/>
          </p:cNvPicPr>
          <p:nvPr/>
        </p:nvPicPr>
        <p:blipFill>
          <a:blip r:embed="rId3" cstate="print"/>
          <a:srcRect/>
          <a:stretch>
            <a:fillRect/>
          </a:stretch>
        </p:blipFill>
        <p:spPr bwMode="auto">
          <a:xfrm>
            <a:off x="2987824" y="4169766"/>
            <a:ext cx="6156176" cy="2900289"/>
          </a:xfrm>
          <a:prstGeom prst="rect">
            <a:avLst/>
          </a:prstGeom>
          <a:noFill/>
          <a:effectLst>
            <a:softEdge rad="635000"/>
          </a:effectLst>
        </p:spPr>
      </p:pic>
      <p:sp>
        <p:nvSpPr>
          <p:cNvPr id="4" name="Rectangle 1"/>
          <p:cNvSpPr>
            <a:spLocks noChangeArrowheads="1"/>
          </p:cNvSpPr>
          <p:nvPr/>
        </p:nvSpPr>
        <p:spPr bwMode="auto">
          <a:xfrm>
            <a:off x="1259632" y="1577697"/>
            <a:ext cx="75724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ru-RU" sz="2800" b="1" spc="300" dirty="0" smtClean="0">
              <a:ln w="11430" cmpd="sng">
                <a:solidFill>
                  <a:srgbClr val="FFFF99"/>
                </a:solidFill>
                <a:prstDash val="solid"/>
                <a:miter lim="800000"/>
              </a:ln>
              <a:solidFill>
                <a:srgbClr val="F90B55"/>
              </a:solidFill>
              <a:effectLst>
                <a:glow rad="45500">
                  <a:schemeClr val="accent1">
                    <a:satMod val="220000"/>
                    <a:alpha val="35000"/>
                  </a:schemeClr>
                </a:glow>
              </a:effectLst>
              <a:latin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Фамилия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Имя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Отчество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Дата рождения: ………………………………………………….</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Зачислен(а) в 1-й класс ……………………………………</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                                                         </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Учитель начальных классов</a:t>
            </a:r>
            <a:r>
              <a:rPr kumimoji="0" lang="ru-RU" sz="1600" i="0" u="none" strike="noStrike" cap="none" normalizeH="0" dirty="0" smtClean="0">
                <a:ln>
                  <a:noFill/>
                </a:ln>
                <a:effectLst/>
                <a:latin typeface="Arial Black" panose="020B0A04020102020204" pitchFamily="34" charset="0"/>
                <a:ea typeface="Times New Roman" pitchFamily="18" charset="0"/>
                <a:cs typeface="Times New Roman" pitchFamily="18" charset="0"/>
              </a:rPr>
              <a:t> ________________________</a:t>
            </a:r>
            <a:endParaRPr kumimoji="0" lang="ru-RU" sz="1600" i="0" u="none" strike="noStrike" cap="none" normalizeH="0" baseline="0" dirty="0" smtClean="0">
              <a:ln>
                <a:noFill/>
              </a:ln>
              <a:effectLst/>
              <a:latin typeface="Arial Black" panose="020B0A040201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effectLst/>
                <a:latin typeface="Arial Black" panose="020B0A04020102020204" pitchFamily="34" charset="0"/>
                <a:ea typeface="Times New Roman" pitchFamily="18" charset="0"/>
                <a:cs typeface="Times New Roman" pitchFamily="18" charset="0"/>
              </a:rPr>
              <a:t>20____ уч. год</a:t>
            </a:r>
            <a:endParaRPr kumimoji="0" lang="ru-RU" sz="1600" i="0" u="none" strike="noStrike" cap="none" normalizeH="0" baseline="0" dirty="0" smtClean="0">
              <a:ln>
                <a:noFill/>
              </a:ln>
              <a:effectLst/>
              <a:latin typeface="Arial Black" panose="020B0A040201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602</Words>
  <Application>Microsoft Office PowerPoint</Application>
  <PresentationFormat>Экран (4:3)</PresentationFormat>
  <Paragraphs>121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Формирование универсальных учебных действий на ступени НОО на основе индивидуализации</vt:lpstr>
      <vt:lpstr>Муниципальное общеобразовательное учреждение  «Великосельская средняя школа  Гаврилов-Ямского муниципального района»</vt:lpstr>
      <vt:lpstr> - изучение информационных источников,          позволяющих фиксировать формирование личностных качеств, у учащихся поступающих в первый класс, согласно требованиям ФГОC;  - проведение  стартовой    диагностики первоклассников;   - ведение дневника индивидуального развития;  - оформление портфолио;  - психолого-педагогическое сопровождение ОД ребенка;   - внеурочная деятельность;  - проектная и исследовательская деятельность.</vt:lpstr>
      <vt:lpstr> Общие положения  1. Целевой раздел  1.1. Пояснительная записка  1.2.  Планируемые результаты освоения обучающимися основной  образовательной                        программы  1.3. Система оценки достижения планируемых результатов освоения основной                       образовательной программы  2. Содержательный раздел  2.1. Программа формирования у обучающихся универсальных учебных действий  2.2. Программы отдельных учебных предметов, курсов  2.3. Программа духовно-нравственного воспитания, развития обучающихся при                       получении начального общего образования  2.4. Программа формирования экологической культуры, здорового и безопасного                       образа жизни  2.5. Программа коррекционной работы.  3. Организационный раздел  3.1. Учебный план начального общего образования  3.2. План внеурочной деятельности  3.3. Система условий реализации основной образовательной программы    </vt:lpstr>
      <vt:lpstr>  Ценностные ориентиры начального общего образования  Характеристика универсальных учебных действий Связь универсальных учебных действий с содержанием учебных предметов Особенности, основные направления и планируемые результаты учебно- исследовательской и проектной деятельности обучающихся в рамках урочной и внеурочной деятельности Условия, обеспечивающие развитие универсальных учебных действий у обучающихся Условия, обеспечивающие преемственность программы формирования у обучающихся универсальных учебных действий при переходе от дошкольного к начальному и от начального к основному общему образованию Методика и инструментарий мониторинга успешности освоения и применения обучающимися универсальных учебных действий</vt:lpstr>
      <vt:lpstr>Презентация PowerPoint</vt:lpstr>
      <vt:lpstr>Презентация PowerPoint</vt:lpstr>
      <vt:lpstr> </vt:lpstr>
      <vt:lpstr>Дневник      индивидуального развития учащегося Великосельской средней школы Гаврилов – Ямского района </vt:lpstr>
      <vt:lpstr>Индивидуальный образовательный маршрут</vt:lpstr>
      <vt:lpstr>Схема универсальных учебных действий </vt:lpstr>
      <vt:lpstr>Учебно-исследовательская деятельность </vt:lpstr>
      <vt:lpstr>Соблюдение определенных условий организации образовательной деятельности</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XTreme.ws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образовательного процесса на старшей ступени обучения в условиях перехода на реализацию ФГОС среднего общего образования</dc:title>
  <dc:creator>XTreme.ws</dc:creator>
  <cp:lastModifiedBy>XTreme.ws</cp:lastModifiedBy>
  <cp:revision>36</cp:revision>
  <dcterms:created xsi:type="dcterms:W3CDTF">2016-10-14T16:24:08Z</dcterms:created>
  <dcterms:modified xsi:type="dcterms:W3CDTF">2018-06-29T22:04:54Z</dcterms:modified>
</cp:coreProperties>
</file>