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2" r:id="rId4"/>
    <p:sldId id="284" r:id="rId5"/>
    <p:sldId id="288" r:id="rId6"/>
    <p:sldId id="289" r:id="rId7"/>
    <p:sldId id="290" r:id="rId8"/>
    <p:sldId id="291" r:id="rId9"/>
    <p:sldId id="292" r:id="rId10"/>
    <p:sldId id="273" r:id="rId11"/>
    <p:sldId id="285" r:id="rId12"/>
    <p:sldId id="283" r:id="rId13"/>
    <p:sldId id="271" r:id="rId14"/>
    <p:sldId id="282" r:id="rId15"/>
    <p:sldId id="275" r:id="rId16"/>
    <p:sldId id="281" r:id="rId17"/>
    <p:sldId id="286" r:id="rId18"/>
    <p:sldId id="287" r:id="rId19"/>
    <p:sldId id="260" r:id="rId20"/>
    <p:sldId id="261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404" autoAdjust="0"/>
  </p:normalViewPr>
  <p:slideViewPr>
    <p:cSldViewPr snapToGrid="0">
      <p:cViewPr>
        <p:scale>
          <a:sx n="44" d="100"/>
          <a:sy n="44" d="100"/>
        </p:scale>
        <p:origin x="211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E09BB-3246-4FED-827C-F5FB06779B90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8417D-274C-4A19-BEE0-966B03C1B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0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в работу школьных библиотек информационных технологий является неотъемлемым этапом эволюции образовательных учреждений. Цифровые ресурсы, гаджеты, электронные формы учебников входят в обиход, и библиотека в этом процессе остается центром информационно-образовательной среды.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417D-274C-4A19-BEE0-966B03C1BB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1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B1FD-6299-4818-9686-682F77AA51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0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Национальная электронная библиотека (НЭБ)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Национальная электронная библиотека объединяет фонды публичных библиотек России федерального, регионального, муниципального уровней, библиотек научных и образовательных учреждений, а также правообладателей.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417D-274C-4A19-BEE0-966B03C1BB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7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Национальная электронная библиотека (НЭБ)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формировании фонда НЭБ используются: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произведения, перешедшие в общественное достояние;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произведения образовательного и научного значения,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переиздававшиеся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последние 10 лет;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произведения, права на которые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полчены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рамках договоров с правообладателями;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другие произведения, правомерно переведенные в цифровую форму.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417D-274C-4A19-BEE0-966B03C1BB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48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Национальная электронная библиотека (НЭБ)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цель НЭБ — обеспечить свободный доступ граждан Российской Федерации ко всем изданным, издаваемым и хранящимся в фондах российских библиотек изданиям и научным работам, — от книжных памятников истории и культуры, до новейших авторских произведений.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НЭБ — это: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объединенный электронный каталог фондов российских библиотек;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ежедневно пополняемый фонд оцифрованных изданий;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централизованный удаленный доступ через единый портал к фонду НЭБ, единые технологии поиска и единый набор сервисов для читателей всех категорий;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интеграция с социальными сетями;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мобильные приложения для доступа из любой точки и с любого устройства;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личный кабинет и единый электронный читательский билет, открывающий доступ ко всем фондам российских библиотек;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широкий набор сервисов для библиотек и правообладателей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417D-274C-4A19-BEE0-966B03C1BB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5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основанная в 2005 году, сегодня является лидером на рынке лицензионных электронных книг в России и странах СНГ.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Ассортимент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насчитывает: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- 875 000 электронных книг на русском и иностранных языках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- 32 000 бесплатных книг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- 10 000 аудиокниг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- 4 000 новых книг каждый месяц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Ежемесячная аудитория сервисов компании составляет 12,5 млн человек, которые скачивают более 1,5 млн книг в месяц.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компания разработала 25 приложений для чтения и прослушивания электронных книг,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Читай!» и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ЛитРес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Слушай!» для мобильных платформ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417D-274C-4A19-BEE0-966B03C1BB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отметить, что применение электронных образовательных ресурсов прописано в приказе «Об утверждении федерального государственного образовательного стандарта основного общего образования» и в «Концепции развития школьных информационно-библиотечных центров» (утвержденной приказом 2016 года). Президент РФ В.В. Путина в своем послании Федеральному собранию отметил, что : «…библиотеки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олжны быть не только хранилищем книг, но и реальными информационными, культурными и досуговыми центрами». То есть в каждой школе библиотека должна перерасти в школьный информационно-библиотечный центр.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чем же заключается эти перемены????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B1FD-6299-4818-9686-682F77AA51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8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B1FD-6299-4818-9686-682F77AA51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7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касается печатных изданий.</a:t>
            </a:r>
            <a:r>
              <a:rPr lang="ru-RU" baseline="0" dirty="0" smtClean="0"/>
              <a:t> То наша фонд нашей библиотеки благодаря реализации проекта пополнился   </a:t>
            </a:r>
            <a:r>
              <a:rPr lang="ru-RU" dirty="0" smtClean="0"/>
              <a:t>Для</a:t>
            </a:r>
            <a:r>
              <a:rPr lang="ru-RU" baseline="0" dirty="0" smtClean="0"/>
              <a:t> </a:t>
            </a:r>
            <a:r>
              <a:rPr lang="ru-RU" baseline="0" dirty="0" smtClean="0"/>
              <a:t>выбора книг привлекались не только педагоги-словесники. Мы всей школой составляли список книг, который нам надо приобрести для новой библиотеки. Ребята тоже участвовали в этом выборе. Поэтому в этом списке появилось много подростковой литературы.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2FC1-1DA1-481E-A7F7-793EDEB486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3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ЗОНУ ДЛЯ ПОЛУЧЕНИЯ ИНФОРМАЦИОННЫХ РЕСУРСОВ ВО ВРЕМЕННОЕ ПОЛЬЗОВАНИЕ,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ЗОНУ ДЛЯ САМОСТОЯТЕЛЬНОЙ РАБОТЫ С РЕСУРСАМИ НА РАЗЛИЧНЫХ ТИПАХ НОСИТЕЛЕЙ,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ЗОНУ ДЛЯ КОЛЛЕКТИВНОЙ РАБОТЫ С ГИБКОЙ ОРГАНИЗАЦИЕЙ ПРОСТРАНСТВА,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ПРЕЗЕНТАЦИОННУЮ ЗОНУ ДЛЯ ОРГАНИЗАЦИИ ВЫСТАВОК И ЭКСПОЗИЦИЙ,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РЕКРЕАЦИОННУЮ ЗОНУ ДЛЯ РАЗНООБРАЗНОГО ДОСУГА И ПРОВЕДЕНИЯ МЕРОПРИЯТИЙ (КАК ДЛЯ ОБУЧАЮЩИХСЯ ТАК И ПЕДАГОГОВ УЧРЕЖДЕНИЯ)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B1FD-6299-4818-9686-682F77AA51A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2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Поэтому создавая нашу новую библиотеку мы попытались </a:t>
            </a:r>
            <a:r>
              <a:rPr lang="ru-RU" dirty="0" smtClean="0"/>
              <a:t>обустроить</a:t>
            </a:r>
            <a:r>
              <a:rPr lang="ru-RU" baseline="0" dirty="0" smtClean="0"/>
              <a:t> ее так, чтобы она с одной стороны соответствовала возрасту детей ( в нашей школе обучаются дети с 6 по 11 класс), чтобы в ней удобно было работать и педагогам.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2FC1-1DA1-481E-A7F7-793EDEB486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/>
            <a:r>
              <a:rPr lang="ru-RU" baseline="0" dirty="0" smtClean="0"/>
              <a:t>Мебель </a:t>
            </a:r>
            <a:r>
              <a:rPr lang="ru-RU" baseline="0" dirty="0" smtClean="0"/>
              <a:t>очень мобильная: занятия в библиотеки можно организовать как за общим круглым столом, так и </a:t>
            </a:r>
            <a:r>
              <a:rPr lang="ru-RU" dirty="0" smtClean="0"/>
              <a:t> по группам , за отдельными слотами. Кроме этого в </a:t>
            </a:r>
            <a:r>
              <a:rPr lang="ru-RU" dirty="0" smtClean="0"/>
              <a:t>библиотеке имеются </a:t>
            </a:r>
            <a:r>
              <a:rPr lang="ru-RU" dirty="0" smtClean="0"/>
              <a:t>10 ноутбуков с выходом в </a:t>
            </a:r>
            <a:r>
              <a:rPr lang="ru-RU" dirty="0" smtClean="0"/>
              <a:t>Интернет.</a:t>
            </a:r>
            <a:r>
              <a:rPr lang="ru-RU" baseline="0" dirty="0" smtClean="0"/>
              <a:t> </a:t>
            </a:r>
            <a:r>
              <a:rPr lang="ru-RU" baseline="0" dirty="0" smtClean="0"/>
              <a:t>В библиотеке обустроены специальные зоны для уединенного чтения.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2FC1-1DA1-481E-A7F7-793EDEB486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6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B1FD-6299-4818-9686-682F77AA51A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0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AB1FD-6299-4818-9686-682F77AA51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28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io.litres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8626" y="2741740"/>
            <a:ext cx="7531256" cy="6872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Интернет-ресурсы </a:t>
            </a:r>
            <a:b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для школьных </a:t>
            </a:r>
            <a:b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библиотек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 descr="https://ielts.com.au/wp-content/uploads/2017/06/IELTS-Featured-170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3008"/>
            <a:ext cx="6284254" cy="328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731" y="406405"/>
            <a:ext cx="4618856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ОТЛИЧИЯ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472" y="1549405"/>
            <a:ext cx="89289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ПРОСТРАНСТВЕННО-ОБОСОБЛЕННЫЕ </a:t>
            </a: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ЗОНЫ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РАЗЛИЧНЫХ ТИПОВ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: </a:t>
            </a:r>
            <a:endParaRPr lang="ru-RU" sz="28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Зона выдачи книг </a:t>
            </a:r>
          </a:p>
          <a:p>
            <a:pPr marL="285750" indent="-285750" algn="just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Зона для коллективной  работы</a:t>
            </a:r>
          </a:p>
          <a:p>
            <a:pPr marL="285750" indent="-285750" algn="just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Зона для самостоятельной работы</a:t>
            </a:r>
          </a:p>
          <a:p>
            <a:pPr marL="285750" indent="-285750" algn="just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Презентационная зона</a:t>
            </a:r>
            <a:endParaRPr lang="ru-RU" sz="32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3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Библиотека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3" y="1332410"/>
            <a:ext cx="4644573" cy="26125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08" y="3605347"/>
            <a:ext cx="517869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Библиотека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2" y="966652"/>
            <a:ext cx="4861709" cy="36462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0" y="2814683"/>
            <a:ext cx="3721030" cy="3721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17" y="1180305"/>
            <a:ext cx="3231140" cy="43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457" y="265922"/>
            <a:ext cx="4618856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ОТЛИЧИЯ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672" y="140892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УСЛОВИЯ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ДЛЯ ОРГАНИЗАЦИИ ШИРОКОГО СПЕКТРА СРЕДСТВ ОРГАНИЗАЦИИ ТВОРЧЕСКОЙ И ИГРОВОЙ ДЕЯТЕЛЬНОСТИ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9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0743" y="4685521"/>
            <a:ext cx="4618856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ОТЛИЧИЯ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344" y="348817"/>
            <a:ext cx="8883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КОРПАРАТИВНО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ОБУЧЕНИЕ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(ЭЛЕКТРОННОЕ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С ИСПОЛЬЗОВАНИЕМ  ДИСТАНЦИОННЫХ ОБРАЗОВАТЕЛЬНЫХ ТЕХНОЛОГИЙ)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414" t="18899" r="34271" b="14137"/>
          <a:stretch/>
        </p:blipFill>
        <p:spPr>
          <a:xfrm>
            <a:off x="4052514" y="2236235"/>
            <a:ext cx="4855028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0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960" y="1166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НОВЫЕ НАПРАВЛЕНИЯ ДЕЯТЕЛЬНОСТИ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ОРГАНИЗАЦИЯ И ПРОВЕДЕНИЕ МЕРОПРИЯТИЙ  ДЛЯ ПЕДАГОГОВ, ОБУЧАЮЩИХСЯ ПО ОБУЧЕНИЮ РАБОТЕ С ЦИФРОВЫМИ РЕСУРСАМИ, КОНТЕНТОМ.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КОНСУЛЬТАЦИОННОЕ СОПРОВОЖДЕНИЕ ПЕДАГОГОВ ПРИ ПРОВЕДЕНИИ ЗАНЯТИЙ НА БАЗЕ БИБЛИОТЕЧНО-ИНФОРМАЦИОННОГО ЦЕНТРА С ИСПОЛЬЗОВАНИЕМ РАЗЛИЧНЫХ ИНФОРМАЦИОННЫХ СРЕДСТВ ОБУЧЕНИЯ.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ОРГАНИЗАЦИЯ И ПРОВЕДЕНИЕ МЕРОПРИЯТИЙ ДЛЯ ОБУЧАЮЩИХСЯ ДЛЯ ФОРМИРОВАНИЯ НАВЫКОВ И УМЕНИЙ САМОСТОЯТЕЛЬНОЙ, ТВОРЧЕСКОЙ, ПОИСКОВО-ИССЛЕДОВАТЕЛЬСКОЙ РАБОТЫ С РАЗЛИЧНЫМИ ИСТОЧНИКАМИ ИНФОРМАЦИИ.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ОРГАНИЗАЦИЯ И ПРОВЕДЕНИЕ МЕРОПРИЯТИЙ НАПРАВЛЕННЫХ НА ВОСПИТАНИЕ ЦИФРОВОЙ ГРАМОТНОСТИ ПЕДАГОГОВ ОБУЧАЮЩИХСЯ.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2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ФОНДЫ НЭБ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5459" y="1465729"/>
            <a:ext cx="8498541" cy="4711234"/>
          </a:xfrm>
        </p:spPr>
        <p:txBody>
          <a:bodyPr/>
          <a:lstStyle/>
          <a:p>
            <a:r>
              <a:rPr lang="ru-RU" dirty="0"/>
              <a:t>произведения, перешедшие в общественное достояние;</a:t>
            </a:r>
          </a:p>
          <a:p>
            <a:r>
              <a:rPr lang="ru-RU" dirty="0"/>
              <a:t>произведения образовательного и научного значения, не </a:t>
            </a:r>
            <a:r>
              <a:rPr lang="ru-RU" dirty="0" err="1"/>
              <a:t>переиздававшиеся</a:t>
            </a:r>
            <a:r>
              <a:rPr lang="ru-RU" dirty="0"/>
              <a:t> последние 10 лет;</a:t>
            </a:r>
          </a:p>
          <a:p>
            <a:r>
              <a:rPr lang="ru-RU" dirty="0"/>
              <a:t>произведения, права на которые </a:t>
            </a:r>
            <a:r>
              <a:rPr lang="ru-RU" dirty="0" smtClean="0"/>
              <a:t>получены </a:t>
            </a:r>
            <a:r>
              <a:rPr lang="ru-RU" dirty="0"/>
              <a:t>в рамках договоров с правообладателями;</a:t>
            </a:r>
          </a:p>
          <a:p>
            <a:r>
              <a:rPr lang="ru-RU" dirty="0" smtClean="0"/>
              <a:t>произведения</a:t>
            </a:r>
            <a:r>
              <a:rPr lang="ru-RU" dirty="0"/>
              <a:t>, правомерно переведенные в цифровую форму.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9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Georgia" panose="02040502050405020303" pitchFamily="18" charset="0"/>
              </a:rPr>
              <a:t>Цель НЭБ: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обеспечить </a:t>
            </a:r>
            <a:r>
              <a:rPr lang="ru-RU" dirty="0"/>
              <a:t>свободный доступ граждан Российской Федерации ко всем изданным, издаваемым и хранящимся в фондах российских библиотек изданиям и научным работам, — от книжных памятников истории и культуры, до новейших авторских произведений.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79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83" y="280385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Интернет-ресурсы</a:t>
            </a:r>
            <a:endParaRPr lang="ru-RU" sz="4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802434" y="1511480"/>
            <a:ext cx="6253696" cy="728662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816144" y="2273479"/>
            <a:ext cx="6239986" cy="987468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880191" y="3021193"/>
            <a:ext cx="6175938" cy="928480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880191" y="4137944"/>
            <a:ext cx="6095051" cy="64293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45" y="276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102094" y="5515577"/>
            <a:ext cx="6039086" cy="773256"/>
            <a:chOff x="1268" y="3207"/>
            <a:chExt cx="319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Click to add Title</a:t>
              </a: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978" y="1437322"/>
            <a:ext cx="7499176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ПРИКАЗ МИНИСТЕРСТВА ОБРАЗОВАНИЯ И НАУКИ РФ ОТ </a:t>
            </a:r>
            <a:r>
              <a:rPr lang="ru-RU" sz="3500" b="1" dirty="0" smtClean="0">
                <a:solidFill>
                  <a:srgbClr val="FF0000"/>
                </a:solidFill>
                <a:latin typeface="Georgia" pitchFamily="18" charset="0"/>
              </a:rPr>
              <a:t>15 </a:t>
            </a:r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ИЮНЯ </a:t>
            </a:r>
            <a:r>
              <a:rPr lang="ru-RU" sz="3500" b="1" dirty="0" smtClean="0">
                <a:solidFill>
                  <a:srgbClr val="FF0000"/>
                </a:solidFill>
                <a:latin typeface="Georgia" pitchFamily="18" charset="0"/>
              </a:rPr>
              <a:t>2016</a:t>
            </a:r>
            <a:r>
              <a:rPr lang="ru-RU" sz="2200" b="1" dirty="0" smtClean="0">
                <a:solidFill>
                  <a:srgbClr val="0070C0"/>
                </a:solidFill>
                <a:latin typeface="Georgia" pitchFamily="18" charset="0"/>
              </a:rPr>
              <a:t> Г. N</a:t>
            </a:r>
            <a:r>
              <a:rPr lang="ru-RU" sz="3500" b="1" dirty="0" smtClean="0">
                <a:solidFill>
                  <a:srgbClr val="FF0000"/>
                </a:solidFill>
                <a:latin typeface="Georgia" pitchFamily="18" charset="0"/>
              </a:rPr>
              <a:t> 715 </a:t>
            </a:r>
            <a:br>
              <a:rPr lang="ru-RU" sz="35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"ОБ УТВЕРЖДЕНИИ КОНЦЕПЦИИ РАЗВИТИЯ ШКОЛЬНЫХ ИНФОРМАЦИОННО-БИБЛИОТЕЧНЫХ ЦЕНТРОВ"</a:t>
            </a:r>
            <a:endParaRPr lang="ru-RU" sz="2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144453"/>
            <a:ext cx="87849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Georgia" pitchFamily="18" charset="0"/>
              </a:rPr>
              <a:t>ЦЕЛИ: </a:t>
            </a:r>
            <a:r>
              <a:rPr lang="ru-RU" sz="2500" b="1" dirty="0" smtClean="0">
                <a:solidFill>
                  <a:srgbClr val="0070C0"/>
                </a:solidFill>
                <a:latin typeface="Georgia" pitchFamily="18" charset="0"/>
              </a:rPr>
              <a:t>РАСШИРЕНИЕ ФУНКЦИЙ ШКОЛЬНЫХ БИБЛИОТЕК ДЛЯ КОМПЛЕКСНОЙ ПОДДЕРЖКИ ОБРАЗОВАТЕЛЬНОЙ ДЕЯТЕЛЬНОСТИ В СООТВЕТСТВИИ С ТРЕБОВАНИЯМИ ФГОС</a:t>
            </a:r>
            <a:endParaRPr lang="ru-RU" sz="25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454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«ШКОЛЬНЫЙ ИНФОРМАЦИОННО-БИБЛИОТЕЧНЫЙ ЦЕНТР»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»Ð¸ÑÑÐµÑ Ð±ÐµÑÐ¿Ð»Ð°ÑÐ½ÑÐµ ÐºÐ½Ð¸Ð³Ð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" y="1545991"/>
            <a:ext cx="9134264" cy="4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8698" y="6286472"/>
            <a:ext cx="674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24C8B"/>
                </a:solidFill>
                <a:latin typeface="Arial" panose="020B0604020202020204" pitchFamily="34" charset="0"/>
                <a:hlinkClick r:id="rId4"/>
              </a:rPr>
              <a:t>Официальный сайт </a:t>
            </a:r>
            <a:r>
              <a:rPr lang="ru-RU" u="sng" dirty="0" err="1">
                <a:solidFill>
                  <a:srgbClr val="024C8B"/>
                </a:solidFill>
                <a:latin typeface="Arial" panose="020B0604020202020204" pitchFamily="34" charset="0"/>
                <a:hlinkClick r:id="rId4"/>
              </a:rPr>
              <a:t>ЛитРес</a:t>
            </a:r>
            <a:r>
              <a:rPr lang="ru-RU" u="sng" dirty="0">
                <a:solidFill>
                  <a:srgbClr val="024C8B"/>
                </a:solidFill>
                <a:latin typeface="Arial" panose="020B0604020202020204" pitchFamily="34" charset="0"/>
                <a:hlinkClick r:id="rId4"/>
              </a:rPr>
              <a:t> </a:t>
            </a:r>
            <a:r>
              <a:rPr lang="ru-RU" u="sng" dirty="0" smtClean="0">
                <a:solidFill>
                  <a:srgbClr val="024C8B"/>
                </a:solidFill>
                <a:latin typeface="Arial" panose="020B0604020202020204" pitchFamily="34" charset="0"/>
                <a:hlinkClick r:id="rId4"/>
              </a:rPr>
              <a:t>библиотеки</a:t>
            </a:r>
            <a:r>
              <a:rPr lang="ru-RU" u="sng" dirty="0" smtClean="0">
                <a:solidFill>
                  <a:srgbClr val="024C8B"/>
                </a:solidFill>
                <a:latin typeface="Arial" panose="020B0604020202020204" pitchFamily="34" charset="0"/>
              </a:rPr>
              <a:t> - </a:t>
            </a:r>
            <a:r>
              <a:rPr lang="en-US" u="sng" dirty="0">
                <a:solidFill>
                  <a:srgbClr val="024C8B"/>
                </a:solidFill>
                <a:latin typeface="Arial" panose="020B0604020202020204" pitchFamily="34" charset="0"/>
              </a:rPr>
              <a:t>https://biblio.litres.ru/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9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779" y="269776"/>
            <a:ext cx="4618856" cy="11430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ОТЛИЧИЯ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ЦЕЛЕВЫЕ ВЫСОКОКАЧЕСТВЕННЫЕ </a:t>
            </a:r>
            <a:endParaRPr lang="ru-RU" sz="28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РАЗНОФОРМАТНЫЕ 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ФОНДЫ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ПЕЧАТНЫЕ, МУЛЬТИМЕДИЙНЫЕ, ЦИФРОВЫЕ)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7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16" y="3420011"/>
            <a:ext cx="4953484" cy="3304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НОВЫЕ КНИГИ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5" y="1123839"/>
            <a:ext cx="5129046" cy="3422036"/>
          </a:xfrm>
        </p:spPr>
      </p:pic>
    </p:spTree>
    <p:extLst>
      <p:ext uri="{BB962C8B-B14F-4D97-AF65-F5344CB8AC3E}">
        <p14:creationId xmlns:p14="http://schemas.microsoft.com/office/powerpoint/2010/main" val="1620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Каталог ЭОР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Группа в ВК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89" t="16779" r="14302" b="20375"/>
          <a:stretch/>
        </p:blipFill>
        <p:spPr>
          <a:xfrm>
            <a:off x="137352" y="1337733"/>
            <a:ext cx="8882742" cy="51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Группа в ВК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9443" y="993331"/>
            <a:ext cx="7567459" cy="4254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59" y="3550832"/>
            <a:ext cx="6492459" cy="36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2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Группа в ВК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49" t="17636" r="10004" b="-2307"/>
          <a:stretch/>
        </p:blipFill>
        <p:spPr>
          <a:xfrm>
            <a:off x="558920" y="1123406"/>
            <a:ext cx="7939621" cy="596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913</Words>
  <Application>Microsoft Office PowerPoint</Application>
  <PresentationFormat>Экран (4:3)</PresentationFormat>
  <Paragraphs>105</Paragraphs>
  <Slides>21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Office Theme</vt:lpstr>
      <vt:lpstr>Интернет-ресурсы  для школьных  библиотек</vt:lpstr>
      <vt:lpstr>ПРИКАЗ МИНИСТЕРСТВА ОБРАЗОВАНИЯ И НАУКИ РФ ОТ 15 ИЮНЯ 2016 Г. N 715  "ОБ УТВЕРЖДЕНИИ КОНЦЕПЦИИ РАЗВИТИЯ ШКОЛЬНЫХ ИНФОРМАЦИОННО-БИБЛИОТЕЧНЫХ ЦЕНТРОВ"</vt:lpstr>
      <vt:lpstr>ОТЛИЧИЯ</vt:lpstr>
      <vt:lpstr>НОВЫЕ КНИГИ</vt:lpstr>
      <vt:lpstr>Каталог ЭОР</vt:lpstr>
      <vt:lpstr>Группа в ВК</vt:lpstr>
      <vt:lpstr>Группа в ВК</vt:lpstr>
      <vt:lpstr>Группа в ВК</vt:lpstr>
      <vt:lpstr>Презентация PowerPoint</vt:lpstr>
      <vt:lpstr>ОТЛИЧИЯ</vt:lpstr>
      <vt:lpstr>Библиотека</vt:lpstr>
      <vt:lpstr>Библиотека</vt:lpstr>
      <vt:lpstr>ОТЛИЧИЯ</vt:lpstr>
      <vt:lpstr>ОТЛИЧИЯ</vt:lpstr>
      <vt:lpstr>НОВЫЕ НАПРАВЛЕНИЯ ДЕЯТЕЛЬНОСТИ</vt:lpstr>
      <vt:lpstr>Презентация PowerPoint</vt:lpstr>
      <vt:lpstr>ФОНДЫ НЭБ</vt:lpstr>
      <vt:lpstr>Цель НЭБ:</vt:lpstr>
      <vt:lpstr>Интернет-ресурсы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Учитель</cp:lastModifiedBy>
  <cp:revision>44</cp:revision>
  <dcterms:created xsi:type="dcterms:W3CDTF">2016-11-18T14:12:19Z</dcterms:created>
  <dcterms:modified xsi:type="dcterms:W3CDTF">2018-12-25T18:21:12Z</dcterms:modified>
</cp:coreProperties>
</file>