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375" r:id="rId3"/>
    <p:sldId id="398" r:id="rId4"/>
    <p:sldId id="396" r:id="rId5"/>
    <p:sldId id="402" r:id="rId6"/>
    <p:sldId id="403" r:id="rId7"/>
    <p:sldId id="404" r:id="rId8"/>
    <p:sldId id="406" r:id="rId9"/>
    <p:sldId id="394" r:id="rId10"/>
    <p:sldId id="376" r:id="rId11"/>
    <p:sldId id="377" r:id="rId12"/>
    <p:sldId id="379" r:id="rId13"/>
    <p:sldId id="380" r:id="rId14"/>
    <p:sldId id="381" r:id="rId15"/>
    <p:sldId id="382" r:id="rId16"/>
    <p:sldId id="383" r:id="rId17"/>
    <p:sldId id="384" r:id="rId18"/>
    <p:sldId id="405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40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66CC"/>
    <a:srgbClr val="CCFFFF"/>
    <a:srgbClr val="006600"/>
    <a:srgbClr val="008000"/>
    <a:srgbClr val="FF3300"/>
    <a:srgbClr val="CC3300"/>
    <a:srgbClr val="000066"/>
    <a:srgbClr val="0033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60"/>
  </p:normalViewPr>
  <p:slideViewPr>
    <p:cSldViewPr>
      <p:cViewPr>
        <p:scale>
          <a:sx n="60" d="100"/>
          <a:sy n="60" d="100"/>
        </p:scale>
        <p:origin x="-2664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E08C13-7B43-4C47-A6EA-36A61117120C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A1A014-3B0C-4920-8442-D510EEE6D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07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6C175-DBC0-487A-BBD6-61326D0F573F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FB529-2952-4DF2-80BC-D98B540DB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9866-0C9A-4156-B713-73647D9F8205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7CBC-0D3F-4247-91EA-C66A8F5C5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AECB-988B-4A1F-9BAB-7B552D0D8332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B0F4-420F-46C7-91B2-7455833A9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C34E-11F7-4629-9597-20CBA7EB9689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E05C-AD35-42CD-B2A4-0AB71B200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EB42-6649-46B3-9342-DD631AF3AC08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4B23-FEDA-445B-9EE4-8140543E1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0317-F07F-4CD6-9A43-5370050C6D83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EDCC-7C20-453F-A186-2971B9007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9B51-6B38-4F54-9570-EEFB9DEA81D2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D3B7-95F4-4F1F-923B-DF5DE7348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63D2-A226-44B1-9F20-65387DA5CA04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1AF8-00F8-40AD-BB01-F9691F14B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32FC9-6E28-4AAA-B6D3-E7CAADE7351F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EB64C-8375-4745-AF72-66281545C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81AD-E704-4334-9E86-823896C9A1B3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345C-7B49-4FD6-AC64-B8F496F8A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F06E-E226-4667-991C-FC39069C3177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3E501-90D8-45AC-BC97-07B3BFA26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23414CF-AC0E-4CFC-9112-85E0D26C511A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3B12FA2-2AD6-45B5-BA62-028261B24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257" r:id="rId2"/>
    <p:sldLayoutId id="2147485266" r:id="rId3"/>
    <p:sldLayoutId id="2147485258" r:id="rId4"/>
    <p:sldLayoutId id="2147485259" r:id="rId5"/>
    <p:sldLayoutId id="2147485260" r:id="rId6"/>
    <p:sldLayoutId id="2147485261" r:id="rId7"/>
    <p:sldLayoutId id="2147485262" r:id="rId8"/>
    <p:sldLayoutId id="2147485267" r:id="rId9"/>
    <p:sldLayoutId id="2147485263" r:id="rId10"/>
    <p:sldLayoutId id="21474852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-1142345"/>
            <a:ext cx="8064896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99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66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99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66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/>
            <a:r>
              <a:rPr lang="ru-RU" sz="3200" dirty="0"/>
              <a:t>Использование методического комплекта «Климатическая шкатулка» для формирования экологической  грамотности школьников и повышения  качества образования по предметам естественно-научного цикла</a:t>
            </a:r>
            <a:endParaRPr lang="ru-RU" sz="3200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24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авторы:   учителя биологии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МБОУСОШ №3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ru-RU" sz="2400" b="1" dirty="0" err="1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Клубникина</a:t>
            </a:r>
            <a:r>
              <a:rPr lang="ru-RU" sz="24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Л.Н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Бегунова А.П.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ПРООН\апрель 2018г\4 раздел\1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9256"/>
            <a:ext cx="8137719" cy="6798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user\Desktop\ПРООН\апрель 2018г\4 раздел\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890918" cy="1397819"/>
          </a:xfrm>
          <a:prstGeom prst="rect">
            <a:avLst/>
          </a:prstGeom>
          <a:noFill/>
        </p:spPr>
      </p:pic>
      <p:pic>
        <p:nvPicPr>
          <p:cNvPr id="2051" name="Picture 3" descr="D:\Users\user\Desktop\ПРООН\апрель 2018г\4 раздел\1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8861642" cy="5025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Desktop\ПРООН\апрель 2018г\4 раздел\1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6"/>
            <a:ext cx="9118969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user\Desktop\ПРООН\апрель 2018г\4 раздел\2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962" y="182339"/>
            <a:ext cx="5721350" cy="1014413"/>
          </a:xfrm>
          <a:prstGeom prst="rect">
            <a:avLst/>
          </a:prstGeom>
          <a:noFill/>
        </p:spPr>
      </p:pic>
      <p:pic>
        <p:nvPicPr>
          <p:cNvPr id="5123" name="Picture 3" descr="D:\Users\user\Desktop\ПРООН\апрель 2018г\4 раздел\2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5757863" cy="559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user\Desktop\ПРООН\апрель 2018г\4 раздел\2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128792" cy="1194342"/>
          </a:xfrm>
          <a:prstGeom prst="rect">
            <a:avLst/>
          </a:prstGeom>
          <a:noFill/>
        </p:spPr>
      </p:pic>
      <p:pic>
        <p:nvPicPr>
          <p:cNvPr id="6147" name="Picture 3" descr="D:\Users\user\Desktop\ПРООН\апрель 2018г\4 раздел\2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23554"/>
            <a:ext cx="7182605" cy="5145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user\Desktop\ПРООН\апрель 2018г\4 раздел\3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61" y="476672"/>
            <a:ext cx="7518555" cy="6237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user\Desktop\ПРООН\апрель 2018г\4 раздел\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624"/>
            <a:ext cx="7159754" cy="1630071"/>
          </a:xfrm>
          <a:prstGeom prst="rect">
            <a:avLst/>
          </a:prstGeom>
          <a:noFill/>
        </p:spPr>
      </p:pic>
      <p:pic>
        <p:nvPicPr>
          <p:cNvPr id="8195" name="Picture 3" descr="D:\Users\user\Desktop\ПРООН\апрель 2018г\4 раздел\3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20528"/>
            <a:ext cx="7120213" cy="5092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user\Desktop\ПРООН\апрель 2018г\4 раздел\3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980728"/>
            <a:ext cx="8928993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4016" y="1484784"/>
            <a:ext cx="8892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 Природоведение. 5 класс. Авт. учеб. Плешаков А.А., Сонин Н.И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 Биология. 6-9 классы. Авт. учеб. Сонин Н.И., Захаров В.Б., Захарова Е.Т.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Биология. 10-11 классы. Авт. учеб. Агафонов И.Б.,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Сивоглазов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В.И.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 География. 6-9 классы. Авт. учеб. Дронов В.П. и др.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 География.10-11 классы. Авт. учеб.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Максаковский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В.П.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 Химия. 8-11 классы. Авт. учеб. Габриелян О.С.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 Физика. 7-9 классы. Авт. учеб.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Пёрышкин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А.В.,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Гутник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Е.М.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 Физика. 10-11 классы. Авт. учеб.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Генденштейн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Л.Э.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 ОБЖ. 5-9 классы. Авт. учеб. Топоров И.К.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54868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СРЕДНЕЕ ОБЩЕЕ ОБРАЗОВАНИЕ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user\Desktop\ПРООН\апрель 2018г\4 раздел\4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558800"/>
            <a:ext cx="8885237" cy="573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692696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Разделы Пособия для школьников </a:t>
            </a:r>
          </a:p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«Климатическая шкатулка»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99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496944" cy="523220"/>
          </a:xfrm>
          <a:prstGeom prst="rect">
            <a:avLst/>
          </a:prstGeom>
          <a:solidFill>
            <a:srgbClr val="0066CC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«Проблема изменения климата»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20888"/>
            <a:ext cx="8496944" cy="1384995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Как изменения климата влияют на природу и человека. Можно ли адаптироваться к их неизбежным последствиям?»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61048"/>
            <a:ext cx="8496944" cy="954107"/>
          </a:xfrm>
          <a:prstGeom prst="rect">
            <a:avLst/>
          </a:prstGeom>
          <a:solidFill>
            <a:srgbClr val="00CC00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«Как предотвратить опасные изменения климата».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869160"/>
            <a:ext cx="8568952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Методические рекомендации для учителя по использованию комплекта учебно-игровых материалов «Климатическая шкатулка» в школе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user\Desktop\ПРООН\апрель 2018г\4 раздел\4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899525" cy="277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user\Desktop\ПРООН\апрель 2018г\4 раздел\5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912225" cy="966787"/>
          </a:xfrm>
          <a:prstGeom prst="rect">
            <a:avLst/>
          </a:prstGeom>
          <a:noFill/>
        </p:spPr>
      </p:pic>
      <p:pic>
        <p:nvPicPr>
          <p:cNvPr id="12291" name="Picture 3" descr="D:\Users\user\Desktop\ПРООН\апрель 2018г\4 раздел\5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8899525" cy="257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user\Desktop\ПРООН\апрель 2018г\4 раздел\5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557213"/>
            <a:ext cx="8912225" cy="5741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user\Desktop\ПРООН\апрель 2018г\4 раздел\5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538163"/>
            <a:ext cx="8924925" cy="578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sers\user\Desktop\ПРООН\апрель 2018г\4 раздел\6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542925"/>
            <a:ext cx="8912225" cy="577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sers\user\Desktop\ПРООН\апрель 2018г\4 раздел\6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1012825"/>
            <a:ext cx="8909050" cy="483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Users\user\Desktop\ПРООН\апрель 2018г\4 раздел\6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525463"/>
            <a:ext cx="8915400" cy="580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лиматическая шкатулка\фото клим.шкат\фото\DSC08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314436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1" name="Picture 3" descr="D:\Users\user\Desktop\фото шкатулка в Сочи\full_14496639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48680"/>
            <a:ext cx="2857500" cy="214312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4" name="Picture 6" descr="D:\Users\user\Desktop\фото шкатулка в Сочи\full_146891015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712" y="3429000"/>
            <a:ext cx="2699792" cy="199784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5" name="Picture 7" descr="D:\Users\user\Desktop\фото шкатулка в Сочи\full_14689107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20888"/>
            <a:ext cx="3395498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6" name="Picture 8" descr="D:\Users\user\Desktop\фото шкатулка в Сочи\full_146891071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5863" y="1052736"/>
            <a:ext cx="2832642" cy="21197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3" name="Picture 5" descr="D:\Users\user\Desktop\фото шкатулка в Сочи\full_1449225093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7" y="2780928"/>
            <a:ext cx="2802995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7" name="Picture 9" descr="D:\Users\user\Desktop\фото шкатулка в Сочи\full_146891071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509120"/>
            <a:ext cx="3384376" cy="190089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D:\Users\user\Desktop\фото шкатулка в Сочи\full_146891071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921367"/>
            <a:ext cx="3240360" cy="182000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764704"/>
            <a:ext cx="37444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ЧАСТЬ 1. Проблема изменения климата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1.1. Климат и погода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1.2. Типы климатов и климатические пояса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1.3. Как и почему менялся климат в прошлом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1.3.1. Причины изменений климата: миллионы лет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1.3.2. Причины изменений климата: десятки и сотни тысяч лет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1.3.3. Причины изменений климата: столетия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1.4. Современные изменения климата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31432" y="719986"/>
            <a:ext cx="511256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ЧАСТЬ 2. Как изменения климата влияют на природу и человека.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Можно ли адаптироваться к неизбежным последствиям?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2.1. Как изменения климата влияют на погоду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2.2. Как изменения климата влияют на растения и животных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2.3. Как изменения климата влияют на леса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2.4. Как изменения климата влияют на водные ресурсы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2.5. Как изменения климата влияют на сельское хозяйство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2.6. Как изменения климата влияют на прибрежные регионы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2.7. Как изменения климата влияют на горные регионы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2.8. Как изменения климата влияют на арктические регионы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2.9. Как изменения климата влияют на города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2.10. Как изменения климата влияют на социальные проблемы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3284984"/>
            <a:ext cx="849694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ЧАСТЬ 3. Как предотвратить опасные изменения климата?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3.1. «Зелёные» источники энергии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3.1.1. Что такое энергия?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3.1.2. Основные источники энергии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3.1.3. Углеводородные источники энергии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3.1.4. Атомная энергетика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3.1.5. Возобновляемые источники энергии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3.1.6. Преимущества и недостатки различных источников энергии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3.2.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Энергоэффективность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энергосбережение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3.2.1.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Экологичные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виды транспорта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3.2.2. Бытовая техника и электроприборы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3.2.3. Зелёное строительство. Пассивные и активные дома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3.2.4. Зелёные города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3.3. Углеродный след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3.4. Как я могу помочь планете? Сокращаем свой углеродный след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3.5. Глобальное сотрудничество в области изменения климата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устойчивого развития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фото смерч в со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68" y="188640"/>
            <a:ext cx="3109628" cy="233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Picture 2" descr="C:\Users\ЕЛЕНА\Desktop\Новая папка\soch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335" y="260648"/>
            <a:ext cx="449298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Picture 4" descr="D:\Users\user\Desktop\Бишкек ноябрь 2017г\камнепад на дороге на Иссык ку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052" y="4797152"/>
            <a:ext cx="3506892" cy="19888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5842" name="Picture 2" descr="Картинки по запросу москва загазованность от горящих торфя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8377" y="3284984"/>
            <a:ext cx="3936435" cy="29523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5844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9" y="2564904"/>
            <a:ext cx="3934497" cy="221166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ЕЛЕНА\Desktop\20161210_142957.jpg"/>
          <p:cNvPicPr>
            <a:picLocks noChangeAspect="1" noChangeArrowheads="1"/>
          </p:cNvPicPr>
          <p:nvPr/>
        </p:nvPicPr>
        <p:blipFill>
          <a:blip r:embed="rId2" cstate="print"/>
          <a:srcRect l="9814" t="4941" r="7556" b="7719"/>
          <a:stretch>
            <a:fillRect/>
          </a:stretch>
        </p:blipFill>
        <p:spPr bwMode="auto">
          <a:xfrm>
            <a:off x="5076056" y="764704"/>
            <a:ext cx="37480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D:\Users\user\Desktop\Новая папк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445868" cy="2492381"/>
          </a:xfrm>
          <a:prstGeom prst="rect">
            <a:avLst/>
          </a:prstGeom>
          <a:noFill/>
        </p:spPr>
      </p:pic>
      <p:pic>
        <p:nvPicPr>
          <p:cNvPr id="2050" name="Picture 2" descr="D:\Users\user\Desktop\Новая папка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662018" cy="2016224"/>
          </a:xfrm>
          <a:prstGeom prst="rect">
            <a:avLst/>
          </a:prstGeom>
          <a:noFill/>
        </p:spPr>
      </p:pic>
      <p:pic>
        <p:nvPicPr>
          <p:cNvPr id="2051" name="Picture 3" descr="D:\Users\user\Desktop\Новая папка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429000"/>
            <a:ext cx="3507698" cy="2835016"/>
          </a:xfrm>
          <a:prstGeom prst="rect">
            <a:avLst/>
          </a:prstGeom>
          <a:noFill/>
        </p:spPr>
      </p:pic>
      <p:pic>
        <p:nvPicPr>
          <p:cNvPr id="2052" name="Picture 4" descr="D:\Users\user\Desktop\Новая папка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1898838" cy="175359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D:\Users\user\Desktop\Новая папк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2434516" cy="238376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62" name="Picture 2" descr="D:\Users\user\Desktop\Новая папка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33" y="5229200"/>
            <a:ext cx="3841503" cy="14401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64" name="Picture 4" descr="D:\Users\user\Desktop\Новая папка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7583" y="548680"/>
            <a:ext cx="5156418" cy="2836984"/>
          </a:xfrm>
          <a:prstGeom prst="rect">
            <a:avLst/>
          </a:prstGeom>
          <a:noFill/>
        </p:spPr>
      </p:pic>
      <p:pic>
        <p:nvPicPr>
          <p:cNvPr id="40963" name="Picture 3" descr="D:\Users\user\Desktop\Новая папка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564904"/>
            <a:ext cx="3005956" cy="1802811"/>
          </a:xfrm>
          <a:prstGeom prst="rect">
            <a:avLst/>
          </a:prstGeom>
          <a:noFill/>
        </p:spPr>
      </p:pic>
      <p:pic>
        <p:nvPicPr>
          <p:cNvPr id="40965" name="Picture 5" descr="D:\Users\user\Desktop\Новая папка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509120"/>
            <a:ext cx="4317415" cy="2102073"/>
          </a:xfrm>
          <a:prstGeom prst="rect">
            <a:avLst/>
          </a:prstGeom>
          <a:noFill/>
        </p:spPr>
      </p:pic>
      <p:pic>
        <p:nvPicPr>
          <p:cNvPr id="40967" name="Picture 7" descr="D:\Users\user\Desktop\Новая папка\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88640"/>
            <a:ext cx="3980973" cy="25922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D:\Users\user\Desktop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522003" cy="4680520"/>
          </a:xfrm>
          <a:prstGeom prst="rect">
            <a:avLst/>
          </a:prstGeom>
          <a:noFill/>
        </p:spPr>
      </p:pic>
      <p:pic>
        <p:nvPicPr>
          <p:cNvPr id="39938" name="Picture 2" descr="D:\Users\user\Desktop\Новая папка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4110640" cy="4491159"/>
          </a:xfrm>
          <a:prstGeom prst="rect">
            <a:avLst/>
          </a:prstGeom>
          <a:noFill/>
        </p:spPr>
      </p:pic>
      <p:pic>
        <p:nvPicPr>
          <p:cNvPr id="39939" name="Picture 3" descr="D:\Users\user\Desktop\Новая папка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76378"/>
            <a:ext cx="1619672" cy="2214217"/>
          </a:xfrm>
          <a:prstGeom prst="rect">
            <a:avLst/>
          </a:prstGeom>
          <a:noFill/>
        </p:spPr>
      </p:pic>
      <p:pic>
        <p:nvPicPr>
          <p:cNvPr id="39940" name="Picture 4" descr="D:\Users\user\Desktop\Новая папка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05064"/>
            <a:ext cx="1413321" cy="1485357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139952" y="5661248"/>
            <a:ext cx="4824536" cy="1008112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41" name="Picture 5" descr="D:\Users\user\Desktop\Новая папка\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5805264"/>
            <a:ext cx="819150" cy="666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58772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Словарь основных терминов и понятий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Desktop\ПРООН\апрель 2018г\4 раздел\5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774581"/>
            <a:ext cx="8912225" cy="966787"/>
          </a:xfrm>
          <a:prstGeom prst="rect">
            <a:avLst/>
          </a:prstGeom>
          <a:noFill/>
          <a:ln w="3175">
            <a:solidFill>
              <a:srgbClr val="9966FF"/>
            </a:solidFill>
          </a:ln>
        </p:spPr>
      </p:pic>
      <p:pic>
        <p:nvPicPr>
          <p:cNvPr id="1028" name="Picture 4" descr="D:\Users\user\Desktop\Новая папка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3" y="107015"/>
            <a:ext cx="6663745" cy="4834153"/>
          </a:xfrm>
          <a:prstGeom prst="rect">
            <a:avLst/>
          </a:prstGeom>
          <a:noFill/>
        </p:spPr>
      </p:pic>
      <p:pic>
        <p:nvPicPr>
          <p:cNvPr id="1026" name="Picture 2" descr="D:\Users\user\Desktop\ПРООН\апрель 2018г\4 раздел\2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81128"/>
            <a:ext cx="5721350" cy="1014413"/>
          </a:xfrm>
          <a:prstGeom prst="rect">
            <a:avLst/>
          </a:prstGeom>
          <a:noFill/>
          <a:ln w="3175">
            <a:solidFill>
              <a:srgbClr val="0066CC"/>
            </a:solidFill>
          </a:ln>
        </p:spPr>
      </p:pic>
      <p:pic>
        <p:nvPicPr>
          <p:cNvPr id="1029" name="Picture 5" descr="D:\Users\user\Desktop\Новая папка\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407176"/>
            <a:ext cx="1306066" cy="1174123"/>
          </a:xfrm>
          <a:prstGeom prst="rect">
            <a:avLst/>
          </a:prstGeom>
          <a:noFill/>
          <a:ln w="3175">
            <a:solidFill>
              <a:srgbClr val="0066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833791"/>
            <a:ext cx="813690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Образовательная программа «Школа 2100». Окружающий мир. Авт. учеб. Вахрушев А.А., Данилов Д.Д.,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Раутиан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А.С. и др.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 Образовательная программа «Гармония». Окружающий мир. Авт. учеб.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Поглазова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О. Т.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 Образовательная программа «Школа России». Окружающий мир («Мир вокруг нас»). Авт. учеб. Плешаков А. 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2068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НАЧАЛЬНОЕ ОБЩЕЕ ОБРАЗОВАНИЕ</a:t>
            </a:r>
            <a:endParaRPr lang="ru-RU" sz="28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2072</TotalTime>
  <Words>568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Учитель1</cp:lastModifiedBy>
  <cp:revision>936</cp:revision>
  <dcterms:created xsi:type="dcterms:W3CDTF">2016-12-08T17:17:06Z</dcterms:created>
  <dcterms:modified xsi:type="dcterms:W3CDTF">2018-08-27T07:54:23Z</dcterms:modified>
</cp:coreProperties>
</file>