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68" r:id="rId2"/>
    <p:sldMasterId id="2147483933" r:id="rId3"/>
    <p:sldMasterId id="2147483959" r:id="rId4"/>
    <p:sldMasterId id="2147483985" r:id="rId5"/>
    <p:sldMasterId id="2147483998" r:id="rId6"/>
    <p:sldMasterId id="2147484036" r:id="rId7"/>
  </p:sldMasterIdLst>
  <p:notesMasterIdLst>
    <p:notesMasterId r:id="rId55"/>
  </p:notesMasterIdLst>
  <p:sldIdLst>
    <p:sldId id="279" r:id="rId8"/>
    <p:sldId id="301" r:id="rId9"/>
    <p:sldId id="281" r:id="rId10"/>
    <p:sldId id="278" r:id="rId11"/>
    <p:sldId id="282" r:id="rId12"/>
    <p:sldId id="263" r:id="rId13"/>
    <p:sldId id="270" r:id="rId14"/>
    <p:sldId id="328" r:id="rId15"/>
    <p:sldId id="330" r:id="rId16"/>
    <p:sldId id="331" r:id="rId17"/>
    <p:sldId id="329" r:id="rId18"/>
    <p:sldId id="332" r:id="rId19"/>
    <p:sldId id="335" r:id="rId20"/>
    <p:sldId id="336" r:id="rId21"/>
    <p:sldId id="343" r:id="rId22"/>
    <p:sldId id="345" r:id="rId23"/>
    <p:sldId id="339" r:id="rId24"/>
    <p:sldId id="338" r:id="rId25"/>
    <p:sldId id="340" r:id="rId26"/>
    <p:sldId id="269" r:id="rId27"/>
    <p:sldId id="357" r:id="rId28"/>
    <p:sldId id="360" r:id="rId29"/>
    <p:sldId id="348" r:id="rId30"/>
    <p:sldId id="350" r:id="rId31"/>
    <p:sldId id="365" r:id="rId32"/>
    <p:sldId id="352" r:id="rId33"/>
    <p:sldId id="354" r:id="rId34"/>
    <p:sldId id="363" r:id="rId35"/>
    <p:sldId id="366" r:id="rId36"/>
    <p:sldId id="367" r:id="rId37"/>
    <p:sldId id="273" r:id="rId38"/>
    <p:sldId id="294" r:id="rId39"/>
    <p:sldId id="370" r:id="rId40"/>
    <p:sldId id="364" r:id="rId41"/>
    <p:sldId id="371" r:id="rId42"/>
    <p:sldId id="373" r:id="rId43"/>
    <p:sldId id="275" r:id="rId44"/>
    <p:sldId id="262" r:id="rId45"/>
    <p:sldId id="285" r:id="rId46"/>
    <p:sldId id="374" r:id="rId47"/>
    <p:sldId id="375" r:id="rId48"/>
    <p:sldId id="358" r:id="rId49"/>
    <p:sldId id="359" r:id="rId50"/>
    <p:sldId id="284" r:id="rId51"/>
    <p:sldId id="286" r:id="rId52"/>
    <p:sldId id="362" r:id="rId53"/>
    <p:sldId id="27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B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6" autoAdjust="0"/>
  </p:normalViewPr>
  <p:slideViewPr>
    <p:cSldViewPr>
      <p:cViewPr varScale="1">
        <p:scale>
          <a:sx n="98" d="100"/>
          <a:sy n="98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DC1DCD-479F-4357-909B-39157E575F5A}" type="datetimeFigureOut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C5FC8D-76F7-4FE7-AAC8-A26ED3010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80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Е.В.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данной схеме показано, каким образом ОС «Школа 2100»  обеспечивает достижение метапредметных и личностных результатов при условии соблюдения целей, содержания и технологий. Результаты достигаются во-первых при изучении предметов, во-вторых, при соблюдении технологий, и в третьих в случае использования проектов и жизненных задач. </a:t>
            </a:r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8A4735-A139-4D59-A4B3-B4CA0DE2976B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40D5-A7E2-454D-A708-EE6CAC6418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83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841D-D7A6-4FC6-A421-8806FF8E6D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83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958E-29E8-459C-AF25-BB8CFED8EE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55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5B21-BBC4-40DA-B547-5737591F48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38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882E-4010-40E9-990B-F38289292F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54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9217-1F38-4380-816E-16F69232B7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8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783A-CAC0-4BF3-9A38-AF436CD18E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28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CB10-436D-4F6E-990E-F6A5A8CC8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33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26BD-7662-4EF4-8325-2B6961D43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7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1C4B-87BD-44BD-AAC4-BAD5BC789A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0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A5F1-E9F4-4A45-BD67-31AFF1B7E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5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A792-2D43-442A-9004-7AA9D53FB0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27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A4D7-A867-40D8-A5B0-59B35C74B9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5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9F27-BAE9-43BD-ADFC-A2ED53F03E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81D5-B9E4-4AB9-AFEB-B4D800FC0B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69A50-6F2D-461F-9700-E61E667434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9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3E8C-0531-4536-B87C-1DF2A6911A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69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F1D7-8DE7-4F22-8D2D-C6F0E18021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461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8A70-B7DA-4E51-9A82-AFDA5A0CE8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38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FB03-F43A-40C6-BCA0-930EC33776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13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FD1-7E84-4845-89A1-623651983A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52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49E3-1DDB-4627-AF44-D422363E5A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39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286-2778-42A6-81F5-AE859AB6DE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67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EC18-5809-4288-A104-38326FBBB6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20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A8CB-CF22-4FFE-85AF-56EF5631BB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7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F372-94CB-42E1-B0C8-D036430FFB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108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4225-4B23-42D9-9FE3-337AAA227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547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DEC1-0A9E-4E17-B317-CE5021CAE9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59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7360-3953-40D3-A0C9-50CE5B3F7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36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3A30-BC00-4933-B1C3-6E1430BC4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944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1EA5-23B7-4CA1-8664-AE71EE59F7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11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E353-A9CD-4333-A9A1-10991E8393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96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B4A7-2BC4-4044-A77D-DCFEB43335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05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448DF-7D88-46BF-BE6E-A3FCB65017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485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FD1-7E84-4845-89A1-623651983A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761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49E3-1DDB-4627-AF44-D422363E5A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212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EC18-5809-4288-A104-38326FBBB6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24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A8CB-CF22-4FFE-85AF-56EF5631BB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2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F372-94CB-42E1-B0C8-D036430FFB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128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4225-4B23-42D9-9FE3-337AAA227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2119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DEC1-0A9E-4E17-B317-CE5021CAE9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59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7360-3953-40D3-A0C9-50CE5B3F7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55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3A30-BC00-4933-B1C3-6E1430BC4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295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1EA5-23B7-4CA1-8664-AE71EE59F7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7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915F0-B3A4-45CF-8AF7-3678F88887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98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E353-A9CD-4333-A9A1-10991E8393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247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B4A7-2BC4-4044-A77D-DCFEB43335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029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FD1-7E84-4845-89A1-623651983A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98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49E3-1DDB-4627-AF44-D422363E5A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90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EC18-5809-4288-A104-38326FBBB6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195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A8CB-CF22-4FFE-85AF-56EF5631BB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09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F372-94CB-42E1-B0C8-D036430FFB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285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4225-4B23-42D9-9FE3-337AAA227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013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DEC1-0A9E-4E17-B317-CE5021CAE9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053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7360-3953-40D3-A0C9-50CE5B3F7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29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D52D-154B-4CD1-BAB1-9F3754DDAA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059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3A30-BC00-4933-B1C3-6E1430BC4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595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1EA5-23B7-4CA1-8664-AE71EE59F7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42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E353-A9CD-4333-A9A1-10991E8393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918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B4A7-2BC4-4044-A77D-DCFEB43335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104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FD1-7E84-4845-89A1-623651983A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323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49E3-1DDB-4627-AF44-D422363E5A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89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EC18-5809-4288-A104-38326FBBB6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472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A8CB-CF22-4FFE-85AF-56EF5631BB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9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F372-94CB-42E1-B0C8-D036430FFB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298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4225-4B23-42D9-9FE3-337AAA227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5950-D3A9-48BC-8A06-F8BFB2985A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677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DEC1-0A9E-4E17-B317-CE5021CAE9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458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77360-3953-40D3-A0C9-50CE5B3F7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879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3A30-BC00-4933-B1C3-6E1430BC43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4262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1EA5-23B7-4CA1-8664-AE71EE59F7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649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EE353-A9CD-4333-A9A1-10991E8393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5871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B4A7-2BC4-4044-A77D-DCFEB43335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7210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4736-850E-4A9A-BBFE-E2D64A2E9A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1671-6F80-48DC-A8F3-160938315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59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B4A6-5493-4366-B74C-E26CD08571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4B37-F1B1-48A0-A842-9F1F4039CF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3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E151-9EC1-474F-80B4-7CA71048BE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FE95-F164-4484-ABA2-0B66CFD82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72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44965-4D6F-4528-A209-6396AC74E1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DFF2-7219-46F7-8E18-C815053BD2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0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520E-ADBD-4FA0-ADD2-10FC6BAD34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096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DA2F-8093-431C-B46E-14E5C4776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485E-DF4D-44B9-921C-01673DFF2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9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F972-D061-446D-BC80-6BE1B3F709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1CB1-4732-4181-B971-D14FEF455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515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B131-1162-4CFF-BC92-B98FA7C64E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367D-6795-4571-8B49-B521459570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063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6D03-0E01-42B8-98CF-29DADA3030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C828-E588-42B9-9799-3B3840E0C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9082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69D8-8A18-4191-8E32-12DE91EC08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02E4-7B62-4222-A412-8FD4C795F2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685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466A-E5C5-4A20-910E-1299C28A06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A04B-C1BA-49B6-A119-511668704F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630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3C90-957A-40D5-AB15-3FFAED3606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CE91-1F58-4990-9F26-331E22FA7E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48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FD03-DEDC-4DE8-B604-E2C0EB6194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C1CDB2F-42EF-40B0-89D2-4B003071AC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3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9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B0A834-B068-4D64-BAD4-AE9DCCFD6784}" type="slidenum">
              <a:rPr lang="ru-RU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0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E83082E-C806-460B-8A0E-C96DFD07ED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8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E83082E-C806-460B-8A0E-C96DFD07ED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E83082E-C806-460B-8A0E-C96DFD07ED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E83082E-C806-460B-8A0E-C96DFD07ED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666699"/>
                </a:solidFill>
                <a:latin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9999CC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2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7CD52-3BE1-4CA7-A637-B5B02A4017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B52BC0-9616-4746-A2D2-E89944D7CC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6200/27964257.d/0_7d3f0_a448bc4a_X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3140968"/>
            <a:ext cx="7793037" cy="1295400"/>
          </a:xfrm>
        </p:spPr>
        <p:txBody>
          <a:bodyPr anchor="b"/>
          <a:lstStyle/>
          <a:p>
            <a:pPr algn="r"/>
            <a:r>
              <a:rPr lang="ru-RU" dirty="0">
                <a:solidFill>
                  <a:srgbClr val="160BA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Читать –это ещё ничего не значит; что читать и как понимать прочитанное –вот в чём главное дело </a:t>
            </a:r>
            <a:br>
              <a:rPr lang="ru-RU" dirty="0">
                <a:solidFill>
                  <a:srgbClr val="160BA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>
                <a:solidFill>
                  <a:srgbClr val="160BA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К.Д. Ушинский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0587"/>
            <a:ext cx="7704856" cy="51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7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80454" y="547566"/>
            <a:ext cx="7653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5400" dirty="0" smtClean="0">
                <a:solidFill>
                  <a:srgbClr val="00007D"/>
                </a:solidFill>
              </a:rPr>
              <a:t>Юрий Коваль</a:t>
            </a:r>
          </a:p>
          <a:p>
            <a:pPr algn="ctr" eaLnBrk="1" hangingPunct="1"/>
            <a:r>
              <a:rPr lang="ru-RU" sz="5400" dirty="0" smtClean="0">
                <a:solidFill>
                  <a:srgbClr val="00007D"/>
                </a:solidFill>
              </a:rPr>
              <a:t>«Капитан Клюквин»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79712" y="2852936"/>
            <a:ext cx="4729098" cy="3313112"/>
            <a:chOff x="1979712" y="2852936"/>
            <a:chExt cx="4729098" cy="3313112"/>
          </a:xfrm>
        </p:grpSpPr>
        <p:pic>
          <p:nvPicPr>
            <p:cNvPr id="6147" name="Picture 7" descr="&amp;Kcy;&amp;acy;&amp;rcy;&amp;tcy;&amp;icy;&amp;ncy;&amp;kcy;&amp;acy; 28 &amp;icy;&amp;zcy; 1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85" y="2854523"/>
              <a:ext cx="2295525" cy="3311525"/>
            </a:xfrm>
            <a:prstGeom prst="rect">
              <a:avLst/>
            </a:prstGeom>
            <a:noFill/>
            <a:ln w="76200" cmpd="tri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13" descr="&amp;Kcy;&amp;acy;&amp;rcy;&amp;tcy;&amp;icy;&amp;ncy;&amp;kcy;&amp;acy; 1 &amp;icy;&amp;zcy; 1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852936"/>
              <a:ext cx="2211387" cy="3313112"/>
            </a:xfrm>
            <a:prstGeom prst="rect">
              <a:avLst/>
            </a:prstGeom>
            <a:noFill/>
            <a:ln w="76200" cmpd="tri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954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5728"/>
            <a:ext cx="441212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3447" y="712654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0000"/>
                </a:solidFill>
                <a:latin typeface="Times New Roman"/>
              </a:rPr>
              <a:t>«Кот </a:t>
            </a:r>
            <a:r>
              <a:rPr lang="ru-RU" sz="60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6000" dirty="0" smtClean="0">
                <a:solidFill>
                  <a:srgbClr val="000000"/>
                </a:solidFill>
                <a:latin typeface="Times New Roman"/>
              </a:rPr>
              <a:t>сапогах» </a:t>
            </a:r>
            <a:endParaRPr lang="ru-RU" sz="6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2119" y="5589240"/>
            <a:ext cx="3759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dirty="0">
                <a:solidFill>
                  <a:srgbClr val="000000"/>
                </a:solidFill>
                <a:latin typeface="Times New Roman"/>
              </a:rPr>
              <a:t>Шарль Перро</a:t>
            </a:r>
          </a:p>
        </p:txBody>
      </p:sp>
    </p:spTree>
    <p:extLst>
      <p:ext uri="{BB962C8B-B14F-4D97-AF65-F5344CB8AC3E}">
        <p14:creationId xmlns:p14="http://schemas.microsoft.com/office/powerpoint/2010/main" xmlns="" val="23799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62281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Писатель</a:t>
            </a:r>
            <a:endParaRPr lang="ru-RU" sz="6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Рассказы</a:t>
            </a:r>
            <a:endParaRPr lang="ru-RU" sz="6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О детях</a:t>
            </a:r>
            <a:endParaRPr lang="ru-RU" sz="6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Юмористические</a:t>
            </a:r>
            <a:endParaRPr lang="ru-RU" sz="6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Вызывает смех</a:t>
            </a:r>
            <a:endParaRPr lang="ru-RU" sz="60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952328" cy="390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86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767" y="2996952"/>
            <a:ext cx="4857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28" y="2492896"/>
            <a:ext cx="5298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акончили четверть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арнавал</a:t>
            </a: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костюме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7"/>
            <a:ext cx="2160240" cy="369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160BAB"/>
                </a:solidFill>
              </a:rPr>
              <a:t>Виктор Драгунский </a:t>
            </a:r>
            <a:br>
              <a:rPr lang="ru-RU" sz="4000" dirty="0" smtClean="0">
                <a:solidFill>
                  <a:srgbClr val="160BAB"/>
                </a:solidFill>
              </a:rPr>
            </a:br>
            <a:r>
              <a:rPr lang="ru-RU" sz="4000" dirty="0" smtClean="0">
                <a:solidFill>
                  <a:srgbClr val="160BAB"/>
                </a:solidFill>
              </a:rPr>
              <a:t>«Кот в сапогах»</a:t>
            </a:r>
            <a:endParaRPr lang="ru-RU" sz="4000" dirty="0">
              <a:solidFill>
                <a:srgbClr val="160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160BAB"/>
                </a:solidFill>
              </a:rPr>
              <a:t>Пример: Литература </a:t>
            </a:r>
            <a:br>
              <a:rPr lang="ru-RU" sz="4000" dirty="0" smtClean="0">
                <a:solidFill>
                  <a:srgbClr val="160BAB"/>
                </a:solidFill>
              </a:rPr>
            </a:br>
            <a:r>
              <a:rPr lang="ru-RU" sz="4000" dirty="0" smtClean="0">
                <a:solidFill>
                  <a:srgbClr val="160BAB"/>
                </a:solidFill>
              </a:rPr>
              <a:t>5 класс</a:t>
            </a:r>
            <a:endParaRPr lang="ru-RU" sz="4000" dirty="0">
              <a:solidFill>
                <a:srgbClr val="160BAB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98884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</a:t>
            </a:r>
            <a:r>
              <a:rPr lang="ru-RU" sz="4000" dirty="0"/>
              <a:t>Тогда гроза двенадцатого года</a:t>
            </a:r>
            <a:br>
              <a:rPr lang="ru-RU" sz="4000" dirty="0"/>
            </a:br>
            <a:r>
              <a:rPr lang="ru-RU" sz="4000" dirty="0"/>
              <a:t>Ещё спала. Ещё Наполеон</a:t>
            </a:r>
            <a:br>
              <a:rPr lang="ru-RU" sz="4000" dirty="0"/>
            </a:br>
            <a:r>
              <a:rPr lang="ru-RU" sz="4000" dirty="0"/>
              <a:t>Не испытал великого народа -</a:t>
            </a:r>
            <a:br>
              <a:rPr lang="ru-RU" sz="4000" dirty="0"/>
            </a:br>
            <a:r>
              <a:rPr lang="ru-RU" sz="4000" dirty="0"/>
              <a:t>Ещё грозил и колебался он.</a:t>
            </a:r>
          </a:p>
          <a:p>
            <a:pPr>
              <a:buFont typeface="Wingdings" pitchFamily="2" charset="2"/>
              <a:buNone/>
            </a:pPr>
            <a:endParaRPr lang="ru-RU" sz="4000" dirty="0"/>
          </a:p>
          <a:p>
            <a:pPr algn="r">
              <a:buFont typeface="Wingdings" pitchFamily="2" charset="2"/>
              <a:buNone/>
            </a:pPr>
            <a:r>
              <a:rPr lang="ru-RU" sz="4000" dirty="0"/>
              <a:t>А.С. Пушкин</a:t>
            </a:r>
          </a:p>
        </p:txBody>
      </p:sp>
    </p:spTree>
    <p:extLst>
      <p:ext uri="{BB962C8B-B14F-4D97-AF65-F5344CB8AC3E}">
        <p14:creationId xmlns:p14="http://schemas.microsoft.com/office/powerpoint/2010/main" xmlns="" val="122623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1371600"/>
            <a:ext cx="5184576" cy="472440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160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>
                <a:solidFill>
                  <a:srgbClr val="160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+mj-cs"/>
              </a:rPr>
              <a:t>Отечественная война 1812 года в стихотворении </a:t>
            </a:r>
            <a:r>
              <a:rPr lang="ru-RU" sz="4400" dirty="0" err="1">
                <a:solidFill>
                  <a:srgbClr val="160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+mj-cs"/>
              </a:rPr>
              <a:t>М.Ю.Лермонтова</a:t>
            </a:r>
            <a:r>
              <a:rPr lang="ru-RU" sz="4400" dirty="0">
                <a:solidFill>
                  <a:srgbClr val="160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+mj-cs"/>
              </a:rPr>
              <a:t> «Бородино</a:t>
            </a:r>
            <a:r>
              <a:rPr lang="ru-RU" sz="4400" dirty="0" smtClean="0">
                <a:solidFill>
                  <a:srgbClr val="160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+mj-cs"/>
              </a:rPr>
              <a:t>»</a:t>
            </a:r>
            <a:endParaRPr lang="ru-RU" sz="4000" dirty="0">
              <a:solidFill>
                <a:srgbClr val="160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2194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677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6106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dirty="0"/>
              <a:t>Когда наполеоновская армия вторглась в Россию?  </a:t>
            </a:r>
            <a:endParaRPr lang="ru-RU" u="sng" dirty="0"/>
          </a:p>
          <a:p>
            <a:pPr marL="609600" indent="-609600">
              <a:lnSpc>
                <a:spcPct val="90000"/>
              </a:lnSpc>
            </a:pPr>
            <a:r>
              <a:rPr lang="ru-RU" dirty="0"/>
              <a:t>Кто командовал русской армией?</a:t>
            </a:r>
          </a:p>
          <a:p>
            <a:pPr marL="609600" indent="-609600">
              <a:lnSpc>
                <a:spcPct val="90000"/>
              </a:lnSpc>
              <a:buNone/>
            </a:pPr>
            <a:endParaRPr lang="ru-RU" dirty="0">
              <a:solidFill>
                <a:srgbClr val="160BAB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dirty="0"/>
              <a:t>Где произошло генеральное сражение?</a:t>
            </a:r>
          </a:p>
          <a:p>
            <a:pPr marL="609600" indent="-609600">
              <a:lnSpc>
                <a:spcPct val="90000"/>
              </a:lnSpc>
            </a:pPr>
            <a:endParaRPr lang="ru-RU" dirty="0"/>
          </a:p>
          <a:p>
            <a:pPr marL="609600" indent="-609600">
              <a:lnSpc>
                <a:spcPct val="90000"/>
              </a:lnSpc>
            </a:pPr>
            <a:r>
              <a:rPr lang="ru-RU" dirty="0"/>
              <a:t>Сколько лет прошло после Бородинского сражения? </a:t>
            </a:r>
          </a:p>
          <a:p>
            <a:pPr marL="609600" indent="-609600">
              <a:lnSpc>
                <a:spcPct val="90000"/>
              </a:lnSpc>
            </a:pPr>
            <a:r>
              <a:rPr lang="ru-RU" dirty="0"/>
              <a:t>К какому событию было написано стихотворение «Бородино» М.Ю. Лермонтовым? </a:t>
            </a:r>
            <a:endParaRPr lang="ru-RU" u="sng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879725" y="869950"/>
            <a:ext cx="138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u="sng" dirty="0">
                <a:solidFill>
                  <a:srgbClr val="160BAB"/>
                </a:solidFill>
              </a:rPr>
              <a:t>1812 г.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u="sng" dirty="0">
                <a:solidFill>
                  <a:srgbClr val="160BAB"/>
                </a:solidFill>
              </a:rPr>
              <a:t>М.И.Кутузов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u="sng" dirty="0">
                <a:solidFill>
                  <a:srgbClr val="160BAB"/>
                </a:solidFill>
              </a:rPr>
              <a:t>на Бородинском поле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012160" y="4038599"/>
            <a:ext cx="253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u="sng" dirty="0">
                <a:solidFill>
                  <a:srgbClr val="160BAB"/>
                </a:solidFill>
              </a:rPr>
              <a:t>200 лет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38200" y="59436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u="sng" dirty="0">
                <a:solidFill>
                  <a:srgbClr val="160BAB"/>
                </a:solidFill>
              </a:rPr>
              <a:t>к 25-ти </a:t>
            </a:r>
            <a:r>
              <a:rPr lang="ru-RU" sz="2800" u="sng" dirty="0" err="1">
                <a:solidFill>
                  <a:srgbClr val="160BAB"/>
                </a:solidFill>
              </a:rPr>
              <a:t>летию</a:t>
            </a:r>
            <a:r>
              <a:rPr lang="ru-RU" sz="2800" u="sng" dirty="0">
                <a:solidFill>
                  <a:srgbClr val="160BAB"/>
                </a:solidFill>
              </a:rPr>
              <a:t> битве при Бородино</a:t>
            </a:r>
          </a:p>
        </p:txBody>
      </p:sp>
    </p:spTree>
    <p:extLst>
      <p:ext uri="{BB962C8B-B14F-4D97-AF65-F5344CB8AC3E}">
        <p14:creationId xmlns:p14="http://schemas.microsoft.com/office/powerpoint/2010/main" xmlns="" val="198913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/>
              <a:t>«Трудно себе представить ожесточение обеих сторон в Бородинском сражении. Многие из сражавшихся побросали свое оружие, сцеплялись друг с другом, раздирали друг другу лица, душили один другого в тесных объятиях и вместе падали мертвыми. Кавалерия скакала по трупам, как по бревенчатой мостовой, пропитанной кровью, раскаленные пушки не могли выдерживать действие пороха и лопались с треском… »</a:t>
            </a:r>
          </a:p>
        </p:txBody>
      </p:sp>
    </p:spTree>
    <p:extLst>
      <p:ext uri="{BB962C8B-B14F-4D97-AF65-F5344CB8AC3E}">
        <p14:creationId xmlns:p14="http://schemas.microsoft.com/office/powerpoint/2010/main" xmlns="" val="309137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_7d3f0_a448bc4a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91400" cy="48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sz="3200"/>
              <a:t>В. Верещагин «Конец Бородинского боя»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1777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1412875"/>
            <a:ext cx="9180513" cy="534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Три этапа работы с текстом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1) До чтения текста.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Предположение о чем будет текст по его названию, иллюстрациям и т.п. (просмотровое чтение) </a:t>
            </a:r>
            <a:r>
              <a:rPr lang="ru-RU" sz="2000" i="1" dirty="0">
                <a:solidFill>
                  <a:prstClr val="black"/>
                </a:solidFill>
                <a:latin typeface="Calibri"/>
              </a:rPr>
              <a:t>Результат: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предвосхищение чтения, создания мотива для чтения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2) Во время чтения текста.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Изучающее чтение (на этапе обучения вслух) в режиме диалога с автором: делая паузы в чтении для того чтобы: 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задать вопрос автору по прочитанному (</a:t>
            </a:r>
            <a:r>
              <a:rPr lang="ru-RU" sz="2000" b="1" dirty="0">
                <a:solidFill>
                  <a:srgbClr val="0000FF"/>
                </a:solidFill>
                <a:latin typeface="Calibri"/>
              </a:rPr>
              <a:t>В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), 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предположить ответ (</a:t>
            </a:r>
            <a:r>
              <a:rPr lang="ru-RU" sz="2000" b="1" dirty="0">
                <a:solidFill>
                  <a:srgbClr val="0000FF"/>
                </a:solidFill>
                <a:latin typeface="Calibri"/>
              </a:rPr>
              <a:t>О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), 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при дальнейшем чтении найти в текст ответ на возникший вопрос и проверить себя (</a:t>
            </a:r>
            <a:r>
              <a:rPr lang="ru-RU" sz="2000" b="1" dirty="0">
                <a:solidFill>
                  <a:srgbClr val="0000FF"/>
                </a:solidFill>
                <a:latin typeface="Calibri"/>
              </a:rPr>
              <a:t>П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).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ru-RU" sz="2000" i="1" dirty="0">
                <a:solidFill>
                  <a:prstClr val="black"/>
                </a:solidFill>
                <a:latin typeface="Calibri"/>
              </a:rPr>
              <a:t>Результат: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вычитывание не только </a:t>
            </a:r>
            <a:r>
              <a:rPr lang="ru-RU" sz="2000" dirty="0" err="1">
                <a:solidFill>
                  <a:prstClr val="black"/>
                </a:solidFill>
                <a:latin typeface="Calibri"/>
              </a:rPr>
              <a:t>фактуальной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информации, но и подтекста, своя интерпретация текста. </a:t>
            </a:r>
          </a:p>
          <a:p>
            <a:pPr marL="533400" indent="-5334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3) После чтения текста.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Формулирование его главной мысли (концепта) в т.ч. с помощью рефлексивного чтения. </a:t>
            </a:r>
            <a:r>
              <a:rPr lang="ru-RU" sz="2000" i="1" dirty="0">
                <a:solidFill>
                  <a:prstClr val="black"/>
                </a:solidFill>
                <a:latin typeface="Calibri"/>
              </a:rPr>
              <a:t>Результат: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понимание авторского смысла, корректировка своей интерпретации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700" dirty="0">
                <a:solidFill>
                  <a:srgbClr val="160BAB"/>
                </a:solidFill>
                <a:latin typeface="Calibri"/>
              </a:rPr>
              <a:t>Технология продуктивного чтения</a:t>
            </a:r>
            <a:r>
              <a:rPr lang="ru-RU" sz="3200" b="1" dirty="0">
                <a:solidFill>
                  <a:srgbClr val="160BAB"/>
                </a:solidFill>
                <a:latin typeface="Calibri"/>
              </a:rPr>
              <a:t> </a:t>
            </a:r>
            <a:br>
              <a:rPr lang="ru-RU" sz="3200" b="1" dirty="0">
                <a:solidFill>
                  <a:srgbClr val="160BAB"/>
                </a:solidFill>
                <a:latin typeface="Calibri"/>
              </a:rPr>
            </a:br>
            <a:r>
              <a:rPr lang="ru-RU" sz="2000" dirty="0">
                <a:solidFill>
                  <a:srgbClr val="160BAB"/>
                </a:solidFill>
                <a:latin typeface="Calibri"/>
              </a:rPr>
              <a:t>Цель – понимание текстов: в явном виде, не явном и главное</a:t>
            </a:r>
            <a:br>
              <a:rPr lang="ru-RU" sz="2000" dirty="0">
                <a:solidFill>
                  <a:srgbClr val="160BAB"/>
                </a:solidFill>
                <a:latin typeface="Calibri"/>
              </a:rPr>
            </a:br>
            <a:r>
              <a:rPr lang="ru-RU" sz="2000" dirty="0">
                <a:solidFill>
                  <a:srgbClr val="160BAB"/>
                </a:solidFill>
                <a:latin typeface="Calibri"/>
              </a:rPr>
              <a:t>Средство – активные приемы на трех этапах работы с текстом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28140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14313"/>
            <a:ext cx="8332415" cy="11985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160BAB"/>
                </a:solidFill>
                <a:latin typeface="Times New Roman" pitchFamily="18" charset="0"/>
              </a:rPr>
              <a:t>2. Работа с текстом во время чтения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412776"/>
            <a:ext cx="3743325" cy="405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Цель этапа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понимание текста и создание его читательской интерпретации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700808"/>
            <a:ext cx="4110038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Приемы работы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Чтение текста «с карандашом»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Определение основных понятий (без чтения всего текста)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Составление таблиц (выборочное чтение)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Составление плана текста (для пересказа)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Поиск пропущенных слов</a:t>
            </a:r>
          </a:p>
          <a:p>
            <a:pPr eaLnBrk="1" hangingPunct="1">
              <a:lnSpc>
                <a:spcPct val="90000"/>
              </a:lnSpc>
            </a:pPr>
            <a:endParaRPr lang="ru-RU" sz="1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71600"/>
          </a:xfrm>
        </p:spPr>
        <p:txBody>
          <a:bodyPr/>
          <a:lstStyle/>
          <a:p>
            <a:pPr algn="ctr"/>
            <a:r>
              <a:rPr lang="ru-RU" sz="3600" dirty="0" smtClean="0"/>
              <a:t>Найдите ответ в тексте</a:t>
            </a:r>
            <a:br>
              <a:rPr lang="ru-RU" sz="3600" dirty="0" smtClean="0"/>
            </a:br>
            <a:r>
              <a:rPr lang="ru-RU" sz="3600" dirty="0" smtClean="0"/>
              <a:t>(работа с карандашом)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017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Какие слова, помогают передать картину сражения?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В каких словах звучит гордость торжество?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Какие слова усиливают картину ужаса от происходящего?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Найдите сравнения в тексте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Найдите прием звукописи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Какие приемы использует поэт для создания художественной картины жизни?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4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90805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160BAB"/>
                </a:solidFill>
                <a:latin typeface="Monotype Corsiva" pitchFamily="66" charset="0"/>
              </a:rPr>
              <a:t>Итоги Бородинского сражения:</a:t>
            </a:r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5440860"/>
              </p:ext>
            </p:extLst>
          </p:nvPr>
        </p:nvGraphicFramePr>
        <p:xfrm>
          <a:off x="250825" y="1052513"/>
          <a:ext cx="8642350" cy="5432426"/>
        </p:xfrm>
        <a:graphic>
          <a:graphicData uri="http://schemas.openxmlformats.org/drawingml/2006/table">
            <a:tbl>
              <a:tblPr/>
              <a:tblGrid>
                <a:gridCol w="4321175"/>
                <a:gridCol w="4321175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Стороны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Россия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Франция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Силы сторон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112—130 тысяч,</a:t>
                      </a:r>
                      <a:b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630—640 орудий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130—135 тысяч,</a:t>
                      </a:r>
                      <a:b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587 орудий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Потери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39—45 тысяч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28—41 тысячи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Итог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Неопределенный (тактическая победа французов)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270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60BAB"/>
                </a:solidFill>
              </a:rPr>
              <a:t>Словарная работа</a:t>
            </a:r>
            <a:endParaRPr lang="ru-RU" dirty="0">
              <a:solidFill>
                <a:srgbClr val="160BAB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532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bg2"/>
                </a:solidFill>
              </a:rPr>
              <a:t>Сокольники – район Москвы.</a:t>
            </a:r>
          </a:p>
        </p:txBody>
      </p:sp>
      <p:pic>
        <p:nvPicPr>
          <p:cNvPr id="7171" name="Picture 7" descr="800_0047244d2dba251848ccfb8aa54348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959225" cy="262890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95288" y="4724400"/>
            <a:ext cx="416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smtClean="0">
                <a:solidFill>
                  <a:srgbClr val="00007D"/>
                </a:solidFill>
              </a:rPr>
              <a:t>Снимок сделан между 1979 -1986 годами</a:t>
            </a:r>
          </a:p>
        </p:txBody>
      </p:sp>
      <p:pic>
        <p:nvPicPr>
          <p:cNvPr id="7173" name="Picture 11" descr="&amp;Kcy;&amp;acy;&amp;rcy;&amp;tcy;&amp;icy;&amp;ncy;&amp;kcy;&amp;acy; 81 &amp;icy;&amp;zcy; 1604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321175" cy="2852737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5703888" y="5969000"/>
            <a:ext cx="20367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smtClean="0">
                <a:solidFill>
                  <a:srgbClr val="00007D"/>
                </a:solidFill>
              </a:rPr>
              <a:t>2009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5721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60BAB"/>
                </a:solidFill>
              </a:rPr>
              <a:t>Анализ текста</a:t>
            </a:r>
            <a:endParaRPr lang="ru-RU" dirty="0">
              <a:solidFill>
                <a:srgbClr val="160B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диалог с автором через текст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комментированное чтение, </a:t>
            </a:r>
            <a:endParaRPr lang="ru-RU" dirty="0" smtClean="0"/>
          </a:p>
          <a:p>
            <a:r>
              <a:rPr lang="ru-RU" dirty="0" smtClean="0"/>
              <a:t>беседа </a:t>
            </a:r>
            <a:r>
              <a:rPr lang="ru-RU" dirty="0"/>
              <a:t>по прочитанному, </a:t>
            </a:r>
            <a:endParaRPr lang="ru-RU" dirty="0" smtClean="0"/>
          </a:p>
          <a:p>
            <a:r>
              <a:rPr lang="ru-RU" dirty="0" smtClean="0"/>
              <a:t>выделение </a:t>
            </a:r>
            <a:r>
              <a:rPr lang="ru-RU" dirty="0"/>
              <a:t>ключевых слов, </a:t>
            </a:r>
            <a:endParaRPr lang="ru-RU" dirty="0" smtClean="0"/>
          </a:p>
          <a:p>
            <a:r>
              <a:rPr lang="ru-RU" dirty="0" smtClean="0"/>
              <a:t>постановка </a:t>
            </a:r>
            <a:r>
              <a:rPr lang="ru-RU" dirty="0"/>
              <a:t>уточняющего вопроса к каждой смысловой </a:t>
            </a:r>
            <a:r>
              <a:rPr lang="ru-RU" dirty="0" smtClean="0"/>
              <a:t>части.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23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bg2"/>
                </a:solidFill>
              </a:rPr>
              <a:t>Убогая песня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bg2"/>
                </a:solidFill>
              </a:rPr>
              <a:t>–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2"/>
                </a:solidFill>
              </a:rPr>
              <a:t>совсем простая, убогая,   скучная.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bg2"/>
                </a:solidFill>
              </a:rPr>
              <a:t>Новое колено </a:t>
            </a:r>
            <a:r>
              <a:rPr lang="ru-RU" sz="4000" dirty="0" smtClean="0">
                <a:solidFill>
                  <a:schemeClr val="bg2"/>
                </a:solidFill>
              </a:rPr>
              <a:t>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bg2"/>
                </a:solidFill>
              </a:rPr>
              <a:t>особое, чем – то выделяющееся место.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1418"/>
            <a:ext cx="2304256" cy="27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-612576" y="764704"/>
            <a:ext cx="8229600" cy="5955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60BAB"/>
                </a:solidFill>
              </a:rPr>
              <a:t>Словарная работа</a:t>
            </a:r>
            <a:endParaRPr lang="ru-RU" dirty="0">
              <a:solidFill>
                <a:srgbClr val="160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3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bg2"/>
                </a:solidFill>
              </a:rPr>
              <a:t>Внимательный читатель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2"/>
                </a:solidFill>
              </a:rPr>
              <a:t>пасмурная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2"/>
                </a:solidFill>
              </a:rPr>
              <a:t>огненный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2"/>
                </a:solidFill>
              </a:rPr>
              <a:t>весёлый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2"/>
                </a:solidFill>
              </a:rPr>
              <a:t>смоляное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2"/>
                </a:solidFill>
              </a:rPr>
              <a:t>бузинная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chemeClr val="bg2"/>
                </a:solidFill>
              </a:rPr>
              <a:t>деревянный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1916832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осень,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3" y="2563163"/>
            <a:ext cx="410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капитан Клюквин,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3131841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характер,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3765596"/>
            <a:ext cx="219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семечко,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6587" y="4335205"/>
            <a:ext cx="247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жёрдочка,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950321"/>
            <a:ext cx="127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75000"/>
                  </a:schemeClr>
                </a:solidFill>
              </a:rPr>
              <a:t>конь.</a:t>
            </a:r>
          </a:p>
        </p:txBody>
      </p:sp>
    </p:spTree>
    <p:extLst>
      <p:ext uri="{BB962C8B-B14F-4D97-AF65-F5344CB8AC3E}">
        <p14:creationId xmlns:p14="http://schemas.microsoft.com/office/powerpoint/2010/main" xmlns="" val="23508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393075"/>
              </p:ext>
            </p:extLst>
          </p:nvPr>
        </p:nvGraphicFramePr>
        <p:xfrm>
          <a:off x="1547664" y="1196752"/>
          <a:ext cx="6096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54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0" dirty="0" smtClean="0">
                          <a:solidFill>
                            <a:srgbClr val="160BAB"/>
                          </a:solidFill>
                        </a:rPr>
                        <a:t>сунул</a:t>
                      </a:r>
                      <a:r>
                        <a:rPr lang="ru-RU" sz="3600" b="0" baseline="0" dirty="0" smtClean="0">
                          <a:solidFill>
                            <a:srgbClr val="160BAB"/>
                          </a:solidFill>
                        </a:rPr>
                        <a:t> в рот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solidFill>
                            <a:srgbClr val="160BAB"/>
                          </a:solidFill>
                        </a:rPr>
                        <a:t>разгрыз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solidFill>
                            <a:srgbClr val="160BAB"/>
                          </a:solidFill>
                        </a:rPr>
                        <a:t>цокнул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solidFill>
                            <a:srgbClr val="160BAB"/>
                          </a:solidFill>
                        </a:rPr>
                        <a:t>посмотрел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solidFill>
                            <a:srgbClr val="160BAB"/>
                          </a:solidFill>
                        </a:rPr>
                        <a:t>посмотрел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dirty="0" smtClean="0">
                          <a:solidFill>
                            <a:srgbClr val="160BAB"/>
                          </a:solidFill>
                        </a:rPr>
                        <a:t>бросил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8592" y="126876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996952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060848"/>
            <a:ext cx="4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4581128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7170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4452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bg2"/>
                </a:solidFill>
              </a:rPr>
              <a:t>Внимательный читатель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26678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и главная мысль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6200"/>
          </a:xfrm>
        </p:spPr>
        <p:txBody>
          <a:bodyPr/>
          <a:lstStyle/>
          <a:p>
            <a:r>
              <a:rPr lang="ru-RU" dirty="0"/>
              <a:t> Беседа по содержанию текста. </a:t>
            </a:r>
            <a:endParaRPr lang="ru-RU" dirty="0" smtClean="0"/>
          </a:p>
          <a:p>
            <a:r>
              <a:rPr lang="ru-RU" dirty="0" smtClean="0"/>
              <a:t>Обобщение </a:t>
            </a:r>
            <a:r>
              <a:rPr lang="ru-RU" dirty="0"/>
              <a:t>прочитанного. </a:t>
            </a:r>
            <a:endParaRPr lang="ru-RU" dirty="0" smtClean="0"/>
          </a:p>
          <a:p>
            <a:r>
              <a:rPr lang="ru-RU" dirty="0" smtClean="0"/>
              <a:t>Постановка </a:t>
            </a:r>
            <a:r>
              <a:rPr lang="ru-RU" dirty="0"/>
              <a:t>к тексту обобщающих вопросов. </a:t>
            </a:r>
            <a:endParaRPr lang="ru-RU" dirty="0" smtClean="0"/>
          </a:p>
          <a:p>
            <a:r>
              <a:rPr lang="ru-RU" dirty="0" smtClean="0"/>
              <a:t>Обращение </a:t>
            </a:r>
            <a:r>
              <a:rPr lang="ru-RU" dirty="0"/>
              <a:t>(в случае необходимости) к отдельным фрагментам </a:t>
            </a:r>
            <a:r>
              <a:rPr lang="ru-RU" dirty="0" smtClean="0"/>
              <a:t>текста.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80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57200"/>
            <a:ext cx="7953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"/>
            <a:ext cx="625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733800"/>
            <a:ext cx="210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2514600"/>
            <a:ext cx="189071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00203"/>
            <a:ext cx="9144000" cy="457200"/>
          </a:xfrm>
        </p:spPr>
        <p:txBody>
          <a:bodyPr anchor="ctr">
            <a:normAutofit fontScale="90000"/>
          </a:bodyPr>
          <a:lstStyle/>
          <a:p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</a:rPr>
              <a:t>РЕАЛИЗАЦИЯ ФГОС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68580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Calibri" pitchFamily="34" charset="0"/>
              </a:rPr>
              <a:t>Метапредметные результаты – сформированные УУД</a:t>
            </a:r>
          </a:p>
          <a:p>
            <a:pPr algn="ctr"/>
            <a:r>
              <a:rPr lang="ru-RU" sz="2000" b="1">
                <a:solidFill>
                  <a:srgbClr val="FF6600"/>
                </a:solidFill>
                <a:latin typeface="Calibri" pitchFamily="34" charset="0"/>
              </a:rPr>
              <a:t>Регулятивные 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8000"/>
                </a:solidFill>
                <a:latin typeface="Calibri" pitchFamily="34" charset="0"/>
              </a:rPr>
              <a:t>Коммуникативные 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Познавательные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34152" name="Text Box 5"/>
          <p:cNvSpPr txBox="1">
            <a:spLocks noChangeArrowheads="1"/>
          </p:cNvSpPr>
          <p:nvPr/>
        </p:nvSpPr>
        <p:spPr bwMode="auto">
          <a:xfrm>
            <a:off x="3962400" y="685800"/>
            <a:ext cx="2514600" cy="3429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Calibri" pitchFamily="34" charset="0"/>
              </a:rPr>
              <a:t>Новый результат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895600" y="2286000"/>
            <a:ext cx="54864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Calibri" pitchFamily="34" charset="0"/>
              </a:rPr>
              <a:t>Предметное содержание  </a:t>
            </a:r>
          </a:p>
          <a:p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Рус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ский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язык</a:t>
            </a:r>
            <a:r>
              <a:rPr lang="ru-RU" sz="2000">
                <a:latin typeface="Calibri" pitchFamily="34" charset="0"/>
              </a:rPr>
              <a:t>.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Литератур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ное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чтение</a:t>
            </a:r>
            <a:r>
              <a:rPr lang="ru-RU" sz="2000">
                <a:latin typeface="Calibri" pitchFamily="34" charset="0"/>
              </a:rPr>
              <a:t>. 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Матема</a:t>
            </a:r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тика</a:t>
            </a:r>
            <a:r>
              <a:rPr lang="ru-RU" sz="2000">
                <a:latin typeface="Calibri" pitchFamily="34" charset="0"/>
              </a:rPr>
              <a:t>. 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Окружающий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мир</a:t>
            </a:r>
            <a:r>
              <a:rPr lang="ru-RU" sz="2000">
                <a:latin typeface="Calibri" pitchFamily="34" charset="0"/>
              </a:rPr>
              <a:t>. </a:t>
            </a:r>
            <a:r>
              <a:rPr lang="ru-RU" sz="2000" b="1">
                <a:solidFill>
                  <a:srgbClr val="FF9900"/>
                </a:solidFill>
                <a:latin typeface="Calibri" pitchFamily="34" charset="0"/>
              </a:rPr>
              <a:t>Техно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лог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ия</a:t>
            </a:r>
            <a:r>
              <a:rPr lang="ru-RU" sz="2000">
                <a:latin typeface="Calibri" pitchFamily="34" charset="0"/>
              </a:rPr>
              <a:t> и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искус</a:t>
            </a:r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ство</a:t>
            </a:r>
            <a:r>
              <a:rPr lang="ru-RU" sz="2000">
                <a:latin typeface="Calibri" pitchFamily="34" charset="0"/>
              </a:rPr>
              <a:t>. 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Информатика</a:t>
            </a:r>
            <a:r>
              <a:rPr lang="ru-RU" sz="2000">
                <a:latin typeface="Calibri" pitchFamily="34" charset="0"/>
              </a:rPr>
              <a:t>. </a:t>
            </a:r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Рито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ри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ка</a:t>
            </a:r>
            <a:r>
              <a:rPr lang="ru-RU" sz="2000">
                <a:latin typeface="Calibri" pitchFamily="34" charset="0"/>
              </a:rPr>
              <a:t>.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152400" y="3733800"/>
            <a:ext cx="1905000" cy="167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ru-RU" sz="2000">
                <a:solidFill>
                  <a:srgbClr val="FF6600"/>
                </a:solidFill>
                <a:latin typeface="Calibri" pitchFamily="34" charset="0"/>
              </a:rPr>
              <a:t>Технология проблемного диалога</a:t>
            </a:r>
            <a:endParaRPr lang="ru-RU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rgbClr val="FF6600"/>
                </a:solidFill>
                <a:latin typeface="Calibri" pitchFamily="34" charset="0"/>
              </a:rPr>
              <a:t>Технология оценивания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438400" y="3733800"/>
            <a:ext cx="2438400" cy="167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Технология продуктивного чтения</a:t>
            </a:r>
            <a:r>
              <a:rPr lang="ru-RU" sz="2000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>
                <a:solidFill>
                  <a:srgbClr val="008000"/>
                </a:solidFill>
                <a:latin typeface="Calibri" pitchFamily="34" charset="0"/>
              </a:rPr>
              <a:t>Форма групповой работы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7010400" y="1219200"/>
            <a:ext cx="1828800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Личностные</a:t>
            </a:r>
            <a:r>
              <a:rPr lang="ru-RU" sz="2000">
                <a:latin typeface="Calibri" pitchFamily="34" charset="0"/>
              </a:rPr>
              <a:t> результаты</a:t>
            </a:r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H="1">
            <a:off x="3124200" y="990600"/>
            <a:ext cx="8382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990600" y="1828800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H="1">
            <a:off x="2667000" y="1905000"/>
            <a:ext cx="0" cy="182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1676400" y="5791200"/>
            <a:ext cx="5638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FF9900"/>
                </a:solidFill>
                <a:latin typeface="Calibri" pitchFamily="34" charset="0"/>
              </a:rPr>
              <a:t>Проект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ная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техно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логия</a:t>
            </a:r>
            <a:r>
              <a:rPr lang="ru-RU" sz="2000">
                <a:latin typeface="Calibri" pitchFamily="34" charset="0"/>
              </a:rPr>
              <a:t> и </a:t>
            </a:r>
            <a:r>
              <a:rPr lang="ru-RU" sz="2000" b="1">
                <a:solidFill>
                  <a:srgbClr val="FF9900"/>
                </a:solidFill>
                <a:latin typeface="Calibri" pitchFamily="34" charset="0"/>
              </a:rPr>
              <a:t>Жизн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</a:rPr>
              <a:t>енные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>
                <a:solidFill>
                  <a:srgbClr val="009900"/>
                </a:solidFill>
                <a:latin typeface="Calibri" pitchFamily="34" charset="0"/>
              </a:rPr>
              <a:t>зада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чи</a:t>
            </a:r>
            <a:r>
              <a:rPr lang="ru-RU" sz="2000">
                <a:latin typeface="Calibri" pitchFamily="34" charset="0"/>
              </a:rPr>
              <a:t>  </a:t>
            </a: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5772150" y="3543300"/>
            <a:ext cx="19050" cy="2247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8305800" y="6553200"/>
            <a:ext cx="685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 flipV="1">
            <a:off x="8991600" y="762000"/>
            <a:ext cx="0" cy="5791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 flipH="1">
            <a:off x="7162800" y="762000"/>
            <a:ext cx="1828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1066800" y="6453188"/>
            <a:ext cx="7315200" cy="404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Calibri" pitchFamily="34" charset="0"/>
              </a:rPr>
              <a:t>О Б Р А З О В А Т Е Л Ь Н А Я     С Р Е Д А     Ш К О Л Ы</a:t>
            </a:r>
            <a:r>
              <a:rPr lang="ru-RU" sz="2000">
                <a:latin typeface="Calibri" pitchFamily="34" charset="0"/>
              </a:rPr>
              <a:t>  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6400800" y="3810000"/>
            <a:ext cx="2438400" cy="160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Программа духовно-нравственного воспитания и развития</a:t>
            </a:r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 flipH="1">
            <a:off x="8610600" y="1905000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 flipH="1">
            <a:off x="6705600" y="5410200"/>
            <a:ext cx="6096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H="1">
            <a:off x="3657600" y="54102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990600" y="5410200"/>
            <a:ext cx="1143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3886200" y="1905000"/>
            <a:ext cx="6096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 flipH="1">
            <a:off x="5715000" y="19050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 flipH="1">
            <a:off x="7010400" y="1905000"/>
            <a:ext cx="8382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>
            <a:off x="6477000" y="990600"/>
            <a:ext cx="8382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25"/>
          <p:cNvSpPr>
            <a:spLocks noChangeShapeType="1"/>
          </p:cNvSpPr>
          <p:nvPr/>
        </p:nvSpPr>
        <p:spPr bwMode="auto">
          <a:xfrm flipH="1">
            <a:off x="7620000" y="5638800"/>
            <a:ext cx="762000" cy="762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27"/>
          <p:cNvSpPr>
            <a:spLocks noChangeShapeType="1"/>
          </p:cNvSpPr>
          <p:nvPr/>
        </p:nvSpPr>
        <p:spPr bwMode="auto">
          <a:xfrm>
            <a:off x="304800" y="5715000"/>
            <a:ext cx="838200" cy="762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 flipH="1">
            <a:off x="4419600" y="6172200"/>
            <a:ext cx="0" cy="381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160BAB"/>
                </a:solidFill>
              </a:rPr>
              <a:t>Выборочное чтение</a:t>
            </a:r>
            <a:endParaRPr lang="ru-RU" sz="3200" dirty="0">
              <a:solidFill>
                <a:srgbClr val="160B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886200"/>
          </a:xfrm>
        </p:spPr>
        <p:txBody>
          <a:bodyPr/>
          <a:lstStyle/>
          <a:p>
            <a:r>
              <a:rPr lang="ru-RU" sz="1400" dirty="0" smtClean="0"/>
              <a:t>Армия </a:t>
            </a:r>
            <a:r>
              <a:rPr lang="ru-RU" sz="1400" dirty="0"/>
              <a:t>отступала к Москве. Прочитайте как говорит об этом </a:t>
            </a:r>
            <a:r>
              <a:rPr lang="ru-RU" sz="1400" dirty="0" smtClean="0"/>
              <a:t>Лермонтов.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- </a:t>
            </a:r>
            <a:r>
              <a:rPr lang="ru-RU" sz="1400" dirty="0"/>
              <a:t>Почему армия отступала?</a:t>
            </a:r>
          </a:p>
          <a:p>
            <a:pPr marL="0" indent="0">
              <a:buNone/>
            </a:pPr>
            <a:r>
              <a:rPr lang="ru-RU" sz="1400" dirty="0" smtClean="0"/>
              <a:t>         - </a:t>
            </a:r>
            <a:r>
              <a:rPr lang="ru-RU" sz="1400" dirty="0"/>
              <a:t>Что означает выражение «собрать силы в кулак»? </a:t>
            </a:r>
          </a:p>
          <a:p>
            <a:r>
              <a:rPr lang="ru-RU" sz="1400" dirty="0" smtClean="0"/>
              <a:t>Объединив </a:t>
            </a:r>
            <a:r>
              <a:rPr lang="ru-RU" sz="1400" dirty="0"/>
              <a:t>войско, Кутузов выбрал место для будущего сражения. </a:t>
            </a:r>
            <a:r>
              <a:rPr lang="ru-RU" sz="1400" dirty="0" smtClean="0"/>
              <a:t>Прочитайте </a:t>
            </a:r>
            <a:r>
              <a:rPr lang="ru-RU" sz="1400" dirty="0"/>
              <a:t>об </a:t>
            </a:r>
            <a:r>
              <a:rPr lang="ru-RU" sz="1400" dirty="0" smtClean="0"/>
              <a:t>этом.</a:t>
            </a:r>
          </a:p>
          <a:p>
            <a:r>
              <a:rPr lang="ru-RU" sz="1400" dirty="0" smtClean="0"/>
              <a:t>Прочитайте, как поэт описывает сражение. </a:t>
            </a:r>
          </a:p>
          <a:p>
            <a:r>
              <a:rPr lang="ru-RU" sz="1400" dirty="0" smtClean="0"/>
              <a:t>Через </a:t>
            </a:r>
            <a:r>
              <a:rPr lang="ru-RU" sz="1400" dirty="0"/>
              <a:t>несколько дней после сражения под Бородино в деревне Фили под Москвой собрали военный совет. Что делать дальше? Биться или отступать</a:t>
            </a:r>
            <a:r>
              <a:rPr lang="ru-RU" sz="1400" dirty="0" smtClean="0"/>
              <a:t>?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  - </a:t>
            </a:r>
            <a:r>
              <a:rPr lang="ru-RU" sz="1400" dirty="0"/>
              <a:t>Вспомните из окружающего мира, какое решение принял Кутузов?</a:t>
            </a:r>
          </a:p>
          <a:p>
            <a:pPr marL="0" indent="0">
              <a:buNone/>
            </a:pPr>
            <a:r>
              <a:rPr lang="ru-RU" sz="1400" dirty="0" smtClean="0"/>
              <a:t>       - </a:t>
            </a:r>
            <a:r>
              <a:rPr lang="ru-RU" sz="1400" dirty="0"/>
              <a:t>Какие слова произнес Кутузов</a:t>
            </a:r>
            <a:r>
              <a:rPr lang="ru-RU" sz="1400" dirty="0" smtClean="0"/>
              <a:t>?</a:t>
            </a:r>
            <a:endParaRPr lang="ru-RU" sz="1400" dirty="0"/>
          </a:p>
          <a:p>
            <a:r>
              <a:rPr lang="ru-RU" sz="1400" dirty="0"/>
              <a:t>С потерей Москвы, еще не </a:t>
            </a:r>
            <a:r>
              <a:rPr lang="ru-RU" sz="1400" dirty="0" smtClean="0"/>
              <a:t>потеряна </a:t>
            </a:r>
            <a:r>
              <a:rPr lang="ru-RU" sz="1400" dirty="0"/>
              <a:t>Россия. Но коль уничтожена армия, погибли Москва и Россия…Властью, данной мне государем и Отечеством, повелеваю, отступление. </a:t>
            </a:r>
          </a:p>
          <a:p>
            <a:pPr marL="0" indent="0">
              <a:buNone/>
            </a:pPr>
            <a:r>
              <a:rPr lang="ru-RU" sz="1400" dirty="0" smtClean="0"/>
              <a:t>      - </a:t>
            </a:r>
            <a:r>
              <a:rPr lang="ru-RU" sz="1400" dirty="0"/>
              <a:t>У всех перехватило дыхание – отдать Москву?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- </a:t>
            </a:r>
            <a:r>
              <a:rPr lang="ru-RU" sz="1400" dirty="0"/>
              <a:t>Прочитайте о том как восприняли приказ солдаты?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- </a:t>
            </a:r>
            <a:r>
              <a:rPr lang="ru-RU" sz="1400" dirty="0"/>
              <a:t>Подробнее об этих событиях вы можете из книги Алексеева «Птица-слава», а когда будете учиться в старших классах, вам откроется еще одно из сокровищ культуры – произведение Л.Н. Толстого «Война и мир». В нем война 1812 года и жизнь России в то  время описаны подробно и очень интересно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Как </a:t>
            </a:r>
            <a:r>
              <a:rPr lang="ru-RU" sz="1400" dirty="0"/>
              <a:t>согласно тексту стихотворения закончилось сражение? </a:t>
            </a:r>
            <a:r>
              <a:rPr lang="ru-RU" sz="1400" dirty="0" smtClean="0"/>
              <a:t>Прочитайте.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- </a:t>
            </a:r>
            <a:r>
              <a:rPr lang="ru-RU" sz="1400" dirty="0"/>
              <a:t>Как было на самом деле?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77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160BAB"/>
                </a:solidFill>
                <a:latin typeface="Times New Roman" pitchFamily="18" charset="0"/>
              </a:rPr>
              <a:t>3. Работа с текстом после чтения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7544" y="1628800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Цель этапа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достигнуть понимания текста на уровне смысла, корректировка читательской интерпретации, доведение читательских впечатлений до уровня законченной мысли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Приемы работы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постановка концептуального вопроса (почему?)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повторное обращение к ключевым словам, вопросам, иллюстрациям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выполнение творческих заданий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latin typeface="Times New Roman" pitchFamily="18" charset="0"/>
            </a:endParaRPr>
          </a:p>
          <a:p>
            <a:pPr eaLnBrk="1" hangingPunct="1"/>
            <a:endParaRPr lang="ru-RU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chemeClr val="bg2"/>
                </a:solidFill>
              </a:rPr>
              <a:t>Вопрос урока: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2833" y="1700808"/>
            <a:ext cx="8229600" cy="3886200"/>
          </a:xfrm>
        </p:spPr>
        <p:txBody>
          <a:bodyPr/>
          <a:lstStyle/>
          <a:p>
            <a:pPr algn="just"/>
            <a:r>
              <a:rPr lang="ru-RU" dirty="0" smtClean="0"/>
              <a:t>Каждый ли клест может стать капитаном?</a:t>
            </a:r>
          </a:p>
          <a:p>
            <a:pPr algn="just"/>
            <a:r>
              <a:rPr lang="ru-RU" dirty="0"/>
              <a:t>Передает ли стихотворение историческую правду о Бородинском сражении</a:t>
            </a:r>
            <a:r>
              <a:rPr lang="ru-RU" dirty="0" smtClean="0"/>
              <a:t>?</a:t>
            </a:r>
          </a:p>
          <a:p>
            <a:pPr algn="just"/>
            <a:r>
              <a:rPr lang="ru-RU" dirty="0"/>
              <a:t>Мишка и Дениска в рассказах  В. Драгунского </a:t>
            </a:r>
            <a:r>
              <a:rPr lang="ru-RU" dirty="0" smtClean="0"/>
              <a:t>– друзья? Почему?</a:t>
            </a:r>
          </a:p>
          <a:p>
            <a:endParaRPr lang="ru-RU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19113" y="20748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395288" y="1844675"/>
            <a:ext cx="849788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160BAB">
                  <a:alpha val="50195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3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4325" y="928688"/>
          <a:ext cx="8543925" cy="5732592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500063"/>
                <a:gridCol w="6961061"/>
                <a:gridCol w="1082801"/>
              </a:tblGrid>
              <a:tr h="79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1.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Иван Андреевич Крылов родился 2 февраля 1769 года.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2.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Он родился в городе Самаре.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3.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Его семья жила бедно.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4.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Иван Андреевич Крылов начал работать в Петербурге.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5.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Он работал продавцом.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6.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Крылов выучил несколько языков.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7.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Он начал писать в 16 лет.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8.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Крылатые фразы из басен Ивана Андреевича Крылова  стали поговорками.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9.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В первой книге Крылова  были рассказы.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10.</a:t>
                      </a:r>
                      <a:endParaRPr lang="ru-RU" sz="24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Фраза «Басня – книга мудрости» принадлежит  Гоголю.</a:t>
                      </a:r>
                      <a:endParaRPr lang="ru-RU" sz="2600" kern="50" dirty="0">
                        <a:solidFill>
                          <a:srgbClr val="000099"/>
                        </a:solidFill>
                        <a:latin typeface="Arial Narrow" pitchFamily="34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50" dirty="0">
                        <a:solidFill>
                          <a:srgbClr val="000099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39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Верные и неверные утверждения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6688" y="1071563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6688" y="2143125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6688" y="2786063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6688" y="3786188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86688" y="4786313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6688" y="6072188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6688" y="1714500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6688" y="3357563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86688" y="4214813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6688" y="5429250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НЕТ</a:t>
            </a:r>
          </a:p>
        </p:txBody>
      </p:sp>
      <p:pic>
        <p:nvPicPr>
          <p:cNvPr id="5179" name="Picture 3" descr="C:\рисунки_фото_офо\управл_кнопки_графика\web-icons\PNG\forward_al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453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75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borodino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45" y="744899"/>
            <a:ext cx="419120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219530" cy="428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21" y="4077072"/>
            <a:ext cx="541629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Что </a:t>
            </a:r>
            <a:r>
              <a:rPr lang="ru-RU" sz="2800" dirty="0"/>
              <a:t>важнее для автора </a:t>
            </a:r>
            <a:r>
              <a:rPr lang="ru-RU" sz="2800" dirty="0" smtClean="0"/>
              <a:t>– </a:t>
            </a:r>
          </a:p>
          <a:p>
            <a:r>
              <a:rPr lang="ru-RU" sz="2800" dirty="0" smtClean="0"/>
              <a:t>передать </a:t>
            </a:r>
            <a:r>
              <a:rPr lang="ru-RU" sz="2800" dirty="0"/>
              <a:t>историческую </a:t>
            </a:r>
            <a:r>
              <a:rPr lang="ru-RU" sz="2800" dirty="0" smtClean="0"/>
              <a:t>правду</a:t>
            </a:r>
          </a:p>
          <a:p>
            <a:r>
              <a:rPr lang="ru-RU" sz="2800" dirty="0" smtClean="0"/>
              <a:t>о </a:t>
            </a:r>
            <a:r>
              <a:rPr lang="ru-RU" sz="2800" dirty="0"/>
              <a:t>Бородинском сражении </a:t>
            </a:r>
            <a:r>
              <a:rPr lang="ru-RU" sz="2800" dirty="0" smtClean="0"/>
              <a:t>или</a:t>
            </a:r>
          </a:p>
          <a:p>
            <a:r>
              <a:rPr lang="ru-RU" sz="2800" dirty="0" smtClean="0"/>
              <a:t>дать </a:t>
            </a:r>
            <a:r>
              <a:rPr lang="ru-RU" sz="2800" dirty="0"/>
              <a:t>оценку самому событию, </a:t>
            </a:r>
            <a:endParaRPr lang="ru-RU" sz="2800" dirty="0" smtClean="0"/>
          </a:p>
          <a:p>
            <a:r>
              <a:rPr lang="ru-RU" sz="2800" dirty="0" smtClean="0"/>
              <a:t>подвигу </a:t>
            </a:r>
            <a:r>
              <a:rPr lang="ru-RU" sz="2800" dirty="0"/>
              <a:t>солдат?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83" y="548680"/>
            <a:ext cx="2952328" cy="505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384376" cy="463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5384" y="2274248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932" y="5517232"/>
            <a:ext cx="7967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Назовите сходство и различие…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материалы с флешки\4 а фотографии\P101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54926"/>
            <a:ext cx="2016224" cy="30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на\Desktop\материалы с флешки\4 а фотографии\P10105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777" y="834237"/>
            <a:ext cx="3600633" cy="27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047487" cy="307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Марина\Desktop\материалы с флешки\фото для сайта\DSC007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654926"/>
            <a:ext cx="1870826" cy="28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396" y="3515500"/>
            <a:ext cx="2130812" cy="301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Марина\Desktop\материалы с флешки\фото для сайта\P10102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93470"/>
            <a:ext cx="2600439" cy="19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Марина\Desktop\1\Фото сказки-фильмы\DSC017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425" y="3933056"/>
            <a:ext cx="2602632" cy="19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5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348861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 smtClean="0"/>
              <a:t>Превращение текста  в произведение другого жанра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 smtClean="0"/>
              <a:t>Сочинение детьми своих произведений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 err="1" smtClean="0"/>
              <a:t>Синквейн</a:t>
            </a:r>
            <a:endParaRPr lang="ru-RU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 smtClean="0"/>
              <a:t>Отзыв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187450" y="549275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160BAB"/>
                </a:solidFill>
                <a:latin typeface="Times New Roman" pitchFamily="18" charset="0"/>
              </a:rPr>
              <a:t>Творческие задания</a:t>
            </a:r>
            <a:endParaRPr lang="ru-RU" sz="4000" dirty="0">
              <a:solidFill>
                <a:srgbClr val="160BAB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160BAB"/>
                </a:solidFill>
              </a:rPr>
              <a:t>Основные виды чтения: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0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Ознакомительное чтение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Поисковое\ просмотровое чтение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Изучающее чтение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dirty="0" smtClean="0"/>
              <a:t>Вдумчивое чтение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60BAB"/>
                </a:solidFill>
                <a:latin typeface="Times New Roman" pitchFamily="18" charset="0"/>
              </a:rPr>
              <a:t>Диалог с автором</a:t>
            </a:r>
            <a:endParaRPr lang="ru-RU" dirty="0" smtClean="0">
              <a:solidFill>
                <a:srgbClr val="160BAB"/>
              </a:solidFill>
              <a:latin typeface="Times New Roman" pitchFamily="18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8270875" cy="371157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Научить</a:t>
            </a:r>
            <a:r>
              <a:rPr lang="ru-RU" b="1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видеть в тексте авторские вопросы</a:t>
            </a:r>
          </a:p>
          <a:p>
            <a:r>
              <a:rPr lang="ru-RU" smtClean="0">
                <a:latin typeface="Times New Roman" pitchFamily="18" charset="0"/>
              </a:rPr>
              <a:t>Включать творческое воображение </a:t>
            </a:r>
          </a:p>
          <a:p>
            <a:r>
              <a:rPr lang="ru-RU" smtClean="0">
                <a:latin typeface="Times New Roman" pitchFamily="18" charset="0"/>
              </a:rPr>
              <a:t>Научить</a:t>
            </a:r>
            <a:r>
              <a:rPr lang="ru-RU" b="1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задавать свои вопросы автору по ходу чтения</a:t>
            </a:r>
            <a:r>
              <a:rPr lang="ru-RU" b="1" smtClean="0">
                <a:latin typeface="Times New Roman" pitchFamily="18" charset="0"/>
              </a:rPr>
              <a:t> 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76250"/>
            <a:ext cx="5832648" cy="1152525"/>
          </a:xfrm>
        </p:spPr>
        <p:txBody>
          <a:bodyPr/>
          <a:lstStyle/>
          <a:p>
            <a:pPr algn="ctr" eaLnBrk="1" hangingPunct="1"/>
            <a:r>
              <a:rPr lang="ru-RU" sz="4200" b="1" dirty="0" smtClean="0">
                <a:latin typeface="Times New Roman" pitchFamily="18" charset="0"/>
              </a:rPr>
              <a:t>	</a:t>
            </a:r>
            <a:r>
              <a:rPr lang="ru-RU" sz="4200" b="1" dirty="0">
                <a:solidFill>
                  <a:srgbClr val="160BAB"/>
                </a:solidFill>
                <a:latin typeface="Times New Roman" pitchFamily="18" charset="0"/>
              </a:rPr>
              <a:t>З</a:t>
            </a:r>
            <a:r>
              <a:rPr lang="ru-RU" sz="4200" b="1" dirty="0" smtClean="0">
                <a:solidFill>
                  <a:srgbClr val="160BAB"/>
                </a:solidFill>
                <a:latin typeface="Times New Roman" pitchFamily="18" charset="0"/>
              </a:rPr>
              <a:t>адача обучения: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789040"/>
            <a:ext cx="8229600" cy="719138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  ВЫРАСТИТЬ ФУНКЦИОНАЛЬНО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Times New Roman" pitchFamily="18" charset="0"/>
              </a:rPr>
              <a:t> ГРАМОТНУЮ ЛИЧНОСТЬ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60BAB"/>
                </a:solidFill>
              </a:rPr>
              <a:t>Диалог с автором</a:t>
            </a:r>
            <a:endParaRPr lang="ru-RU" dirty="0">
              <a:solidFill>
                <a:srgbClr val="160B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Научить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ребят видеть в тексте авторские вопросы, прямые и скрытые.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Включать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творческое воображение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учащихся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 слову, детали, иной свернутой текстовой информации читатель прогнозирует, что случится дальше, как будут развиваться события, чем может закончиться этот эпизод (часть, все произведение).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Научить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ребят задавать свои вопросы автору по ходу чтения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Это вопросы, ответы на которые содержатся в тексте, но в неявной, скрытой форме.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Возникающие вопросы  предполагают возникновение ответов-предположений и проверку себя по ходу дальнейшего чтения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Помочь </a:t>
            </a:r>
            <a:r>
              <a:rPr lang="ru-RU" sz="2000" dirty="0">
                <a:latin typeface="Times New Roman"/>
                <a:ea typeface="Times New Roman"/>
              </a:rPr>
              <a:t>обучающимся самостоятельно вести диалог с автором по ходу первичного </a:t>
            </a:r>
            <a:r>
              <a:rPr lang="ru-RU" sz="2000" dirty="0" smtClean="0">
                <a:latin typeface="Times New Roman"/>
                <a:ea typeface="Times New Roman"/>
              </a:rPr>
              <a:t>чтения.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21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160BAB"/>
                </a:solidFill>
                <a:latin typeface="Times New Roman" pitchFamily="18" charset="0"/>
              </a:rPr>
              <a:t>Диалог с автором</a:t>
            </a:r>
            <a:endParaRPr lang="ru-RU" dirty="0">
              <a:solidFill>
                <a:srgbClr val="160B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4038600" cy="3886200"/>
          </a:xfrm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В-вопрос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О- ответ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276872"/>
            <a:ext cx="4680520" cy="3886200"/>
          </a:xfrm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П - проверка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З -зеркало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2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728663"/>
          </a:xfrm>
        </p:spPr>
        <p:txBody>
          <a:bodyPr/>
          <a:lstStyle/>
          <a:p>
            <a:r>
              <a:rPr lang="ru-RU" sz="3600" b="1" smtClean="0">
                <a:solidFill>
                  <a:srgbClr val="2B03F5"/>
                </a:solidFill>
              </a:rPr>
              <a:t>Пример: Литературное чтение. 1 кл.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1727190"/>
            <a:ext cx="9144000" cy="49530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1.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Я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нашёл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удивительную берестяную трубочку.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В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(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Что такое берестяная трубочка? Почему она удивительная?)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Когда человек вырежет себе кусок бересты на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берёзе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, остальная береста около пореза начинает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свёртываться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в трубочку. Трубочка высохнет, туго свернется. Их бывает на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берёзах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так много, что и внимания не обратишь.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П 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(Вот что это такое!) 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Но сегодня мне захотелось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посмотреть,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нет ли чего в такой трубочке.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В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(Интересно, что там может быть?)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О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(Ответ-предположение)</a:t>
            </a:r>
            <a:r>
              <a:rPr lang="ru-RU" sz="2000" b="1" dirty="0" smtClean="0">
                <a:solidFill>
                  <a:srgbClr val="2B03F5"/>
                </a:solidFill>
                <a:latin typeface="Arial"/>
              </a:rPr>
              <a:t> 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2.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И вот в первой же трубочке я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нашёл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хороший орех, так плотно прихваченный, что с трудом удалось палочкой его вытолкнуть.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П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(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Проверка. Вот что на самом деле нашёл герой в трубочке.)</a:t>
            </a:r>
            <a:r>
              <a:rPr lang="ru-RU" sz="2000" b="1" dirty="0" smtClean="0">
                <a:solidFill>
                  <a:srgbClr val="2B03F5"/>
                </a:solidFill>
                <a:latin typeface="Arial"/>
              </a:rPr>
              <a:t> </a:t>
            </a:r>
            <a:endParaRPr lang="ru-RU" sz="2000" b="1" dirty="0">
              <a:solidFill>
                <a:srgbClr val="2B03F5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Вокруг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берёзы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не было орешника. Как же он туда попал? </a:t>
            </a:r>
            <a:r>
              <a:rPr lang="ru-RU" sz="2000" b="1" dirty="0" smtClean="0">
                <a:solidFill>
                  <a:srgbClr val="FF33CC"/>
                </a:solidFill>
                <a:latin typeface="Arial"/>
              </a:rPr>
              <a:t>О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(Ответ-предположение)</a:t>
            </a:r>
            <a:r>
              <a:rPr lang="ru-RU" sz="2000" b="1" dirty="0" smtClean="0">
                <a:solidFill>
                  <a:srgbClr val="2B03F5"/>
                </a:solidFill>
                <a:latin typeface="Arial"/>
              </a:rPr>
              <a:t> </a:t>
            </a:r>
            <a:endParaRPr lang="ru-RU" sz="2000" b="1" dirty="0">
              <a:solidFill>
                <a:srgbClr val="2B03F5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«Наверное белка его туда спрятала, делая зимние свои запасы, - подумал я. – Она знала, что трубка будет плотнее и плотнее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свёртываться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всё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крепче прихватит орех, чтобы не выпал.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00"/>
                </a:solidFill>
                <a:latin typeface="Arial"/>
              </a:rPr>
              <a:t>М.Пришвин. </a:t>
            </a:r>
            <a:r>
              <a:rPr lang="ru-RU" sz="40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Arial"/>
              </a:rPr>
              <a:t>Берестяная трубочка </a:t>
            </a:r>
            <a:endParaRPr lang="ru-RU" sz="3600" i="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b="1" u="sng" dirty="0" smtClean="0">
                <a:solidFill>
                  <a:srgbClr val="2B03F5"/>
                </a:solidFill>
                <a:latin typeface="Arial"/>
              </a:rPr>
              <a:t>Во </a:t>
            </a:r>
            <a:r>
              <a:rPr lang="ru-RU" b="1" u="sng" dirty="0">
                <a:solidFill>
                  <a:srgbClr val="2B03F5"/>
                </a:solidFill>
                <a:latin typeface="Arial"/>
              </a:rPr>
              <a:t>время чтения</a:t>
            </a:r>
            <a:r>
              <a:rPr lang="ru-RU" b="1" dirty="0">
                <a:solidFill>
                  <a:srgbClr val="2B03F5"/>
                </a:solidFill>
                <a:latin typeface="Arial"/>
              </a:rPr>
              <a:t>:</a:t>
            </a:r>
            <a:r>
              <a:rPr lang="ru-RU" b="1" i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2B03F5"/>
                </a:solidFill>
                <a:latin typeface="Arial"/>
              </a:rPr>
              <a:t>Диалог с автором</a:t>
            </a:r>
            <a:r>
              <a:rPr lang="ru-RU" b="1" i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b="1" dirty="0">
                <a:solidFill>
                  <a:srgbClr val="FF33CC"/>
                </a:solidFill>
                <a:latin typeface="Arial"/>
              </a:rPr>
              <a:t>В </a:t>
            </a:r>
            <a:r>
              <a:rPr lang="ru-RU" i="1" dirty="0">
                <a:solidFill>
                  <a:srgbClr val="2B03F5"/>
                </a:solidFill>
                <a:latin typeface="Arial"/>
              </a:rPr>
              <a:t>– задай вопрос</a:t>
            </a:r>
            <a:r>
              <a:rPr lang="ru-RU" b="1" i="1" dirty="0">
                <a:solidFill>
                  <a:srgbClr val="2B03F5"/>
                </a:solidFill>
                <a:latin typeface="Arial"/>
              </a:rPr>
              <a:t>. </a:t>
            </a:r>
            <a:r>
              <a:rPr lang="ru-RU" b="1" dirty="0">
                <a:solidFill>
                  <a:srgbClr val="FF33CC"/>
                </a:solidFill>
                <a:latin typeface="Arial"/>
              </a:rPr>
              <a:t>О</a:t>
            </a:r>
            <a:r>
              <a:rPr lang="ru-RU" b="1" i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2B03F5"/>
                </a:solidFill>
                <a:latin typeface="Arial"/>
              </a:rPr>
              <a:t>– предположи ответ.  </a:t>
            </a:r>
            <a:endParaRPr lang="ru-RU" i="1" dirty="0" smtClean="0">
              <a:solidFill>
                <a:srgbClr val="2B03F5"/>
              </a:solidFill>
              <a:latin typeface="Arial"/>
            </a:endParaRPr>
          </a:p>
          <a:p>
            <a:pPr algn="ctr"/>
            <a:r>
              <a:rPr lang="ru-RU" b="1" dirty="0" smtClean="0">
                <a:solidFill>
                  <a:srgbClr val="FF33CC"/>
                </a:solidFill>
                <a:latin typeface="Arial"/>
              </a:rPr>
              <a:t>П</a:t>
            </a:r>
            <a:r>
              <a:rPr lang="ru-RU" i="1" dirty="0" smtClean="0">
                <a:solidFill>
                  <a:srgbClr val="2B03F5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2B03F5"/>
                </a:solidFill>
                <a:latin typeface="Arial"/>
              </a:rPr>
              <a:t>– проверь свои </a:t>
            </a:r>
            <a:r>
              <a:rPr lang="ru-RU" i="1" dirty="0" smtClean="0">
                <a:solidFill>
                  <a:srgbClr val="2B03F5"/>
                </a:solidFill>
                <a:latin typeface="Arial"/>
              </a:rPr>
              <a:t>предположения </a:t>
            </a:r>
            <a:r>
              <a:rPr lang="ru-RU" i="1" dirty="0">
                <a:solidFill>
                  <a:srgbClr val="2B03F5"/>
                </a:solidFill>
                <a:latin typeface="Arial"/>
              </a:rPr>
              <a:t>по прочитанному тексту</a:t>
            </a:r>
            <a:r>
              <a:rPr lang="ru-RU" b="1" i="1" dirty="0">
                <a:solidFill>
                  <a:srgbClr val="2B03F5"/>
                </a:solidFill>
                <a:latin typeface="Arial"/>
              </a:rPr>
              <a:t>. </a:t>
            </a:r>
            <a:r>
              <a:rPr lang="ru-RU" b="1" dirty="0">
                <a:solidFill>
                  <a:srgbClr val="2B03F5"/>
                </a:solidFill>
                <a:latin typeface="Arial"/>
              </a:rPr>
              <a:t> </a:t>
            </a:r>
            <a:endParaRPr lang="ru-RU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286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B03F5"/>
                </a:solidFill>
              </a:rPr>
              <a:t>Продолжение примера: </a:t>
            </a:r>
            <a:br>
              <a:rPr lang="ru-RU" sz="3600" b="1" dirty="0" smtClean="0">
                <a:solidFill>
                  <a:srgbClr val="2B03F5"/>
                </a:solidFill>
              </a:rPr>
            </a:br>
            <a:r>
              <a:rPr lang="ru-RU" sz="3600" b="1" dirty="0" smtClean="0">
                <a:solidFill>
                  <a:srgbClr val="2B03F5"/>
                </a:solidFill>
              </a:rPr>
              <a:t>Литературное чтение. 1 </a:t>
            </a:r>
            <a:r>
              <a:rPr lang="ru-RU" sz="3600" b="1" dirty="0" err="1" smtClean="0">
                <a:solidFill>
                  <a:srgbClr val="2B03F5"/>
                </a:solidFill>
              </a:rPr>
              <a:t>кл</a:t>
            </a:r>
            <a:r>
              <a:rPr lang="ru-RU" sz="3600" b="1" dirty="0" smtClean="0">
                <a:solidFill>
                  <a:srgbClr val="2B03F5"/>
                </a:solidFill>
              </a:rPr>
              <a:t>.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1844824"/>
            <a:ext cx="9144000" cy="4953000"/>
          </a:xfrm>
          <a:prstGeom prst="rect">
            <a:avLst/>
          </a:prstGeom>
          <a:solidFill>
            <a:srgbClr val="FFFFCC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3.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Но после я догадался, что это не белка, а птица ореховка воткнула орех, может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быть,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украв из гнезда белки.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П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(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Проверка  своего предположения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: вот откуда в трубочке оказался орех!)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Разглядывая свою берестяную трубочку, я сделал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ещё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одно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открытие: </a:t>
            </a:r>
            <a:r>
              <a:rPr lang="ru-RU" sz="2000" b="1" dirty="0" smtClean="0">
                <a:solidFill>
                  <a:srgbClr val="FF33CC"/>
                </a:solidFill>
                <a:latin typeface="Arial"/>
              </a:rPr>
              <a:t>В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(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Интересно, какое?)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под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прикрытием ореха поселился – кто бы мог подумать! – </a:t>
            </a:r>
            <a:r>
              <a:rPr lang="ru-RU" sz="2000" b="1" dirty="0" err="1">
                <a:solidFill>
                  <a:srgbClr val="000000"/>
                </a:solidFill>
                <a:latin typeface="Arial"/>
              </a:rPr>
              <a:t>паучишко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 и всю внутренность трубочки затянул свое паутинкой. </a:t>
            </a:r>
            <a:r>
              <a:rPr lang="ru-RU" sz="2000" b="1" dirty="0">
                <a:solidFill>
                  <a:srgbClr val="FF33CC"/>
                </a:solidFill>
                <a:latin typeface="Arial"/>
              </a:rPr>
              <a:t>П</a:t>
            </a:r>
            <a:r>
              <a:rPr lang="ru-RU" sz="2000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(Вот какое </a:t>
            </a:r>
            <a:r>
              <a:rPr lang="ru-RU" sz="2000" i="1" dirty="0" smtClean="0">
                <a:solidFill>
                  <a:srgbClr val="2B03F5"/>
                </a:solidFill>
                <a:latin typeface="Arial"/>
              </a:rPr>
              <a:t>открытие</a:t>
            </a:r>
            <a:r>
              <a:rPr lang="ru-RU" sz="2000" i="1" dirty="0">
                <a:solidFill>
                  <a:srgbClr val="2B03F5"/>
                </a:solidFill>
                <a:latin typeface="Arial"/>
              </a:rPr>
              <a:t>!)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endParaRPr lang="ru-RU" sz="2000" dirty="0">
              <a:solidFill>
                <a:srgbClr val="2B03F5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2B03F5"/>
                </a:solidFill>
                <a:latin typeface="Arial"/>
              </a:rPr>
              <a:t>   Почему </a:t>
            </a:r>
            <a:r>
              <a:rPr lang="ru-RU" sz="2000" dirty="0">
                <a:solidFill>
                  <a:srgbClr val="2B03F5"/>
                </a:solidFill>
                <a:latin typeface="Arial"/>
              </a:rPr>
              <a:t>же Пришвин назвал эту трубочку удивительной? </a:t>
            </a:r>
            <a:endParaRPr lang="ru-RU" sz="2000" dirty="0" smtClean="0">
              <a:solidFill>
                <a:srgbClr val="2B03F5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2B03F5"/>
                </a:solidFill>
                <a:latin typeface="Arial"/>
              </a:rPr>
              <a:t>  (</a:t>
            </a:r>
            <a:r>
              <a:rPr lang="ru-RU" sz="2000" dirty="0">
                <a:solidFill>
                  <a:srgbClr val="2B03F5"/>
                </a:solidFill>
                <a:latin typeface="Arial"/>
              </a:rPr>
              <a:t>выход на подтекстовую информацию)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srgbClr val="2B03F5"/>
                </a:solidFill>
                <a:latin typeface="Arial"/>
              </a:rPr>
              <a:t>   Сколько </a:t>
            </a:r>
            <a:r>
              <a:rPr lang="ru-RU" sz="2000" dirty="0">
                <a:solidFill>
                  <a:srgbClr val="2B03F5"/>
                </a:solidFill>
                <a:latin typeface="Arial"/>
              </a:rPr>
              <a:t>открытий сделал писатель? А вы? </a:t>
            </a:r>
            <a:endParaRPr lang="ru-RU" sz="2000" dirty="0" smtClean="0">
              <a:solidFill>
                <a:srgbClr val="2B03F5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2B03F5"/>
                </a:solidFill>
                <a:latin typeface="Arial"/>
              </a:rPr>
              <a:t>  (</a:t>
            </a:r>
            <a:r>
              <a:rPr lang="ru-RU" sz="2000" dirty="0">
                <a:solidFill>
                  <a:srgbClr val="2B03F5"/>
                </a:solidFill>
                <a:latin typeface="Arial"/>
              </a:rPr>
              <a:t>концептуальная информация)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endParaRPr lang="ru-RU" sz="2000" b="1" u="sng" dirty="0">
              <a:solidFill>
                <a:srgbClr val="2B03F5"/>
              </a:solidFill>
              <a:latin typeface="Arial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0000"/>
                </a:solidFill>
                <a:latin typeface="Arial"/>
              </a:rPr>
              <a:t>М.Пришвин. </a:t>
            </a:r>
            <a:r>
              <a:rPr lang="ru-RU" sz="40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Arial"/>
              </a:rPr>
              <a:t>Берестяная трубочка </a:t>
            </a:r>
            <a:endParaRPr lang="ru-RU" sz="3600" i="1" dirty="0" smtClean="0">
              <a:solidFill>
                <a:srgbClr val="FF0000"/>
              </a:solidFill>
              <a:latin typeface="Arial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925" y="332656"/>
            <a:ext cx="7793037" cy="146208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160BAB"/>
                </a:solidFill>
                <a:latin typeface="Times New Roman" pitchFamily="18" charset="0"/>
              </a:rPr>
              <a:t>Комментированное чтение </a:t>
            </a:r>
            <a:br>
              <a:rPr lang="ru-RU" sz="3600" b="1" dirty="0" smtClean="0">
                <a:solidFill>
                  <a:srgbClr val="160BAB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160BAB"/>
                </a:solidFill>
                <a:latin typeface="Times New Roman" pitchFamily="18" charset="0"/>
              </a:rPr>
              <a:t>и диалог с автором через текст</a:t>
            </a:r>
            <a:r>
              <a:rPr lang="ru-RU" sz="3600" dirty="0" smtClean="0">
                <a:solidFill>
                  <a:srgbClr val="160BAB"/>
                </a:solidFill>
              </a:rPr>
              <a:t> </a:t>
            </a:r>
          </a:p>
        </p:txBody>
      </p:sp>
      <p:pic>
        <p:nvPicPr>
          <p:cNvPr id="142340" name="Picture 4" descr="P10110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276872"/>
            <a:ext cx="4465638" cy="3349625"/>
          </a:xfrm>
          <a:noFill/>
        </p:spPr>
      </p:pic>
      <p:pic>
        <p:nvPicPr>
          <p:cNvPr id="142341" name="Picture 5" descr="P101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3168650" cy="422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160BAB"/>
                </a:solidFill>
                <a:latin typeface="Times New Roman" pitchFamily="18" charset="0"/>
              </a:rPr>
              <a:t>Комментированное чтение</a:t>
            </a:r>
            <a:r>
              <a:rPr lang="ru-RU" dirty="0" smtClean="0">
                <a:solidFill>
                  <a:srgbClr val="160BAB"/>
                </a:solidFill>
              </a:rPr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44824"/>
            <a:ext cx="8775700" cy="42876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Озвучивают текст дети, а комментирует учитель</a:t>
            </a: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Комментарий должен быть кратким и динамичным.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Комментарий ни в коем случае не должен превращаться в беседу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Комментируется  текст в том месте, где это действительно необходимо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59039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00CC00"/>
                </a:solidFill>
                <a:latin typeface="Arial"/>
              </a:rPr>
              <a:t>	</a:t>
            </a:r>
            <a:r>
              <a:rPr lang="ru-RU" sz="3200" b="1" dirty="0" err="1" smtClean="0">
                <a:solidFill>
                  <a:srgbClr val="000000"/>
                </a:solidFill>
                <a:latin typeface="Arial"/>
              </a:rPr>
              <a:t>Метапредметные</a:t>
            </a:r>
            <a:r>
              <a:rPr lang="ru-RU" sz="3200" b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3200" b="1" dirty="0" smtClean="0">
                <a:solidFill>
                  <a:srgbClr val="00CC00"/>
                </a:solidFill>
                <a:latin typeface="Arial"/>
              </a:rPr>
              <a:t>Коммуникативные </a:t>
            </a:r>
            <a:r>
              <a:rPr lang="ru-RU" sz="3200" b="1" dirty="0">
                <a:solidFill>
                  <a:srgbClr val="00CC00"/>
                </a:solidFill>
                <a:latin typeface="Arial"/>
              </a:rPr>
              <a:t>– формулировать свою позицию, адекватно понимать собеседника (автора</a:t>
            </a:r>
            <a:r>
              <a:rPr lang="ru-RU" sz="3200" b="1" dirty="0" smtClean="0">
                <a:solidFill>
                  <a:srgbClr val="00CC00"/>
                </a:solidFill>
                <a:latin typeface="Arial"/>
              </a:rPr>
              <a:t>); </a:t>
            </a:r>
            <a:endParaRPr lang="ru-RU" sz="3200" b="1" dirty="0">
              <a:solidFill>
                <a:srgbClr val="FF9900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3200" b="1" dirty="0">
                <a:solidFill>
                  <a:srgbClr val="2B03F5"/>
                </a:solidFill>
                <a:latin typeface="Arial"/>
              </a:rPr>
              <a:t>Познавательные – извлекать, интерпретировать, использовать текстовую </a:t>
            </a:r>
            <a:r>
              <a:rPr lang="ru-RU" sz="3200" b="1" dirty="0" smtClean="0">
                <a:solidFill>
                  <a:srgbClr val="2B03F5"/>
                </a:solidFill>
                <a:latin typeface="Arial"/>
              </a:rPr>
              <a:t>информацию;</a:t>
            </a:r>
            <a:endParaRPr lang="ru-RU" sz="3200" b="1" dirty="0">
              <a:solidFill>
                <a:srgbClr val="FF9900"/>
              </a:solidFill>
              <a:latin typeface="Arial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3200" b="1" dirty="0" smtClean="0">
                <a:solidFill>
                  <a:srgbClr val="FF9900"/>
                </a:solidFill>
                <a:latin typeface="Arial"/>
              </a:rPr>
              <a:t>Регулятивные </a:t>
            </a:r>
            <a:r>
              <a:rPr lang="ru-RU" sz="3200" b="1" dirty="0">
                <a:solidFill>
                  <a:srgbClr val="FF9900"/>
                </a:solidFill>
                <a:latin typeface="Arial"/>
              </a:rPr>
              <a:t>– умение работать по плану (алгоритму</a:t>
            </a:r>
            <a:r>
              <a:rPr lang="ru-RU" sz="3200" b="1" dirty="0" smtClean="0">
                <a:solidFill>
                  <a:srgbClr val="FF9900"/>
                </a:solidFill>
                <a:latin typeface="Arial"/>
              </a:rPr>
              <a:t>).</a:t>
            </a:r>
            <a:r>
              <a:rPr lang="ru-RU" sz="3200" b="1" dirty="0" smtClean="0">
                <a:solidFill>
                  <a:srgbClr val="2B03F5"/>
                </a:solidFill>
                <a:latin typeface="Arial"/>
              </a:rPr>
              <a:t> 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2B03F5"/>
                </a:solidFill>
                <a:latin typeface="Arial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Arial"/>
              </a:rPr>
              <a:t>Личностные – в случае, если анализ текста порождает оценочные суждения.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ru-RU" sz="3200" b="1" dirty="0">
              <a:solidFill>
                <a:srgbClr val="2B03F5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9144000" cy="1789113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160BAB"/>
                </a:solidFill>
                <a:latin typeface="Arial"/>
              </a:rPr>
              <a:t>Какие образовательные результаты обеспечивает </a:t>
            </a:r>
          </a:p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160BAB"/>
                </a:solidFill>
                <a:latin typeface="Arial"/>
              </a:rPr>
              <a:t>технология </a:t>
            </a:r>
            <a:r>
              <a:rPr lang="ru-RU" sz="2800" b="1" kern="0" dirty="0">
                <a:solidFill>
                  <a:srgbClr val="160BAB"/>
                </a:solidFill>
                <a:latin typeface="Arial"/>
              </a:rPr>
              <a:t>продуктивного </a:t>
            </a:r>
            <a:r>
              <a:rPr lang="ru-RU" sz="2800" b="1" kern="0" dirty="0" smtClean="0">
                <a:solidFill>
                  <a:srgbClr val="160BAB"/>
                </a:solidFill>
                <a:latin typeface="Arial"/>
              </a:rPr>
              <a:t>чтения</a:t>
            </a:r>
            <a:endParaRPr lang="ru-RU" sz="2800" b="1" kern="0" dirty="0">
              <a:solidFill>
                <a:srgbClr val="160BA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93037" cy="1054100"/>
          </a:xfrm>
        </p:spPr>
        <p:txBody>
          <a:bodyPr/>
          <a:lstStyle/>
          <a:p>
            <a:pPr algn="ctr" eaLnBrk="1" hangingPunct="1"/>
            <a:r>
              <a:rPr lang="ru-RU" sz="6600" dirty="0" smtClean="0">
                <a:solidFill>
                  <a:srgbClr val="160BAB"/>
                </a:solidFill>
                <a:latin typeface="Times New Roman" pitchFamily="18" charset="0"/>
              </a:rPr>
              <a:t>Спасибо </a:t>
            </a:r>
            <a:br>
              <a:rPr lang="ru-RU" sz="6600" dirty="0" smtClean="0">
                <a:solidFill>
                  <a:srgbClr val="160BAB"/>
                </a:solidFill>
                <a:latin typeface="Times New Roman" pitchFamily="18" charset="0"/>
              </a:rPr>
            </a:br>
            <a:r>
              <a:rPr lang="ru-RU" sz="6600" dirty="0" smtClean="0">
                <a:solidFill>
                  <a:srgbClr val="160BAB"/>
                </a:solidFill>
                <a:latin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5292725" y="1844675"/>
            <a:ext cx="4859338" cy="3959225"/>
            <a:chOff x="2976" y="436"/>
            <a:chExt cx="1991" cy="1543"/>
          </a:xfrm>
        </p:grpSpPr>
        <p:pic>
          <p:nvPicPr>
            <p:cNvPr id="138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463"/>
              <a:ext cx="1968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44" name="Rectangle 4"/>
            <p:cNvSpPr>
              <a:spLocks noChangeArrowheads="1"/>
            </p:cNvSpPr>
            <p:nvPr/>
          </p:nvSpPr>
          <p:spPr bwMode="auto">
            <a:xfrm>
              <a:off x="4195" y="436"/>
              <a:ext cx="772" cy="1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008063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rgbClr val="160BAB"/>
                </a:solidFill>
              </a:rPr>
              <a:t>Каждый образованный человек умеет читать разные тексты. А учит ли этому школа 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0" y="908720"/>
            <a:ext cx="4897438" cy="54721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    </a:t>
            </a:r>
            <a:r>
              <a:rPr lang="ru-RU" sz="2000" b="1" dirty="0"/>
              <a:t>Общение через текст в жизни</a:t>
            </a:r>
          </a:p>
          <a:p>
            <a:pPr marL="495300" indent="-495300" eaLnBrk="0" hangingPunct="0">
              <a:spcBef>
                <a:spcPct val="20000"/>
              </a:spcBef>
            </a:pPr>
            <a:r>
              <a:rPr lang="ru-RU" sz="2000" b="1" dirty="0"/>
              <a:t>1) До чтения. </a:t>
            </a:r>
            <a:r>
              <a:rPr lang="ru-RU" sz="2000" dirty="0"/>
              <a:t>У книжной полки </a:t>
            </a:r>
            <a:r>
              <a:rPr lang="ru-RU" sz="2000" b="1" dirty="0">
                <a:solidFill>
                  <a:srgbClr val="00CC00"/>
                </a:solidFill>
              </a:rPr>
              <a:t>сами</a:t>
            </a:r>
            <a:r>
              <a:rPr lang="ru-RU" sz="2000" dirty="0"/>
              <a:t> решаем, </a:t>
            </a:r>
            <a:r>
              <a:rPr lang="ru-RU" sz="2000" b="1" dirty="0"/>
              <a:t>читать или не читать</a:t>
            </a:r>
            <a:r>
              <a:rPr lang="ru-RU" sz="2000" dirty="0"/>
              <a:t>, сопоставляя свои желания, мотивы с названием, автором, иллюстрацией, просматривая бегло текст и т.п. </a:t>
            </a:r>
          </a:p>
          <a:p>
            <a:pPr marL="495300" indent="-495300" eaLnBrk="0" hangingPunct="0">
              <a:spcBef>
                <a:spcPct val="20000"/>
              </a:spcBef>
            </a:pPr>
            <a:r>
              <a:rPr lang="ru-RU" sz="2000" b="1" dirty="0"/>
              <a:t>2) Во время чтения. </a:t>
            </a:r>
            <a:r>
              <a:rPr lang="ru-RU" sz="2000" dirty="0"/>
              <a:t>Читаем и не отбрасываем, если находим в тексте, </a:t>
            </a:r>
            <a:r>
              <a:rPr lang="ru-RU" sz="2000" b="1" dirty="0"/>
              <a:t>интригующие</a:t>
            </a:r>
            <a:r>
              <a:rPr lang="ru-RU" sz="2000" b="1" dirty="0">
                <a:solidFill>
                  <a:srgbClr val="33CC33"/>
                </a:solidFill>
              </a:rPr>
              <a:t> </a:t>
            </a:r>
            <a:r>
              <a:rPr lang="ru-RU" sz="2000" b="1" dirty="0">
                <a:solidFill>
                  <a:srgbClr val="00CC00"/>
                </a:solidFill>
              </a:rPr>
              <a:t>нас</a:t>
            </a:r>
            <a:r>
              <a:rPr lang="ru-RU" sz="2000" b="1" dirty="0"/>
              <a:t> скрытые вопросы и ответы</a:t>
            </a:r>
            <a:r>
              <a:rPr lang="ru-RU" sz="2000" dirty="0"/>
              <a:t> на них (подтекст). </a:t>
            </a:r>
          </a:p>
          <a:p>
            <a:pPr marL="495300" indent="-495300" eaLnBrk="0" hangingPunct="0">
              <a:spcBef>
                <a:spcPct val="20000"/>
              </a:spcBef>
            </a:pPr>
            <a:r>
              <a:rPr lang="ru-RU" sz="2000" b="1" dirty="0"/>
              <a:t>3) После чтения. </a:t>
            </a:r>
            <a:r>
              <a:rPr lang="ru-RU" sz="2000" dirty="0"/>
              <a:t>В разговоре с друзьями делимся </a:t>
            </a:r>
            <a:r>
              <a:rPr lang="ru-RU" sz="2000" b="1" dirty="0">
                <a:solidFill>
                  <a:srgbClr val="00CC00"/>
                </a:solidFill>
              </a:rPr>
              <a:t>своими </a:t>
            </a:r>
            <a:r>
              <a:rPr lang="ru-RU" sz="2000" dirty="0"/>
              <a:t>впечатлениями, сравнивая свое понимание текста</a:t>
            </a:r>
            <a:r>
              <a:rPr lang="ru-RU" sz="2000" b="1" dirty="0"/>
              <a:t> (его главную, концептуальную мысль) </a:t>
            </a:r>
            <a:r>
              <a:rPr lang="ru-RU" sz="2000" dirty="0"/>
              <a:t>с пониманием других.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3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039841" cy="146208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160BAB"/>
                </a:solidFill>
              </a:rPr>
              <a:t>Антиципация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800" dirty="0" smtClean="0"/>
              <a:t>Умение предполагать, предвосхищать содержание текста по заглавию, иллюстрации и группе ключевых слов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793037" cy="10795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160BAB"/>
                </a:solidFill>
                <a:latin typeface="Times New Roman" pitchFamily="18" charset="0"/>
              </a:rPr>
              <a:t>1. Работа с текстом до чтения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1988840"/>
            <a:ext cx="3816350" cy="4071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Цель этапа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развитие такого важнейшего читательского умения, как </a:t>
            </a:r>
            <a:r>
              <a:rPr lang="ru-RU" sz="2000" b="1" dirty="0" smtClean="0">
                <a:latin typeface="Times New Roman" pitchFamily="18" charset="0"/>
              </a:rPr>
              <a:t>антиципация</a:t>
            </a:r>
            <a:r>
              <a:rPr lang="ru-RU" sz="2000" dirty="0" smtClean="0">
                <a:latin typeface="Times New Roman" pitchFamily="18" charset="0"/>
              </a:rPr>
              <a:t>, т.е. умения предполагать, предвосхищать содержание текста (урока)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32363" y="2133600"/>
            <a:ext cx="38147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Приемы работы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Выделение ключевых слов темы (запись на доске, нахождение выделенных слов в тексте параграфа)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Составление вопросов к теме высказывание предположений по новой теме на основе уже имеющихся знаний, иллюстративного материала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Исторический комментарий,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Организация проблемной ситуации и др.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7286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B03F5"/>
                </a:solidFill>
              </a:rPr>
              <a:t>Пример: литературное чтение</a:t>
            </a:r>
            <a:br>
              <a:rPr lang="ru-RU" sz="3600" b="1" dirty="0" smtClean="0">
                <a:solidFill>
                  <a:srgbClr val="2B03F5"/>
                </a:solidFill>
              </a:rPr>
            </a:br>
            <a:r>
              <a:rPr lang="ru-RU" sz="3600" b="1" dirty="0" smtClean="0">
                <a:solidFill>
                  <a:srgbClr val="2B03F5"/>
                </a:solidFill>
              </a:rPr>
              <a:t>1 класс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4799" y="1921737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Arial"/>
              </a:rPr>
              <a:t>М.Пришвин. </a:t>
            </a:r>
            <a:r>
              <a:rPr lang="ru-RU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Arial"/>
              </a:rPr>
              <a:t>Берестяная трубочка</a:t>
            </a:r>
          </a:p>
          <a:p>
            <a:pPr algn="ctr"/>
            <a:r>
              <a:rPr lang="ru-RU" sz="3600" i="1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3600" i="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b="1" u="sng" dirty="0">
                <a:solidFill>
                  <a:srgbClr val="2B03F5"/>
                </a:solidFill>
                <a:latin typeface="Arial"/>
              </a:rPr>
              <a:t>До чтения:</a:t>
            </a:r>
            <a:r>
              <a:rPr lang="ru-RU" b="1" dirty="0">
                <a:solidFill>
                  <a:srgbClr val="2B03F5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2B03F5"/>
                </a:solidFill>
                <a:latin typeface="Arial"/>
              </a:rPr>
              <a:t>Понятно заглавие? Можно ли найти трубочку на рисунке?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3894"/>
            <a:ext cx="332386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3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9552" y="476672"/>
            <a:ext cx="76533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00007D"/>
                </a:solidFill>
              </a:rPr>
              <a:t>Пример: </a:t>
            </a:r>
            <a:r>
              <a:rPr lang="ru-RU" sz="3200" dirty="0" smtClean="0">
                <a:solidFill>
                  <a:srgbClr val="00007D"/>
                </a:solidFill>
              </a:rPr>
              <a:t>литературное </a:t>
            </a:r>
            <a:r>
              <a:rPr lang="ru-RU" sz="3200" dirty="0">
                <a:solidFill>
                  <a:srgbClr val="00007D"/>
                </a:solidFill>
              </a:rPr>
              <a:t>чтение</a:t>
            </a:r>
            <a:br>
              <a:rPr lang="ru-RU" sz="3200" dirty="0">
                <a:solidFill>
                  <a:srgbClr val="00007D"/>
                </a:solidFill>
              </a:rPr>
            </a:br>
            <a:r>
              <a:rPr lang="ru-RU" sz="3200" dirty="0">
                <a:solidFill>
                  <a:srgbClr val="00007D"/>
                </a:solidFill>
              </a:rPr>
              <a:t>3</a:t>
            </a:r>
            <a:r>
              <a:rPr lang="ru-RU" sz="3200" dirty="0" smtClean="0">
                <a:solidFill>
                  <a:srgbClr val="00007D"/>
                </a:solidFill>
              </a:rPr>
              <a:t> класс</a:t>
            </a:r>
          </a:p>
          <a:p>
            <a:pPr algn="ctr" eaLnBrk="1" hangingPunct="1"/>
            <a:r>
              <a:rPr lang="ru-RU" sz="3200" dirty="0" smtClean="0">
                <a:solidFill>
                  <a:srgbClr val="00007D"/>
                </a:solidFill>
              </a:rPr>
              <a:t>Раздел: «Животные в нашем доме»</a:t>
            </a:r>
            <a:endParaRPr lang="ru-RU" sz="5400" dirty="0">
              <a:solidFill>
                <a:srgbClr val="0000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4038600" cy="3886200"/>
          </a:xfrm>
        </p:spPr>
        <p:txBody>
          <a:bodyPr/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 Ханга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Чанга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Дымку 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Антона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морскую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свинку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2276872"/>
            <a:ext cx="4038600" cy="3886200"/>
          </a:xfrm>
        </p:spPr>
        <p:txBody>
          <a:bodyPr/>
          <a:lstStyle/>
          <a:p>
            <a:pPr marL="228600" lvl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Юрий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Коринец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  <a:buNone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Генрих Сапгир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Виктор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Драгунский</a:t>
            </a:r>
          </a:p>
          <a:p>
            <a:pPr marL="228600" lvl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</a:pPr>
            <a:endParaRPr lang="ru-RU" sz="20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28600" lvl="0" algn="just">
              <a:lnSpc>
                <a:spcPct val="115000"/>
              </a:lnSpc>
              <a:spcAft>
                <a:spcPts val="0"/>
              </a:spcAft>
              <a:buClr>
                <a:srgbClr val="00007D"/>
              </a:buClr>
            </a:pPr>
            <a:endParaRPr lang="ru-RU" sz="20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690551" y="2573218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1765">
            <a:off x="3737447" y="4247968"/>
            <a:ext cx="1585716" cy="26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85031">
            <a:off x="3748192" y="4140664"/>
            <a:ext cx="1618504" cy="24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35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504</TotalTime>
  <Words>1941</Words>
  <Application>Microsoft Office PowerPoint</Application>
  <PresentationFormat>Экран (4:3)</PresentationFormat>
  <Paragraphs>295</Paragraphs>
  <Slides>47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Пиксел</vt:lpstr>
      <vt:lpstr>2_Оформление по умолчанию</vt:lpstr>
      <vt:lpstr>1_Пиксел</vt:lpstr>
      <vt:lpstr>3_Пиксел</vt:lpstr>
      <vt:lpstr>5_Пиксел</vt:lpstr>
      <vt:lpstr>6_Пиксел</vt:lpstr>
      <vt:lpstr>1_Тема5</vt:lpstr>
      <vt:lpstr>Читать –это ещё ничего не значит; что читать и как понимать прочитанное –вот в чём главное дело  К.Д. Ушинский</vt:lpstr>
      <vt:lpstr>Слайд 2</vt:lpstr>
      <vt:lpstr>РЕАЛИЗАЦИЯ ФГОС</vt:lpstr>
      <vt:lpstr> Задача обучения:</vt:lpstr>
      <vt:lpstr>Каждый образованный человек умеет читать разные тексты. А учит ли этому школа </vt:lpstr>
      <vt:lpstr>Антиципация</vt:lpstr>
      <vt:lpstr>1. Работа с текстом до чтения</vt:lpstr>
      <vt:lpstr>Пример: литературное чтение 1 класс</vt:lpstr>
      <vt:lpstr>Слайд 9</vt:lpstr>
      <vt:lpstr>Слайд 10</vt:lpstr>
      <vt:lpstr>Слайд 11</vt:lpstr>
      <vt:lpstr>Слайд 12</vt:lpstr>
      <vt:lpstr>Слайд 13</vt:lpstr>
      <vt:lpstr>Виктор Драгунский  «Кот в сапогах»</vt:lpstr>
      <vt:lpstr>Пример: Литература  5 класс</vt:lpstr>
      <vt:lpstr>Слайд 16</vt:lpstr>
      <vt:lpstr>Слайд 17</vt:lpstr>
      <vt:lpstr>Слайд 18</vt:lpstr>
      <vt:lpstr>В. Верещагин «Конец Бородинского боя» </vt:lpstr>
      <vt:lpstr>2. Работа с текстом во время чтения</vt:lpstr>
      <vt:lpstr>Найдите ответ в тексте (работа с карандашом)</vt:lpstr>
      <vt:lpstr>Итоги Бородинского сражения:</vt:lpstr>
      <vt:lpstr>Словарная работа</vt:lpstr>
      <vt:lpstr>Сокольники – район Москвы.</vt:lpstr>
      <vt:lpstr>Анализ текста</vt:lpstr>
      <vt:lpstr>Словарная работа</vt:lpstr>
      <vt:lpstr>Внимательный читатель</vt:lpstr>
      <vt:lpstr>Внимательный читатель</vt:lpstr>
      <vt:lpstr>Тема и главная мысль</vt:lpstr>
      <vt:lpstr>Выборочное чтение</vt:lpstr>
      <vt:lpstr>3. Работа с текстом после чтения</vt:lpstr>
      <vt:lpstr>Вопрос урока:</vt:lpstr>
      <vt:lpstr>Слайд 33</vt:lpstr>
      <vt:lpstr>Слайд 34</vt:lpstr>
      <vt:lpstr>Слайд 35</vt:lpstr>
      <vt:lpstr>Слайд 36</vt:lpstr>
      <vt:lpstr>Слайд 37</vt:lpstr>
      <vt:lpstr>Основные виды чтения:</vt:lpstr>
      <vt:lpstr>Диалог с автором</vt:lpstr>
      <vt:lpstr>Диалог с автором</vt:lpstr>
      <vt:lpstr>Диалог с автором</vt:lpstr>
      <vt:lpstr>Пример: Литературное чтение. 1 кл.</vt:lpstr>
      <vt:lpstr>Продолжение примера:  Литературное чтение. 1 кл.</vt:lpstr>
      <vt:lpstr>Комментированное чтение  и диалог с автором через текст </vt:lpstr>
      <vt:lpstr>Комментированное чтение </vt:lpstr>
      <vt:lpstr>Слайд 46</vt:lpstr>
      <vt:lpstr>Спасибо 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продуктивного чтения</dc:title>
  <dc:creator>Полина</dc:creator>
  <cp:lastModifiedBy>Марина</cp:lastModifiedBy>
  <cp:revision>67</cp:revision>
  <dcterms:created xsi:type="dcterms:W3CDTF">2012-11-21T19:49:09Z</dcterms:created>
  <dcterms:modified xsi:type="dcterms:W3CDTF">2018-06-26T17:53:33Z</dcterms:modified>
</cp:coreProperties>
</file>