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03" r:id="rId3"/>
    <p:sldId id="304" r:id="rId4"/>
    <p:sldId id="306" r:id="rId5"/>
    <p:sldId id="305" r:id="rId6"/>
    <p:sldId id="307" r:id="rId7"/>
    <p:sldId id="308" r:id="rId8"/>
    <p:sldId id="311" r:id="rId9"/>
    <p:sldId id="312" r:id="rId10"/>
    <p:sldId id="313" r:id="rId11"/>
    <p:sldId id="314" r:id="rId12"/>
    <p:sldId id="302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41" r:id="rId23"/>
    <p:sldId id="338" r:id="rId24"/>
    <p:sldId id="339" r:id="rId25"/>
    <p:sldId id="337" r:id="rId26"/>
    <p:sldId id="340" r:id="rId27"/>
    <p:sldId id="333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4" r:id="rId36"/>
    <p:sldId id="33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56" autoAdjust="0"/>
  </p:normalViewPr>
  <p:slideViewPr>
    <p:cSldViewPr>
      <p:cViewPr varScale="1">
        <p:scale>
          <a:sx n="105" d="100"/>
          <a:sy n="105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FF63-C87C-4A8C-80F6-8469299880AF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299B-D366-454F-BD35-7837D3F711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2509F-1EBE-49D3-88DF-EE347185FC5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28866-703F-4A4A-9754-F0ED5EBAC34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28866-703F-4A4A-9754-F0ED5EBAC34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28866-703F-4A4A-9754-F0ED5EBAC34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00200"/>
            <a:ext cx="81439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80AB-4E55-4AFD-87BA-7583903C9C50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11944" y="6356350"/>
            <a:ext cx="2779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10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726B-0C37-4A1E-986A-47DC2EEE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2348880"/>
            <a:ext cx="8172480" cy="3384376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/>
              <a:t>Круглый стол</a:t>
            </a: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3200" b="1" dirty="0" smtClean="0">
                <a:effectLst/>
              </a:rPr>
              <a:t>Реализация индивидуальных образовательных траекторий обучающихся с высокими интеллектуальными потребностями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332099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sz="3200" b="1" dirty="0" smtClean="0">
                <a:effectLst/>
              </a:rPr>
              <a:t>Результаты </a:t>
            </a:r>
            <a:r>
              <a:rPr lang="ru-RU" sz="3200" b="1" dirty="0">
                <a:effectLst/>
              </a:rPr>
              <a:t>единого государственного экзамена в 2018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4315115"/>
              </p:ext>
            </p:extLst>
          </p:nvPr>
        </p:nvGraphicFramePr>
        <p:xfrm>
          <a:off x="755576" y="1700808"/>
          <a:ext cx="8208912" cy="5040558"/>
        </p:xfrm>
        <a:graphic>
          <a:graphicData uri="http://schemas.openxmlformats.org/drawingml/2006/table">
            <a:tbl>
              <a:tblPr/>
              <a:tblGrid>
                <a:gridCol w="2183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8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9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5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8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00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Предмет</a:t>
                      </a:r>
                    </a:p>
                  </a:txBody>
                  <a:tcPr marL="35817" marR="3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Число участников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экзамена</a:t>
                      </a:r>
                    </a:p>
                  </a:txBody>
                  <a:tcPr marL="35817" marR="3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Средний балл</a:t>
                      </a:r>
                    </a:p>
                  </a:txBody>
                  <a:tcPr marL="35817" marR="3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Количество участников экзамена</a:t>
                      </a:r>
                    </a:p>
                  </a:txBody>
                  <a:tcPr marL="35817" marR="3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% участников экзамена, набравших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90 баллов и больше</a:t>
                      </a:r>
                    </a:p>
                  </a:txBody>
                  <a:tcPr marL="35817" marR="35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набравших </a:t>
                      </a:r>
                      <a:r>
                        <a:rPr lang="ru-RU" sz="15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5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баллов 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набравших </a:t>
                      </a:r>
                      <a:r>
                        <a:rPr lang="ru-RU" sz="15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5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- 99 баллов 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03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В целом по лицею</a:t>
                      </a:r>
                      <a:endParaRPr lang="ru-RU" sz="15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90,0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57,9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Математика (пр.)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78,0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18,4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41,7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88,0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Информатика и ИКТ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84,0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33,3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72,4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86,0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55,6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89,0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57,2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84,0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28,6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82,0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92,0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5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flipV="1">
            <a:off x="1691680" y="12687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1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8208912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Участие в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рейтинговых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исследованиях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51520" y="1628800"/>
            <a:ext cx="8640960" cy="4752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1600" b="1" dirty="0" smtClean="0">
                <a:latin typeface="Century Gothic" pitchFamily="34" charset="0"/>
              </a:rPr>
              <a:t/>
            </a:r>
            <a:br>
              <a:rPr lang="ru-RU" sz="1600" b="1" dirty="0" smtClean="0">
                <a:latin typeface="Century Gothic" pitchFamily="34" charset="0"/>
              </a:rPr>
            </a:br>
            <a:endParaRPr lang="ru-RU" sz="1600" b="1" dirty="0" smtClean="0">
              <a:latin typeface="Century Gothic" pitchFamily="34" charset="0"/>
            </a:endParaRPr>
          </a:p>
          <a:p>
            <a:pPr marR="4572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23380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"Вологодский многопрофильный лицей" входит: </a:t>
            </a:r>
          </a:p>
          <a:p>
            <a:pPr indent="-342900"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топ-500 школ России, обеспечивающих высокий уровень подготовки выпускников; </a:t>
            </a:r>
          </a:p>
          <a:p>
            <a:pPr indent="-342900">
              <a:buFontTx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топ-25  школ России, обеспечивающих высокий уровень подготовки выпускников (22-е место);</a:t>
            </a:r>
          </a:p>
          <a:p>
            <a:pPr indent="-342900">
              <a:buFontTx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топ-200 образовательных организаций, обеспечивающих высокие возможности развития талантов учащихся; </a:t>
            </a:r>
          </a:p>
          <a:p>
            <a:pPr indent="-342900">
              <a:buFontTx/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Топ-200 лучших школ для поступления в ведущие вузы России;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5)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топ-100 лучших школ страны по конкурентоспособности выпускников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37 место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)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6) в  топ-100 школ России, обеспечивающих высокий уровень подготовки в профильных областях: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математический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индустриально-технологический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химико-биологический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социально-гуманитарный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социально-экономический профиль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физико-математический</a:t>
            </a:r>
          </a:p>
          <a:p>
            <a:pPr marL="0" lvl="1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физико-химический</a:t>
            </a:r>
            <a:endParaRPr lang="ru-RU" sz="1700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691680" y="12687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8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2348880"/>
            <a:ext cx="8172480" cy="3384376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/>
              <a:t>Круглый стол</a:t>
            </a: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000" b="1" dirty="0" smtClean="0">
                <a:effectLst/>
              </a:rPr>
              <a:t>Реализация </a:t>
            </a:r>
            <a:r>
              <a:rPr lang="ru-RU" sz="2000" b="1" dirty="0" smtClean="0">
                <a:effectLst/>
              </a:rPr>
              <a:t>ИОТ обучающихся </a:t>
            </a:r>
            <a:r>
              <a:rPr lang="ru-RU" sz="2000" b="1" dirty="0" smtClean="0">
                <a:effectLst/>
              </a:rPr>
              <a:t>с высокими интеллектуальными потребностями</a:t>
            </a:r>
            <a:r>
              <a:rPr lang="ru-RU" sz="2000" b="1" dirty="0" smtClean="0">
                <a:effectLst/>
              </a:rPr>
              <a:t>.</a:t>
            </a:r>
            <a:br>
              <a:rPr lang="ru-RU" sz="2000" b="1" dirty="0" smtClean="0">
                <a:effectLst/>
              </a:rPr>
            </a:b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Психологическое сопровождение.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332099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7859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Взаимоотношения таланта и системы образования: противостояние или поддержка? 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462636" y="5841368"/>
            <a:ext cx="573860" cy="900000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tl" rotWithShape="0">
              <a:schemeClr val="tx1">
                <a:lumMod val="65000"/>
                <a:lumOff val="35000"/>
                <a:alpha val="80000"/>
              </a:schemeClr>
            </a:outerShdw>
          </a:effectLst>
        </p:spPr>
      </p:pic>
      <p:pic>
        <p:nvPicPr>
          <p:cNvPr id="6" name="Содержимое 5" descr="http://lionit.ru/sites/default/files/styles/articles_teaser/public/content/article/sotsialno-demograficheskij_targeting_10.jpg?itok=SNiLemt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297" y="2557714"/>
            <a:ext cx="7009608" cy="346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Кто такие одаренные дети?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Одаренность</a:t>
            </a:r>
            <a:r>
              <a:rPr lang="ru-RU" dirty="0" smtClean="0"/>
              <a:t> - системное качество, характеризующее психику ребенка в целом. </a:t>
            </a:r>
          </a:p>
          <a:p>
            <a:r>
              <a:rPr lang="ru-RU" b="1" dirty="0" smtClean="0"/>
              <a:t>Одаренный</a:t>
            </a:r>
            <a:r>
              <a:rPr lang="ru-RU" dirty="0" smtClean="0"/>
              <a:t> </a:t>
            </a:r>
            <a:r>
              <a:rPr lang="ru-RU" b="1" dirty="0" smtClean="0"/>
              <a:t>ребенок</a:t>
            </a:r>
            <a:r>
              <a:rPr lang="ru-RU" dirty="0" smtClean="0"/>
              <a:t> - это ребенок, который выделяется ярким 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48384" y="1052736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Трехкольцевая модель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Дж</a:t>
            </a:r>
            <a:r>
              <a:rPr lang="ru-RU" b="1" dirty="0" smtClean="0"/>
              <a:t>. </a:t>
            </a:r>
            <a:r>
              <a:rPr lang="ru-RU" b="1" dirty="0" err="1" smtClean="0"/>
              <a:t>Рензулли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Бондоренко\Downloads\i_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6768752" cy="46333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1548384" y="1484784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Сложности в выявлении одаренных детей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806489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Не ясно, как взаимодействуют факторы.</a:t>
            </a:r>
          </a:p>
          <a:p>
            <a:r>
              <a:rPr lang="ru-RU" dirty="0" smtClean="0"/>
              <a:t>Нет адекватных методик измерения факторов.</a:t>
            </a:r>
          </a:p>
          <a:p>
            <a:r>
              <a:rPr lang="ru-RU" dirty="0" smtClean="0"/>
              <a:t>Любые методики выявляют только то, что есть сейчас а не то, что будет (потенциально </a:t>
            </a:r>
            <a:br>
              <a:rPr lang="ru-RU" dirty="0" smtClean="0"/>
            </a:br>
            <a:r>
              <a:rPr lang="ru-RU" dirty="0" smtClean="0"/>
              <a:t>способные дети).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624"/>
          <a:stretch>
            <a:fillRect/>
          </a:stretch>
        </p:blipFill>
        <p:spPr bwMode="auto">
          <a:xfrm>
            <a:off x="4499992" y="4077072"/>
            <a:ext cx="4396930" cy="256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V="1">
            <a:off x="1548384" y="1484784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тья Класс39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19565">
            <a:off x="803028" y="2128977"/>
            <a:ext cx="2456013" cy="187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888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Условия для развития способностей</a:t>
            </a:r>
            <a:r>
              <a:rPr lang="ru-RU" sz="3200" dirty="0" smtClean="0"/>
              <a:t>: возможность выбора разнообразных видов деятельности </a:t>
            </a:r>
            <a:endParaRPr lang="ru-RU" sz="3200" dirty="0"/>
          </a:p>
        </p:txBody>
      </p:sp>
      <p:pic>
        <p:nvPicPr>
          <p:cNvPr id="5" name="Рисунок 4" descr="Робототехни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835" y="1916832"/>
            <a:ext cx="2588770" cy="185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303220">
            <a:off x="1416451" y="4422556"/>
            <a:ext cx="205435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Детский сад 227 Олимпиец комбинированного вида Детские сады, Ясли в Новокузнецке"/>
          <p:cNvPicPr/>
          <p:nvPr/>
        </p:nvPicPr>
        <p:blipFill>
          <a:blip r:embed="rId6" cstate="print"/>
          <a:srcRect t="5321"/>
          <a:stretch>
            <a:fillRect/>
          </a:stretch>
        </p:blipFill>
        <p:spPr bwMode="auto">
          <a:xfrm>
            <a:off x="3791836" y="4005064"/>
            <a:ext cx="2076308" cy="2722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Ягоды годжи деятельность детей дошкольного возраста фото Худеем вместе!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0459">
            <a:off x="6417659" y="2138394"/>
            <a:ext cx="2522392" cy="1873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16503">
            <a:off x="6187138" y="4494192"/>
            <a:ext cx="219398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Условия для развития способностей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186808" cy="40219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обучение одаренных детей должно проходить на основе принципов индивидуализации и дифференциации учебно-воспитательного процесса.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716"/>
          <a:stretch>
            <a:fillRect/>
          </a:stretch>
        </p:blipFill>
        <p:spPr bwMode="auto">
          <a:xfrm rot="21084547">
            <a:off x="4740527" y="1952036"/>
            <a:ext cx="3874738" cy="351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908720"/>
            <a:ext cx="8143932" cy="5760640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1850" dirty="0"/>
              <a:t>БОУ ВО «Вологодский многопрофильный лицей» является специализированным общеобразовательным учреждением по работе с одаренными школьниками и реализует общеобразовательные программы с углубленной подготовкой по предметам. Миссия учреждения - выявление и наиболее полное развитие природных данных детей, создание условий для удовлетворения их учебных потребностей и интересов, формирование целостной личности, обладающей богатым духовным миром, владеющей современными формами общения, эффективными способами освоения новой информации, готовой принимать ответственные решения в собственной жизни, жизни города, области, страны</a:t>
            </a:r>
            <a:r>
              <a:rPr lang="ru-RU" sz="1850" dirty="0" smtClean="0"/>
              <a:t>.</a:t>
            </a:r>
            <a:endParaRPr lang="ru-RU" sz="1850" dirty="0"/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1850" dirty="0"/>
              <a:t>Обучение в лицее характеризуется сложными программами, новыми предметами, близкой к вузовской системой обучения, высококвалифицированными педагогическими и научными кадрами, серьезной материально-технической базой, высокими требованиями к обучающимся. </a:t>
            </a:r>
          </a:p>
          <a:p>
            <a:endParaRPr lang="ru-RU" sz="185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Общая информация</a:t>
            </a:r>
            <a:endParaRPr lang="ru-RU" sz="40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763688" y="836712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0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психологической службы по сопровождению одаренных детей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542297"/>
            <a:ext cx="8143932" cy="3983047"/>
          </a:xfrm>
        </p:spPr>
        <p:txBody>
          <a:bodyPr/>
          <a:lstStyle/>
          <a:p>
            <a:r>
              <a:rPr lang="ru-RU" dirty="0" smtClean="0"/>
              <a:t>Диагностика индивидуальных особенностей детей и особенностей ученических коллективов</a:t>
            </a:r>
          </a:p>
          <a:p>
            <a:r>
              <a:rPr lang="ru-RU" dirty="0" smtClean="0"/>
              <a:t>Психологическое просвещение</a:t>
            </a:r>
          </a:p>
          <a:p>
            <a:r>
              <a:rPr lang="ru-RU" dirty="0" smtClean="0"/>
              <a:t>Психологическое консультирование</a:t>
            </a:r>
          </a:p>
          <a:p>
            <a:r>
              <a:rPr lang="ru-RU" dirty="0" smtClean="0"/>
              <a:t>Профилактическая и развивающая работа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548384" y="2132856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4857760"/>
            <a:ext cx="8172480" cy="1214446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643042" y="5715016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https://www.barnasplattform.no/wp-content/uploads/2013/11/barn_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4940293" cy="303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2348880"/>
            <a:ext cx="8172480" cy="3384376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/>
              <a:t>Круглый стол</a:t>
            </a: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000" b="1" dirty="0" smtClean="0">
                <a:effectLst/>
              </a:rPr>
              <a:t>Реализация </a:t>
            </a:r>
            <a:r>
              <a:rPr lang="ru-RU" sz="2000" b="1" dirty="0" smtClean="0">
                <a:effectLst/>
              </a:rPr>
              <a:t>ИОТ обучающихся </a:t>
            </a:r>
            <a:r>
              <a:rPr lang="ru-RU" sz="2000" b="1" dirty="0" smtClean="0">
                <a:effectLst/>
              </a:rPr>
              <a:t>с высокими интеллектуальными потребностями</a:t>
            </a:r>
            <a:r>
              <a:rPr lang="ru-RU" sz="2000" b="1" dirty="0" smtClean="0">
                <a:effectLst/>
              </a:rPr>
              <a:t>.</a:t>
            </a:r>
            <a:br>
              <a:rPr lang="ru-RU" sz="2000" b="1" dirty="0" smtClean="0">
                <a:effectLst/>
              </a:rPr>
            </a:b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Индивидуальная образовательная траектория: основные понятия.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332099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818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ИОТ сложно структурирована и имеет следующие компоненты: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0556" y="1700808"/>
            <a:ext cx="8143932" cy="4680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1. </a:t>
            </a:r>
            <a:r>
              <a:rPr lang="ru-RU" sz="7200" b="1" dirty="0" smtClean="0"/>
              <a:t>Целевой</a:t>
            </a:r>
            <a:r>
              <a:rPr lang="ru-RU" sz="7200" dirty="0" smtClean="0"/>
              <a:t>, предполагающий постановку целей и ведущих направлений в области получения образования, которые формулируются на основе ФГОС, основных мотивах и потребностях ученика. </a:t>
            </a:r>
          </a:p>
          <a:p>
            <a:pPr>
              <a:buNone/>
            </a:pPr>
            <a:r>
              <a:rPr lang="ru-RU" sz="7200" dirty="0" smtClean="0"/>
              <a:t>2. </a:t>
            </a:r>
            <a:r>
              <a:rPr lang="ru-RU" sz="7200" b="1" dirty="0" smtClean="0"/>
              <a:t>Содержательный компонент </a:t>
            </a:r>
            <a:r>
              <a:rPr lang="ru-RU" sz="7200" dirty="0" smtClean="0"/>
              <a:t>– отражает реализуемое в рамках конкретной образовательной программы содержание образование). </a:t>
            </a:r>
          </a:p>
          <a:p>
            <a:pPr>
              <a:buNone/>
            </a:pPr>
            <a:r>
              <a:rPr lang="ru-RU" sz="7200" dirty="0" smtClean="0"/>
              <a:t>3. </a:t>
            </a:r>
            <a:r>
              <a:rPr lang="ru-RU" sz="7200" b="1" dirty="0" smtClean="0"/>
              <a:t>Технологический компонент </a:t>
            </a:r>
            <a:r>
              <a:rPr lang="ru-RU" sz="7200" dirty="0" smtClean="0"/>
              <a:t>включает используемые технологии, методы, методики, системы обучения и воспитания. </a:t>
            </a:r>
          </a:p>
          <a:p>
            <a:pPr>
              <a:buNone/>
            </a:pPr>
            <a:r>
              <a:rPr lang="ru-RU" sz="7200" dirty="0" smtClean="0"/>
              <a:t>4. </a:t>
            </a:r>
            <a:r>
              <a:rPr lang="ru-RU" sz="7200" b="1" dirty="0" smtClean="0"/>
              <a:t>Диагностический компонент, </a:t>
            </a:r>
            <a:r>
              <a:rPr lang="ru-RU" sz="7200" dirty="0" smtClean="0"/>
              <a:t>раскрывает систему диагностического сопровождения. </a:t>
            </a:r>
          </a:p>
          <a:p>
            <a:pPr>
              <a:buNone/>
            </a:pPr>
            <a:r>
              <a:rPr lang="ru-RU" sz="7200" dirty="0" smtClean="0"/>
              <a:t>5. </a:t>
            </a:r>
            <a:r>
              <a:rPr lang="ru-RU" sz="7200" b="1" dirty="0" smtClean="0"/>
              <a:t>Организационно-педагогический компонент, </a:t>
            </a:r>
            <a:r>
              <a:rPr lang="ru-RU" sz="7200" dirty="0" smtClean="0"/>
              <a:t>определяет режимные условия реализации ООП, характеристику ученика (возраст, уровень готовности к усвоению, образовательные потребности), которому адресована ООП, формы аттестации достижений планируемых результатов и т.д. </a:t>
            </a:r>
          </a:p>
          <a:p>
            <a:pPr>
              <a:buNone/>
            </a:pPr>
            <a:r>
              <a:rPr lang="ru-RU" sz="7200" dirty="0" smtClean="0"/>
              <a:t>6. </a:t>
            </a:r>
            <a:r>
              <a:rPr lang="ru-RU" sz="7200" b="1" dirty="0" smtClean="0"/>
              <a:t>Результативный компонент </a:t>
            </a:r>
            <a:r>
              <a:rPr lang="ru-RU" sz="7200" dirty="0" smtClean="0"/>
              <a:t>– описание ожидаемых результатов реализации идей, заложенных в ИОТ конкретного обучающегося. </a:t>
            </a:r>
            <a:r>
              <a:rPr lang="ru-RU" sz="7200" dirty="0" smtClean="0"/>
              <a:t>       </a:t>
            </a:r>
            <a:endParaRPr lang="ru-RU" sz="64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48384" y="1268760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Рабочие понятия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68760"/>
            <a:ext cx="8143932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ИУП – совокупность учебных предметов (базовых, профильных) и элективных курсов, выбранных для освоения учащимися на основе собственных образовательных потребностей и профессиональных перспектив. </a:t>
            </a:r>
          </a:p>
          <a:p>
            <a:pPr algn="just"/>
            <a:r>
              <a:rPr lang="ru-RU" dirty="0" smtClean="0"/>
              <a:t>ИОП – это учет видов образовательной деятельности обучающихся, методов и форм диагностики образовательных результатов, технологий освоения учебного содержания и т.п. </a:t>
            </a:r>
          </a:p>
          <a:p>
            <a:pPr algn="just"/>
            <a:r>
              <a:rPr lang="ru-RU" dirty="0" smtClean="0"/>
              <a:t>ИОМ – определяет программу конкретных действий обучающихся по реализации ИОТ, является изменяющимся в зависимости от динамики возникающих образовательных задач. Он позволяет конструировать временную последовательность, формы и виды организации взаимодействия педагогов и обучающихся, номенклатуру видов работы. 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4838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Рабочее понятие ИОТ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Индивидуальная образовательная траектория представляет собой </a:t>
            </a:r>
            <a:r>
              <a:rPr lang="ru-RU" i="1" dirty="0" smtClean="0"/>
              <a:t>целенаправленную образовательную программу</a:t>
            </a:r>
            <a:r>
              <a:rPr lang="ru-RU" dirty="0" smtClean="0"/>
              <a:t>, обеспечивающую ученику выбор, самоопределение и самореализацию в освоении федеральных государственных образовательных стандартов общего образования на основе педагогической поддержки со стороны учителя. </a:t>
            </a:r>
          </a:p>
          <a:p>
            <a:pPr algn="just">
              <a:buNone/>
            </a:pPr>
            <a:r>
              <a:rPr lang="ru-RU" dirty="0" smtClean="0"/>
              <a:t>    А </a:t>
            </a:r>
            <a:r>
              <a:rPr lang="ru-RU" i="1" dirty="0" smtClean="0"/>
              <a:t>для учителя </a:t>
            </a:r>
            <a:r>
              <a:rPr lang="ru-RU" dirty="0" smtClean="0"/>
              <a:t>индивидуальная образовательная траектория конкретного ученика – это </a:t>
            </a:r>
            <a:r>
              <a:rPr lang="ru-RU" i="1" dirty="0" smtClean="0"/>
              <a:t>организационно-управленческая программа, </a:t>
            </a:r>
            <a:r>
              <a:rPr lang="ru-RU" dirty="0" smtClean="0"/>
              <a:t>позволяющая реализовать принцип личностной ориентации образовательного процесса через определение условий, способствующих достижению планируемых результатов.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54838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2348880"/>
            <a:ext cx="8172480" cy="3384376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/>
              <a:t>Круглый стол</a:t>
            </a: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000" b="1" dirty="0" smtClean="0">
                <a:effectLst/>
              </a:rPr>
              <a:t>Реализация </a:t>
            </a:r>
            <a:r>
              <a:rPr lang="ru-RU" sz="2000" b="1" dirty="0" smtClean="0">
                <a:effectLst/>
              </a:rPr>
              <a:t>ИОТ обучающихся </a:t>
            </a:r>
            <a:r>
              <a:rPr lang="ru-RU" sz="2000" b="1" dirty="0" smtClean="0">
                <a:effectLst/>
              </a:rPr>
              <a:t>с высокими интеллектуальными потребностями</a:t>
            </a:r>
            <a:r>
              <a:rPr lang="ru-RU" sz="2000" b="1" dirty="0" smtClean="0">
                <a:effectLst/>
              </a:rPr>
              <a:t>.</a:t>
            </a:r>
            <a:br>
              <a:rPr lang="ru-RU" sz="2000" b="1" dirty="0" smtClean="0">
                <a:effectLst/>
              </a:rPr>
            </a:b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Реализация деятельностного подхода в образовательной программе.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332099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643042" y="40466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32440" cy="837876"/>
          </a:xfrm>
        </p:spPr>
        <p:txBody>
          <a:bodyPr>
            <a:noAutofit/>
          </a:bodyPr>
          <a:lstStyle/>
          <a:p>
            <a:r>
              <a:rPr lang="ru-RU" sz="2600" dirty="0" smtClean="0"/>
              <a:t>Индивидуальная образовательная траектория</a:t>
            </a:r>
            <a:br>
              <a:rPr lang="ru-RU" sz="2600" dirty="0" smtClean="0"/>
            </a:br>
            <a:endParaRPr lang="ru-RU" sz="2600" dirty="0"/>
          </a:p>
        </p:txBody>
      </p:sp>
      <p:grpSp>
        <p:nvGrpSpPr>
          <p:cNvPr id="3" name="Группа 28"/>
          <p:cNvGrpSpPr/>
          <p:nvPr/>
        </p:nvGrpSpPr>
        <p:grpSpPr>
          <a:xfrm>
            <a:off x="683568" y="521296"/>
            <a:ext cx="8352928" cy="6220072"/>
            <a:chOff x="683568" y="521296"/>
            <a:chExt cx="8352928" cy="6220072"/>
          </a:xfrm>
        </p:grpSpPr>
        <p:pic>
          <p:nvPicPr>
            <p:cNvPr id="5" name="Picture 3" descr="C:\Users\Бондаренко Дмитрий\Desktop\ВМЛ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8462636" y="5841368"/>
              <a:ext cx="573860" cy="900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schemeClr val="tx1">
                  <a:lumMod val="65000"/>
                  <a:lumOff val="35000"/>
                  <a:alpha val="80000"/>
                </a:schemeClr>
              </a:outerShdw>
            </a:effectLst>
          </p:spPr>
        </p:pic>
        <p:sp>
          <p:nvSpPr>
            <p:cNvPr id="32" name="Скругленный прямоугольник 31"/>
            <p:cNvSpPr/>
            <p:nvPr/>
          </p:nvSpPr>
          <p:spPr>
            <a:xfrm>
              <a:off x="683568" y="5517232"/>
              <a:ext cx="8352928" cy="1224136"/>
            </a:xfrm>
            <a:prstGeom prst="roundRect">
              <a:avLst>
                <a:gd name="adj" fmla="val 637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Личностный и деятельностный подходы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Учебный план, план внеурочной деятельности,  профильные годовые экзамены, внеклассная  работа по предмету и тьюторское сопровождение(институт освобожденных классных воспитателей), программы  воспитания и социализации программы дополнительного образования, психологическое сопровождение, профильные лагерные смены.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Психологическое сопровождение:  Программа профориентации(1-11 класс), Программа сопровождения подготовки к участию в олимпиадном движении и др.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Принципы формирования ИОТ</a:t>
              </a: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:   научность, природосообразность, организационная гибкость, избыточность предложений, преемственность курсов.</a:t>
              </a:r>
              <a:endParaRPr lang="ru-RU" sz="9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115616" y="4581128"/>
              <a:ext cx="1872208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Формирование  и развитие способности к выбору, планированию;  фиксация, накопление и оценка индивидуальных достижений учащихся.</a:t>
              </a:r>
              <a:endParaRPr lang="ru-RU" sz="9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059832" y="4581128"/>
              <a:ext cx="1872208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Отбор адекватных инструментов диагностики достижений планируемых результатов. 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004048" y="4581128"/>
              <a:ext cx="3168352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Карты знаний в предмете, отбор материала на самостоятельное изучение,  портфолио.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"Проектная лаборатория",  образовательные путешествия,  социальные проекты, технология погружения в предмет .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115616" y="3429000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Формирование умений  планировать собственную образовательную деятельность, поддержка познавательной мотивации.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059832" y="3429000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Профессиональная компетентность педагогов  (тьюторов ).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Ограниченная вариативность ООП (часы используются на обеспечение профильности).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004048" y="3429000"/>
              <a:ext cx="3168352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Маршруты (в предмете, направлении),  увеличение объема материала на  самостоятельное изучение, групповое проектирование, самостоятельны учебные мини-исследования, широкий перечень </a:t>
              </a: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внеурочных </a:t>
              </a: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курсов познавательной направленности. ПС:  Программа формирования и развития целеполагания.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115616" y="2276872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Обеспечение возможности для  профессиональных проб, осознанности  и самостоятельности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выбора (субъектность).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059832" y="2276872"/>
              <a:ext cx="1872208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Усложнение учебного плана, организационные, кадровые (консультанты из числа работников высшей школы и другие), недостаточность  локальных актов, регули-рующих реализацию ИОТ.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5004048" y="2276872"/>
              <a:ext cx="3168352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Апробация ИОТ, расширение курсов и предметов по выбору,   предоставление выбора углубления и сложности изучаемых предметов,  обеспечение участия в олимпиадах  муниципального, регионального и федерального уровней. Защита индивидуального проекта или учебного исследования. Программы ПС.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115616" y="836712"/>
              <a:ext cx="1872208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Развитие рефлексии; профессиональное само-определение, максималь-ная  самореализация, до-стижение высокого уровня планируемых результатов ООП,   достижение высокого уровня личных результатов  в олимпиадном движении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59832" y="836712"/>
              <a:ext cx="1872208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Недостаточно разработанная нормативная база.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Невозможность  определения ИОМ на весь период сразу.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004048" y="836712"/>
              <a:ext cx="3168352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Использование ИКТ; избыточность профильных предложений (выбор профильных предметов); расширенные связи с высшей школой,  динамическое расписание, самоконтроль за результатами  ОД; стимулирование инициативности старшеклассников (коучинг), развитие прогностических  умений.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ПС: тренинги, индивидуальные консультации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1115616" y="521296"/>
              <a:ext cx="1872208" cy="243408"/>
            </a:xfrm>
            <a:prstGeom prst="roundRect">
              <a:avLst>
                <a:gd name="adj" fmla="val 6379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Цели</a:t>
              </a:r>
              <a:endParaRPr lang="ru-RU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3059832" y="521296"/>
              <a:ext cx="1872208" cy="243408"/>
            </a:xfrm>
            <a:prstGeom prst="roundRect">
              <a:avLst>
                <a:gd name="adj" fmla="val 6379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Проблемы</a:t>
              </a: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5004048" y="521296"/>
              <a:ext cx="3168352" cy="243408"/>
            </a:xfrm>
            <a:prstGeom prst="roundRect">
              <a:avLst>
                <a:gd name="adj" fmla="val 6379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Элементы образовательной деятельности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683568" y="4581128"/>
              <a:ext cx="360040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Начальное общ. </a:t>
              </a:r>
              <a:r>
                <a:rPr lang="ru-RU" sz="95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обр-е</a:t>
              </a:r>
              <a:endParaRPr lang="ru-RU" sz="9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683568" y="2276872"/>
              <a:ext cx="360040" cy="2232248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Основное общее образование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5 - 6 </a:t>
              </a: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класс         </a:t>
              </a: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7 - 9 </a:t>
              </a: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класс</a:t>
              </a:r>
              <a:endParaRPr lang="ru-RU" sz="9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83568" y="836712"/>
              <a:ext cx="360040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Среднее общее образование</a:t>
              </a:r>
              <a:endParaRPr lang="ru-RU" sz="9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Двойная стрелка вверх/вниз 59"/>
            <p:cNvSpPr/>
            <p:nvPr/>
          </p:nvSpPr>
          <p:spPr>
            <a:xfrm>
              <a:off x="8244408" y="836712"/>
              <a:ext cx="360040" cy="4608512"/>
            </a:xfrm>
            <a:prstGeom prst="upDownArrow">
              <a:avLst>
                <a:gd name="adj1" fmla="val 6511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/>
                <a:t>В </a:t>
              </a:r>
              <a:r>
                <a:rPr lang="ru-RU" dirty="0" err="1" smtClean="0"/>
                <a:t>н</a:t>
              </a:r>
              <a:r>
                <a:rPr lang="ru-RU" dirty="0" smtClean="0"/>
                <a:t> е </a:t>
              </a:r>
              <a:r>
                <a:rPr lang="ru-RU" dirty="0" err="1" smtClean="0"/>
                <a:t>ш</a:t>
              </a:r>
              <a:r>
                <a:rPr lang="ru-RU" dirty="0" smtClean="0"/>
                <a:t> </a:t>
              </a:r>
              <a:r>
                <a:rPr lang="ru-RU" dirty="0" err="1" smtClean="0"/>
                <a:t>н</a:t>
              </a:r>
              <a:r>
                <a:rPr lang="ru-RU" dirty="0" smtClean="0"/>
                <a:t> и е    у с л о в и я</a:t>
              </a:r>
              <a:endParaRPr lang="ru-RU" dirty="0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8676456" y="4581128"/>
              <a:ext cx="360040" cy="864096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80%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8676456" y="3429000"/>
              <a:ext cx="360040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60%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8676456" y="836712"/>
              <a:ext cx="360040" cy="1368152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40%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8676456" y="2276872"/>
              <a:ext cx="360040" cy="1080120"/>
            </a:xfrm>
            <a:prstGeom prst="roundRect">
              <a:avLst>
                <a:gd name="adj" fmla="val 637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50 - 60</a:t>
              </a:r>
              <a:r>
                <a:rPr lang="ru-RU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%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Личностный и деятельностный подходы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60240"/>
            <a:ext cx="8143932" cy="434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i="1" dirty="0" smtClean="0"/>
              <a:t>    </a:t>
            </a:r>
            <a:r>
              <a:rPr lang="ru-RU" sz="3000" b="1" i="1" dirty="0" smtClean="0"/>
              <a:t>Принципы формирования ИОТ</a:t>
            </a:r>
            <a:r>
              <a:rPr lang="ru-RU" sz="3000" b="1" dirty="0" smtClean="0"/>
              <a:t> : </a:t>
            </a:r>
          </a:p>
          <a:p>
            <a:r>
              <a:rPr lang="ru-RU" sz="3000" dirty="0" smtClean="0"/>
              <a:t> </a:t>
            </a:r>
            <a:r>
              <a:rPr lang="ru-RU" sz="3000" dirty="0" smtClean="0"/>
              <a:t>научность</a:t>
            </a:r>
            <a:r>
              <a:rPr lang="ru-RU" sz="3000" dirty="0" smtClean="0"/>
              <a:t>;</a:t>
            </a:r>
            <a:endParaRPr lang="ru-RU" sz="3000" dirty="0" smtClean="0"/>
          </a:p>
          <a:p>
            <a:r>
              <a:rPr lang="ru-RU" sz="3000" dirty="0" smtClean="0"/>
              <a:t> </a:t>
            </a:r>
            <a:r>
              <a:rPr lang="ru-RU" sz="3000" dirty="0" smtClean="0"/>
              <a:t>природосообразность</a:t>
            </a:r>
            <a:r>
              <a:rPr lang="ru-RU" sz="3000" dirty="0" smtClean="0"/>
              <a:t>;</a:t>
            </a:r>
            <a:endParaRPr lang="ru-RU" sz="3000" dirty="0" smtClean="0"/>
          </a:p>
          <a:p>
            <a:r>
              <a:rPr lang="ru-RU" sz="3000" dirty="0" smtClean="0"/>
              <a:t> </a:t>
            </a:r>
            <a:r>
              <a:rPr lang="ru-RU" sz="3000" dirty="0" smtClean="0"/>
              <a:t>организационная гибкость; </a:t>
            </a:r>
            <a:endParaRPr lang="ru-RU" sz="3000" dirty="0" smtClean="0"/>
          </a:p>
          <a:p>
            <a:r>
              <a:rPr lang="ru-RU" sz="3000" dirty="0" smtClean="0"/>
              <a:t> </a:t>
            </a:r>
            <a:r>
              <a:rPr lang="ru-RU" sz="3000" dirty="0" smtClean="0"/>
              <a:t>избыточность предложений; </a:t>
            </a:r>
            <a:endParaRPr lang="ru-RU" sz="3000" dirty="0" smtClean="0"/>
          </a:p>
          <a:p>
            <a:r>
              <a:rPr lang="ru-RU" sz="3000" dirty="0" smtClean="0"/>
              <a:t> </a:t>
            </a:r>
            <a:r>
              <a:rPr lang="ru-RU" sz="3000" dirty="0" smtClean="0"/>
              <a:t>преемственность </a:t>
            </a:r>
            <a:r>
              <a:rPr lang="ru-RU" sz="3000" dirty="0" smtClean="0"/>
              <a:t>курсов, </a:t>
            </a:r>
            <a:r>
              <a:rPr lang="ru-RU" sz="3000" dirty="0" smtClean="0"/>
              <a:t>видов</a:t>
            </a:r>
            <a:br>
              <a:rPr lang="ru-RU" sz="3000" dirty="0" smtClean="0"/>
            </a:br>
            <a:r>
              <a:rPr lang="ru-RU" sz="3000" dirty="0" smtClean="0"/>
              <a:t> деятельности.</a:t>
            </a:r>
            <a:endParaRPr lang="ru-RU" sz="3000" dirty="0" smtClean="0"/>
          </a:p>
          <a:p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7664" y="1484784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effectLst/>
              </a:rPr>
              <a:t>Характеристика контингента обучающихся</a:t>
            </a:r>
            <a:endParaRPr lang="ru-RU" sz="40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082" y="1700808"/>
            <a:ext cx="8556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Контингент обучающихся определен «дорожной картой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государственным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заданием и составляет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чел. 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2924944"/>
          <a:ext cx="7920880" cy="1847499"/>
        </p:xfrm>
        <a:graphic>
          <a:graphicData uri="http://schemas.openxmlformats.org/drawingml/2006/table">
            <a:tbl>
              <a:tblPr/>
              <a:tblGrid>
                <a:gridCol w="1343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6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0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1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4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2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37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942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Учебный год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Начальное общее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Основное общее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Среднее общее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Всего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Чел.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Классов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Чел.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Классов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Чел.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Классов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Чел.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Классов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201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7</a:t>
                      </a: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/201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8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91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8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27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6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3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85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4</a:t>
                      </a: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55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2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itchFamily="18" charset="0"/>
                          <a:ea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22622" marR="22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V="1">
            <a:off x="1691680" y="159280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4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Личностный и деятельностный подходы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8143932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Учебный план, план внеурочной деятельности,  профильные годовые экзамены, внеклассная  работа по предмету, программы дополнительного образования, профильные лагерные смены;</a:t>
            </a:r>
          </a:p>
          <a:p>
            <a:r>
              <a:rPr lang="ru-RU" dirty="0" smtClean="0"/>
              <a:t> тьюторское сопровождение(институт освобожденных классных воспитателей), программы  воспитания и социализации; </a:t>
            </a:r>
          </a:p>
          <a:p>
            <a:r>
              <a:rPr lang="ru-RU" dirty="0" smtClean="0"/>
              <a:t>психологическое сопровождение:  программа профориентации(1-11 класс), программа сопровождения подготовки к участию в олимпиадном движении, психологические консилиумы и др.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547664" y="1484784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Начальная школа</a:t>
            </a:r>
            <a:endParaRPr lang="ru-RU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755576" y="1052513"/>
          <a:ext cx="8143875" cy="561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5"/>
                <a:gridCol w="2714625"/>
                <a:gridCol w="2714625"/>
              </a:tblGrid>
              <a:tr h="1369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Цели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Проблемы, риски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Элементы образовательной деятельности</a:t>
                      </a:r>
                      <a:endParaRPr lang="ru-RU" sz="2400" dirty="0"/>
                    </a:p>
                  </a:txBody>
                  <a:tcPr anchor="ctr"/>
                </a:tc>
              </a:tr>
              <a:tr h="168565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 и развитие способности к выбору, планированию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Отбор адекватных инструментов диагностики достижений планируемых результатов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Карты знаний в предмете, отбор материала на самостоятельное изучение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портфолио</a:t>
                      </a:r>
                      <a:endParaRPr lang="ru-RU" dirty="0"/>
                    </a:p>
                  </a:txBody>
                  <a:tcPr anchor="ctr"/>
                </a:tc>
              </a:tr>
              <a:tr h="1192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Фиксация, накопление и оценка индивидуальных достижений учащихся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"Проектная лаборатория"</a:t>
                      </a:r>
                      <a:endParaRPr lang="ru-RU" dirty="0"/>
                    </a:p>
                  </a:txBody>
                  <a:tcPr anchor="ctr"/>
                </a:tc>
              </a:tr>
              <a:tr h="1369594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путешествия, технология «погружения в предмет», социальные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проекты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flipV="1">
            <a:off x="154766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818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Основная школа: 5 – 6 классы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052736"/>
          <a:ext cx="8143875" cy="559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664296"/>
                <a:gridCol w="3103315"/>
              </a:tblGrid>
              <a:tr h="12532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Проблемы, риски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Элементы образовательной деятельности</a:t>
                      </a:r>
                      <a:endParaRPr lang="ru-RU" sz="2400" dirty="0"/>
                    </a:p>
                  </a:txBody>
                  <a:tcPr anchor="ctr"/>
                </a:tc>
              </a:tr>
              <a:tr h="154249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умений  планировать собственную образовательную деятельность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Профессиональная компетентность педагогов 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тьюторов)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Маршруты (в предмете, направлении),  увеличение объема материала на  самостоятельное изучение </a:t>
                      </a:r>
                      <a:endParaRPr lang="ru-RU" sz="1800" dirty="0"/>
                    </a:p>
                  </a:txBody>
                  <a:tcPr anchor="ctr"/>
                </a:tc>
              </a:tr>
              <a:tr h="2120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познавательной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Ограниченная вариативность ООП (часы используются на обеспечение профильных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дисциплин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Групповое проектирование, самостоятельны учебные мини-исследования, широкий перечень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внеучрочных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курсов познавательной направленности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/>
                    </a:p>
                  </a:txBody>
                  <a:tcPr anchor="ctr"/>
                </a:tc>
              </a:tr>
              <a:tr h="674842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формирования и развития целеполагания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flipV="1">
            <a:off x="154766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Основная школа: 7 – 9 классы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48605" y="1052736"/>
          <a:ext cx="814387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441"/>
                <a:gridCol w="2520280"/>
                <a:gridCol w="3422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Проблемы, риски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Элементы образовательной деятельности</a:t>
                      </a:r>
                      <a:endParaRPr lang="ru-RU" sz="2400" dirty="0"/>
                    </a:p>
                  </a:txBody>
                  <a:tcPr anchor="ctr"/>
                </a:tc>
              </a:tr>
              <a:tr h="104318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возможности для  профессиональных проб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Усложнение учебного плана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Апробация ИОТ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осознанности  и самостоятельности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выбора (субъектность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Организационные, кадровые (консультанты из числа работников высшей школы) и другие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курсов и предметов по выбору,   выбор углубления и сложности изучаемых предметов,  обеспечение участия в олимпиадах  муниципального, регионального и федерального уровней.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  локальных актов, регулирующих реализацию ИОТ.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индивидуального проекта или учебного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flipV="1">
            <a:off x="154766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8189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Старшая школа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48605" y="1052737"/>
          <a:ext cx="814387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433"/>
                <a:gridCol w="2160240"/>
                <a:gridCol w="3854202"/>
              </a:tblGrid>
              <a:tr h="11123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Цели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Проблемы, риски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Элементы образовательной деятельности</a:t>
                      </a:r>
                      <a:endParaRPr lang="ru-RU" sz="2400" dirty="0"/>
                    </a:p>
                  </a:txBody>
                  <a:tcPr anchor="ctr"/>
                </a:tc>
              </a:tr>
              <a:tr h="162569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рефлексии; профессиональное самоопределение, максимальная  самореализация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 разработанная нормативная база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ИКТ</a:t>
                      </a:r>
                      <a:endParaRPr lang="ru-RU" dirty="0"/>
                    </a:p>
                  </a:txBody>
                  <a:tcPr anchor="ctr"/>
                </a:tc>
              </a:tr>
              <a:tr h="117837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 высокого уровня планируемых результатов ООП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Невозможность  определения ИОМ на весь период сразу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Избыточность профильных предложений; расширенные связи с высшей школой;  динамическое расписание</a:t>
                      </a:r>
                      <a:endParaRPr lang="ru-RU" dirty="0"/>
                    </a:p>
                  </a:txBody>
                  <a:tcPr anchor="ctr"/>
                </a:tc>
              </a:tr>
              <a:tr h="136901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 высокого уровня личных результатов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инициативности старшеклассников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коучинг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развитие прогностических  умений,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тренинги, индивидуальные консультации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flipV="1">
            <a:off x="154766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818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a typeface="Times New Roman"/>
              </a:rPr>
              <a:t>Перечень </a:t>
            </a:r>
            <a:r>
              <a:rPr lang="ru-RU" sz="4000" b="1" dirty="0" smtClean="0">
                <a:ea typeface="Times New Roman"/>
              </a:rPr>
              <a:t>мероприятий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7664" y="98072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3" y="1196752"/>
          <a:ext cx="7992887" cy="5483970"/>
        </p:xfrm>
        <a:graphic>
          <a:graphicData uri="http://schemas.openxmlformats.org/drawingml/2006/table">
            <a:tbl>
              <a:tblPr/>
              <a:tblGrid>
                <a:gridCol w="7992887"/>
              </a:tblGrid>
              <a:tr h="1007466">
                <a:tc>
                  <a:txBody>
                    <a:bodyPr/>
                    <a:lstStyle/>
                    <a:p>
                      <a:pPr indent="93345" algn="l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Book Antiqua" pitchFamily="18" charset="0"/>
                          <a:ea typeface="Times New Roman"/>
                        </a:rPr>
                        <a:t>1. Проведение </a:t>
                      </a:r>
                      <a:r>
                        <a:rPr lang="ru-RU" sz="1900" dirty="0" err="1">
                          <a:latin typeface="Book Antiqua" pitchFamily="18" charset="0"/>
                          <a:ea typeface="Times New Roman"/>
                        </a:rPr>
                        <a:t>вебинара</a:t>
                      </a:r>
                      <a:r>
                        <a:rPr lang="ru-RU" sz="1900" dirty="0">
                          <a:latin typeface="Book Antiqua" pitchFamily="18" charset="0"/>
                          <a:ea typeface="Times New Roman"/>
                        </a:rPr>
                        <a:t> для руководящих работников, педагогов, родительской общественности: «Нормативно-правовая база разработки и реализации технологии ИОТ в лицее»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58">
                <a:tc>
                  <a:txBody>
                    <a:bodyPr/>
                    <a:lstStyle/>
                    <a:p>
                      <a:pPr indent="93345" algn="l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Book Antiqua" pitchFamily="18" charset="0"/>
                          <a:ea typeface="Times New Roman"/>
                        </a:rPr>
                        <a:t>2. Проведение </a:t>
                      </a:r>
                      <a:r>
                        <a:rPr lang="ru-RU" sz="1900" dirty="0" err="1">
                          <a:latin typeface="Book Antiqua" pitchFamily="18" charset="0"/>
                          <a:ea typeface="Times New Roman"/>
                        </a:rPr>
                        <a:t>вебинара</a:t>
                      </a:r>
                      <a:r>
                        <a:rPr lang="ru-RU" sz="1900" dirty="0">
                          <a:latin typeface="Book Antiqua" pitchFamily="18" charset="0"/>
                          <a:ea typeface="Times New Roman"/>
                        </a:rPr>
                        <a:t> для руководящих работников, педагогов: «Проблемы и возможности объединения основного и дополнительного образования, технология разработки учебного плана»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58">
                <a:tc>
                  <a:txBody>
                    <a:bodyPr/>
                    <a:lstStyle/>
                    <a:p>
                      <a:pPr indent="93345" algn="l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Book Antiqua" pitchFamily="18" charset="0"/>
                          <a:ea typeface="Times New Roman"/>
                        </a:rPr>
                        <a:t>3. Проведение </a:t>
                      </a:r>
                      <a:r>
                        <a:rPr lang="ru-RU" sz="1900" dirty="0" err="1">
                          <a:latin typeface="Book Antiqua" pitchFamily="18" charset="0"/>
                          <a:ea typeface="Times New Roman"/>
                        </a:rPr>
                        <a:t>вебинара</a:t>
                      </a:r>
                      <a:r>
                        <a:rPr lang="ru-RU" sz="1900" dirty="0">
                          <a:latin typeface="Book Antiqua" pitchFamily="18" charset="0"/>
                          <a:ea typeface="Times New Roman"/>
                        </a:rPr>
                        <a:t> для педагогических работников, родителей: «Проектная и учебно-исследовательская деятельность обучающихся как условие реализации индивидуальной образовательной траектории»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58">
                <a:tc>
                  <a:txBody>
                    <a:bodyPr/>
                    <a:lstStyle/>
                    <a:p>
                      <a:pPr indent="93345" algn="l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Book Antiqua" pitchFamily="18" charset="0"/>
                          <a:ea typeface="Times New Roman"/>
                        </a:rPr>
                        <a:t>4. Проведение </a:t>
                      </a:r>
                      <a:r>
                        <a:rPr lang="ru-RU" sz="1900" dirty="0" err="1">
                          <a:latin typeface="Book Antiqua" pitchFamily="18" charset="0"/>
                          <a:ea typeface="Times New Roman"/>
                        </a:rPr>
                        <a:t>вебинара</a:t>
                      </a:r>
                      <a:r>
                        <a:rPr lang="ru-RU" sz="1900" dirty="0">
                          <a:latin typeface="Book Antiqua" pitchFamily="18" charset="0"/>
                          <a:ea typeface="Times New Roman"/>
                        </a:rPr>
                        <a:t> для педагогов и обучающихся: «Технология подготовки школьников к решению задач повышенного уровня по предметам естественнонаучного и математического направления»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466">
                <a:tc>
                  <a:txBody>
                    <a:bodyPr/>
                    <a:lstStyle/>
                    <a:p>
                      <a:pPr indent="93345" algn="l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Book Antiqua" pitchFamily="18" charset="0"/>
                          <a:ea typeface="Times New Roman"/>
                        </a:rPr>
                        <a:t>5.</a:t>
                      </a:r>
                      <a:r>
                        <a:rPr lang="ru-RU" sz="1900" baseline="0" dirty="0" smtClean="0">
                          <a:latin typeface="Book Antiqua" pitchFamily="18" charset="0"/>
                          <a:ea typeface="Times New Roman"/>
                        </a:rPr>
                        <a:t> </a:t>
                      </a:r>
                      <a:r>
                        <a:rPr lang="ru-RU" sz="1900" dirty="0" smtClean="0">
                          <a:latin typeface="Book Antiqua" pitchFamily="18" charset="0"/>
                          <a:ea typeface="Times New Roman"/>
                        </a:rPr>
                        <a:t>Проведение </a:t>
                      </a:r>
                      <a:r>
                        <a:rPr lang="ru-RU" sz="1900" dirty="0">
                          <a:latin typeface="Book Antiqua" pitchFamily="18" charset="0"/>
                          <a:ea typeface="Times New Roman"/>
                        </a:rPr>
                        <a:t>семинара для заместителей директора общеобразовательных организаций области: «Подготовка педагогов к реализации ИОТ» (Пролетарская 18, актовый зал)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20.09.2018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09884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b="1" dirty="0" smtClean="0"/>
              <a:t>Интернат</a:t>
            </a:r>
            <a:r>
              <a:rPr lang="ru-RU" sz="36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>
                <a:effectLst/>
                <a:latin typeface="Book Antiqua" pitchFamily="18" charset="0"/>
              </a:rPr>
              <a:t>Обучающимся </a:t>
            </a:r>
            <a:r>
              <a:rPr lang="ru-RU" sz="2200" dirty="0">
                <a:effectLst/>
                <a:latin typeface="Book Antiqua" pitchFamily="18" charset="0"/>
              </a:rPr>
              <a:t>из районов Вологодской области, поступившим в лицей, предоставляется благоустроенное общежитие на 30 мест. </a:t>
            </a:r>
            <a:br>
              <a:rPr lang="ru-RU" sz="2200" dirty="0">
                <a:effectLst/>
                <a:latin typeface="Book Antiqua" pitchFamily="18" charset="0"/>
              </a:rPr>
            </a:br>
            <a:r>
              <a:rPr lang="ru-RU" sz="2200" dirty="0">
                <a:effectLst/>
                <a:latin typeface="Book Antiqua" pitchFamily="18" charset="0"/>
              </a:rPr>
              <a:t>Обучающиеся проживают в 14 комнатах по 2-3 человека. </a:t>
            </a:r>
            <a:r>
              <a:rPr lang="ru-RU" sz="2200" dirty="0" smtClean="0">
                <a:effectLst/>
                <a:latin typeface="Book Antiqua" pitchFamily="18" charset="0"/>
              </a:rPr>
              <a:t/>
            </a:r>
            <a:br>
              <a:rPr lang="ru-RU" sz="2200" dirty="0" smtClean="0">
                <a:effectLst/>
                <a:latin typeface="Book Antiqua" pitchFamily="18" charset="0"/>
              </a:rPr>
            </a:br>
            <a:r>
              <a:rPr lang="ru-RU" sz="2200" dirty="0" smtClean="0">
                <a:effectLst/>
                <a:latin typeface="Book Antiqua" pitchFamily="18" charset="0"/>
              </a:rPr>
              <a:t>В </a:t>
            </a:r>
            <a:r>
              <a:rPr lang="ru-RU" sz="2200" dirty="0">
                <a:effectLst/>
                <a:latin typeface="Book Antiqua" pitchFamily="18" charset="0"/>
              </a:rPr>
              <a:t>интернате предусмотрены помещения для отдыха, занятий, тренажерный </a:t>
            </a:r>
            <a:r>
              <a:rPr lang="ru-RU" sz="2200" dirty="0" smtClean="0">
                <a:effectLst/>
                <a:latin typeface="Book Antiqua" pitchFamily="18" charset="0"/>
              </a:rPr>
              <a:t>зал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868345" y="5180424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7776" y="5180424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47885" y="3223240"/>
            <a:ext cx="1793227" cy="13449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vml-vologda.ru/_ph/5/2828075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0113" y="4796780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http://vml-vologda.ru/_ph/5/5887278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3192369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://vml-vologda.ru/_ph/5/26629266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5841" y="3576013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8" descr="http://vml-vologda.ru/_ph/5/21085754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7775" y="3596248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http://vml-vologda.ru/_ph/5/41477122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967024" y="4820384"/>
            <a:ext cx="1793227" cy="13449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 flipV="1">
            <a:off x="1691680" y="1016736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2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43932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dirty="0" smtClean="0">
                <a:effectLst/>
              </a:rPr>
              <a:t>Характеристика </a:t>
            </a: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кадрового </a:t>
            </a:r>
            <a:r>
              <a:rPr lang="ru-RU" sz="4000" b="1" dirty="0" smtClean="0">
                <a:effectLst/>
              </a:rPr>
              <a:t>состава</a:t>
            </a:r>
            <a:endParaRPr lang="ru-RU" sz="4000" b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691680" y="1520792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672208"/>
            <a:ext cx="8143932" cy="514116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ru-RU" b="1" dirty="0"/>
              <a:t>В лицее работают </a:t>
            </a:r>
            <a:r>
              <a:rPr lang="ru-RU" b="1" dirty="0" smtClean="0"/>
              <a:t>65 учителей, 24 воспитателя, 3 психолога, 10 методистов и педагогов дополнительного образования, из них: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 smtClean="0"/>
              <a:t>3 </a:t>
            </a:r>
            <a:r>
              <a:rPr lang="ru-RU" b="1" dirty="0"/>
              <a:t>доктора наук;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 smtClean="0"/>
              <a:t>13 </a:t>
            </a:r>
            <a:r>
              <a:rPr lang="ru-RU" b="1" dirty="0"/>
              <a:t>кандидатов наук;				    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/>
              <a:t>3 преподавателя окончили аспирантуру;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/>
              <a:t>4 преподавателя окончили </a:t>
            </a:r>
            <a:r>
              <a:rPr lang="ru-RU" b="1" dirty="0" smtClean="0"/>
              <a:t>магистратуру;</a:t>
            </a:r>
            <a:r>
              <a:rPr lang="ru-RU" b="1" dirty="0"/>
              <a:t>			    </a:t>
            </a:r>
            <a:endParaRPr lang="ru-RU" b="1" dirty="0" smtClean="0"/>
          </a:p>
          <a:p>
            <a:pPr>
              <a:spcBef>
                <a:spcPts val="600"/>
              </a:spcBef>
              <a:defRPr/>
            </a:pPr>
            <a:r>
              <a:rPr lang="ru-RU" b="1" dirty="0" smtClean="0"/>
              <a:t>7 - Заслуженных учителей РФ; 					   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 smtClean="0"/>
              <a:t>16 </a:t>
            </a:r>
            <a:r>
              <a:rPr lang="ru-RU" b="1" dirty="0"/>
              <a:t>- Почетных работников общего образования РФ. 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/>
              <a:t>Имеют высшее образование 92,2% учителей (в </a:t>
            </a:r>
            <a:r>
              <a:rPr lang="ru-RU" b="1" dirty="0" err="1"/>
              <a:t>т.ч</a:t>
            </a:r>
            <a:r>
              <a:rPr lang="ru-RU" b="1" dirty="0"/>
              <a:t>. </a:t>
            </a:r>
            <a:r>
              <a:rPr lang="ru-RU" b="1" dirty="0" smtClean="0"/>
              <a:t>84,6% </a:t>
            </a:r>
            <a:r>
              <a:rPr lang="ru-RU" b="1" dirty="0"/>
              <a:t>педагогическое) </a:t>
            </a:r>
            <a:r>
              <a:rPr lang="ru-RU" b="1" dirty="0" smtClean="0"/>
              <a:t>и </a:t>
            </a:r>
            <a:r>
              <a:rPr lang="ru-RU" b="1" dirty="0"/>
              <a:t>80,8% воспитателей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 smtClean="0"/>
              <a:t>94% </a:t>
            </a:r>
            <a:r>
              <a:rPr lang="ru-RU" b="1" dirty="0"/>
              <a:t>педагогических работников имеет высшую и первую квалификационные категории </a:t>
            </a:r>
            <a:r>
              <a:rPr lang="ru-RU" b="1" dirty="0" smtClean="0"/>
              <a:t>(78,6% </a:t>
            </a:r>
            <a:r>
              <a:rPr lang="ru-RU" b="1" dirty="0"/>
              <a:t>– высшую и </a:t>
            </a:r>
            <a:r>
              <a:rPr lang="ru-RU" b="1" dirty="0" smtClean="0"/>
              <a:t>15,4% </a:t>
            </a:r>
            <a:r>
              <a:rPr lang="ru-RU" b="1" dirty="0"/>
              <a:t>– первую)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 smtClean="0"/>
              <a:t>19 </a:t>
            </a:r>
            <a:r>
              <a:rPr lang="ru-RU" b="1" dirty="0"/>
              <a:t>педагогов лицея стали победителями конкурса лучших учителей образовательных учреждений в рамках приоритетного национального проекта «Образование»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441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000" b="1" dirty="0">
                <a:effectLst/>
              </a:rPr>
              <a:t>Психологическое </a:t>
            </a: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сопровождение</a:t>
            </a:r>
            <a:r>
              <a:rPr lang="ru-RU" sz="4000" b="1" dirty="0">
                <a:effectLst/>
              </a:rPr>
              <a:t/>
            </a:r>
            <a:br>
              <a:rPr lang="ru-RU" sz="4000" b="1" dirty="0">
                <a:effectLst/>
              </a:rPr>
            </a:b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796038"/>
            <a:ext cx="54915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В лицее работает центр социально-психологического сопровождения, задачами которого являются психологическое и сопровождение ребенка в процессе обучения и воспитания в соответствии с его индивидуальными запросами, проблемами, целями и задачами, ориентированное на создание для него максимально адекватных его запросам условий обучения, а также психологическое обеспечение педагогического процесса. </a:t>
            </a:r>
          </a:p>
          <a:p>
            <a:pPr algn="just"/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Основными направлениями работы являются: психологическое  консультирование и просвещение лицеистов, их родителей и педагогов, профилактическая и коррекционная работа, диагностическая работа. </a:t>
            </a:r>
          </a:p>
        </p:txBody>
      </p:sp>
      <p:pic>
        <p:nvPicPr>
          <p:cNvPr id="5" name="Picture 3" descr="C:\Users\Бондоренко\Downloads\Сайт\На сайт\Ремонт\IMG_20141125_162013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794762" y="4442541"/>
            <a:ext cx="2481094" cy="208165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Бондоренко\Downloads\Сайт\На сайт\Ремонт\IMG_20141125_1618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4762" y="1915685"/>
            <a:ext cx="2481094" cy="208165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flipV="1">
            <a:off x="1691680" y="1484784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5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532440" cy="621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ru-RU" sz="3100" b="1" dirty="0">
                <a:effectLst/>
              </a:rPr>
              <a:t>Центр по работе с одаренными детьми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913" y="2133071"/>
            <a:ext cx="4040888" cy="246262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0" rIns="18288">
            <a:noAutofit/>
          </a:bodyPr>
          <a:lstStyle/>
          <a:p>
            <a:pPr marL="72000" marR="45720" algn="just">
              <a:buClr>
                <a:schemeClr val="tx1"/>
              </a:buClr>
              <a:buSzPct val="95000"/>
              <a:buFont typeface="+mj-lt"/>
              <a:buAutoNum type="arabicPeriod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 Организация и проведение областных олимпиад школьников:</a:t>
            </a:r>
          </a:p>
          <a:p>
            <a:pPr marL="72000" marR="4572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Заочная областная олимпиада младших школьников;</a:t>
            </a:r>
          </a:p>
          <a:p>
            <a:pPr marL="72000" marR="4572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Малая областная олимпиада школьников;</a:t>
            </a:r>
          </a:p>
          <a:p>
            <a:pPr marL="72000" marR="4572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Областная математическая олимпиада на приз Губернатора области;</a:t>
            </a:r>
          </a:p>
          <a:p>
            <a:pPr marL="72000" marR="4572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Областная олимпиада по информатике на приз Губернатора области</a:t>
            </a:r>
          </a:p>
          <a:p>
            <a:pPr marL="72000" marR="45720" algn="just">
              <a:buClr>
                <a:schemeClr val="tx1"/>
              </a:buClr>
              <a:buSzPct val="95000"/>
              <a:buFont typeface="+mj-lt"/>
              <a:buAutoNum type="arabicPeriod" startAt="2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 Организация и проведение конкурсов и турниров:</a:t>
            </a:r>
          </a:p>
          <a:p>
            <a:pPr marL="72000" marR="4572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Открытый командный турнир юных математиков;</a:t>
            </a:r>
          </a:p>
          <a:p>
            <a:pPr marL="72000" marR="45720" algn="just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Открытый лицейский конкурс «Турнир ораторов»</a:t>
            </a:r>
          </a:p>
          <a:p>
            <a:pPr marL="72000" marR="45720" algn="just">
              <a:buClr>
                <a:schemeClr val="tx1"/>
              </a:buClr>
              <a:buSzPct val="95000"/>
              <a:buFont typeface="+mj-lt"/>
              <a:buAutoNum type="arabicPeriod" startAt="3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 Обучение обучающихся области с применением дистанционных образовательных технологий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54580"/>
            <a:ext cx="4041221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00" b="1" dirty="0">
                <a:solidFill>
                  <a:srgbClr val="4F81BD">
                    <a:lumMod val="50000"/>
                  </a:srgbClr>
                </a:solidFill>
                <a:latin typeface="Book Antiqua" pitchFamily="18" charset="0"/>
              </a:rPr>
              <a:t>Мероприятия, направленные на выявление одаренных детей области, добившихся успехов в учебной деятельности</a:t>
            </a: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92353" y="5198996"/>
            <a:ext cx="4032738" cy="154237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  <a:latin typeface="Book Antiqua" pitchFamily="18" charset="0"/>
              </a:rPr>
              <a:t>Всероссийская олимпиада школьников</a:t>
            </a: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  <a:latin typeface="Book Antiqua" pitchFamily="18" charset="0"/>
              </a:rPr>
              <a:t>Конференции, конкурсы, турниры, вузовские олимпиады</a:t>
            </a: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  <a:latin typeface="Book Antiqua" pitchFamily="18" charset="0"/>
              </a:rPr>
              <a:t>Участие обучающихся в образовательных сменах. </a:t>
            </a: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>
                <a:solidFill>
                  <a:schemeClr val="tx1"/>
                </a:solidFill>
                <a:latin typeface="Book Antiqua" pitchFamily="18" charset="0"/>
              </a:rPr>
              <a:t>Организация и проведение летних профильных смен </a:t>
            </a: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97769" y="3470804"/>
            <a:ext cx="4175984" cy="113446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Олимпиада для учителей английского языка общеобразовательных организаций Вологодской области.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Семинары в рамках Областных олимпиад школьников по вопросам подготовки в ГИА и к олимпиадам различного уровня сложности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b="1" dirty="0" err="1" smtClean="0">
                <a:solidFill>
                  <a:schemeClr val="tx1"/>
                </a:solidFill>
                <a:latin typeface="Book Antiqua" pitchFamily="18" charset="0"/>
              </a:rPr>
              <a:t>Вебинары</a:t>
            </a: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 для педагогов и обучающихся по вопросам подготовки к олимпиадам</a:t>
            </a:r>
            <a:endParaRPr lang="ru-RU" sz="1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353" y="4694940"/>
            <a:ext cx="4032738" cy="50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8064A2">
                    <a:lumMod val="50000"/>
                  </a:srgbClr>
                </a:solidFill>
                <a:latin typeface="Book Antiqua" pitchFamily="18" charset="0"/>
              </a:rPr>
              <a:t>Сопровождение мероприятий интеллектуальной направленности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7769" y="3110764"/>
            <a:ext cx="4175984" cy="377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Мероприятия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для учителей </a:t>
            </a:r>
            <a:b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Вологодской области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788024" y="1889494"/>
            <a:ext cx="4175984" cy="114926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Математическая олимпиада младших школьников (1-4 класс)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Математическая олимпиада для обучающихся 5-6 классов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Лицейская научно-практическая конференция.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Конкурс по информатике «Мой шаг в информационный мир».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Интеллектуальные мероприятия в рамках предметно-методических недель. </a:t>
            </a:r>
            <a:endParaRPr lang="ru-RU" sz="10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457446"/>
            <a:ext cx="417598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4BACC6">
                    <a:lumMod val="50000"/>
                  </a:srgbClr>
                </a:solidFill>
                <a:latin typeface="Book Antiqua" pitchFamily="18" charset="0"/>
              </a:rPr>
              <a:t>Создание системы внутрилицейских мероприятий, направленных на развитие одаренных обучающихся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769" y="4694940"/>
            <a:ext cx="417598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Проведение вузовских и других олимпиад школьников на базе лицея 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797769" y="5126988"/>
            <a:ext cx="4175984" cy="1613353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000" b="1" dirty="0">
                <a:solidFill>
                  <a:schemeClr val="tx1"/>
                </a:solidFill>
                <a:latin typeface="Book Antiqua" pitchFamily="18" charset="0"/>
              </a:rPr>
              <a:t>Санкт-Петербургская олимпиада школьников по химии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>
                <a:solidFill>
                  <a:schemeClr val="tx1"/>
                </a:solidFill>
                <a:latin typeface="Book Antiqua" pitchFamily="18" charset="0"/>
              </a:rPr>
              <a:t>Санкт-Петербургская олимпиада школьников по </a:t>
            </a: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физике</a:t>
            </a:r>
            <a:endParaRPr lang="ru-RU" sz="1000" b="1" dirty="0">
              <a:solidFill>
                <a:schemeClr val="tx1"/>
              </a:solidFill>
              <a:latin typeface="Book Antiqu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Олимпиада «ФИЗТЕХ» по математике и по физике.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Олимпиада «Формула единства / Третье тысячелетие»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Московская устная олимпиада по математике для 6-7 </a:t>
            </a:r>
            <a:r>
              <a:rPr lang="ru-RU" sz="1000" b="1" dirty="0" err="1" smtClean="0">
                <a:solidFill>
                  <a:schemeClr val="tx1"/>
                </a:solidFill>
                <a:latin typeface="Book Antiqua" pitchFamily="18" charset="0"/>
              </a:rPr>
              <a:t>кл</a:t>
            </a: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Московская городская олимпиада школьников по физике.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Олимпиада по физике имени </a:t>
            </a:r>
            <a:r>
              <a:rPr lang="ru-RU" sz="1000" b="1" dirty="0" err="1" smtClean="0">
                <a:solidFill>
                  <a:schemeClr val="tx1"/>
                </a:solidFill>
                <a:latin typeface="Book Antiqua" pitchFamily="18" charset="0"/>
              </a:rPr>
              <a:t>Дж.К</a:t>
            </a: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. Максвелла.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Региональный этап олимпиады школьников по физике.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000" b="1" dirty="0" smtClean="0">
                <a:solidFill>
                  <a:schemeClr val="tx1"/>
                </a:solidFill>
                <a:latin typeface="Book Antiqua" pitchFamily="18" charset="0"/>
              </a:rPr>
              <a:t>Ломоносовский турнир школьников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1005238"/>
            <a:ext cx="6552728" cy="407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ea typeface="+mj-ea"/>
                <a:cs typeface="+mj-cs"/>
              </a:rPr>
              <a:t>Основные направления работы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1691680" y="800712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1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88640"/>
            <a:ext cx="8280920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Участие лицея в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олимпиадном движении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Text Box 235"/>
          <p:cNvSpPr txBox="1">
            <a:spLocks noChangeArrowheads="1"/>
          </p:cNvSpPr>
          <p:nvPr/>
        </p:nvSpPr>
        <p:spPr bwMode="auto">
          <a:xfrm>
            <a:off x="683568" y="1196752"/>
            <a:ext cx="8280920" cy="576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(общее количество победителей и призеров)</a:t>
            </a:r>
            <a:endParaRPr lang="ru-RU" sz="27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3" name="Рисунок 12" descr="IMG_78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08024" y="5349094"/>
            <a:ext cx="1980000" cy="132015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IMG_79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9792" y="5349094"/>
            <a:ext cx="1980000" cy="131999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IMG_78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6256" y="5349094"/>
            <a:ext cx="1980000" cy="132026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IMG_7956 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84488" y="5349094"/>
            <a:ext cx="1980000" cy="131950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83569" y="1844824"/>
          <a:ext cx="8280916" cy="3168352"/>
        </p:xfrm>
        <a:graphic>
          <a:graphicData uri="http://schemas.openxmlformats.org/drawingml/2006/table">
            <a:tbl>
              <a:tblPr/>
              <a:tblGrid>
                <a:gridCol w="1450763"/>
                <a:gridCol w="526384"/>
                <a:gridCol w="526384"/>
                <a:gridCol w="526384"/>
                <a:gridCol w="526384"/>
                <a:gridCol w="513545"/>
                <a:gridCol w="526384"/>
                <a:gridCol w="526384"/>
                <a:gridCol w="526384"/>
                <a:gridCol w="526384"/>
                <a:gridCol w="526384"/>
                <a:gridCol w="526384"/>
                <a:gridCol w="526384"/>
                <a:gridCol w="526384"/>
              </a:tblGrid>
              <a:tr h="650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2005-2006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2006-2007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2007-2008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2008-2009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2009-2010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2010-2011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2011-2012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2012-2013 </a:t>
                      </a:r>
                    </a:p>
                  </a:txBody>
                  <a:tcPr marL="1902" marR="1902" marT="1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2013-2014 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2014-2015 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2015-2016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2016-2017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2017-2018 </a:t>
                      </a:r>
                      <a:endParaRPr lang="ru-RU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На Международных  олимпиадах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902" marR="1902" marT="1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-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3 </a:t>
                      </a:r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На заключительном этапе ВсОШ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902" marR="1902" marT="1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14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10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13 </a:t>
                      </a:r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На региональном этапе ВсОШ 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5231" marR="5231" marT="2853" marB="28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1902" marR="1902" marT="1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7133" marR="7133" marT="71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81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80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onstantia" pitchFamily="18" charset="0"/>
                          <a:ea typeface="Calibri"/>
                          <a:cs typeface="Times New Roman"/>
                        </a:rPr>
                        <a:t>81 </a:t>
                      </a:r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99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8338218"/>
              </p:ext>
            </p:extLst>
          </p:nvPr>
        </p:nvGraphicFramePr>
        <p:xfrm>
          <a:off x="827584" y="1916832"/>
          <a:ext cx="8064897" cy="4768133"/>
        </p:xfrm>
        <a:graphic>
          <a:graphicData uri="http://schemas.openxmlformats.org/drawingml/2006/table">
            <a:tbl>
              <a:tblPr/>
              <a:tblGrid>
                <a:gridCol w="1186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1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1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1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1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11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1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11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1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84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Физика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Информатика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История </a:t>
                      </a: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93612" marR="936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«3»</a:t>
                      </a:r>
                    </a:p>
                  </a:txBody>
                  <a:tcPr marL="93612" marR="9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1,9 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«4»</a:t>
                      </a:r>
                    </a:p>
                  </a:txBody>
                  <a:tcPr marL="93612" marR="9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13,5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11,5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7,7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72,2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21,4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36,4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«5»</a:t>
                      </a:r>
                    </a:p>
                  </a:txBody>
                  <a:tcPr marL="93612" marR="9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86,5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86,6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27,8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78,6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63,6</a:t>
                      </a: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0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Качество знаний</a:t>
                      </a:r>
                      <a:r>
                        <a:rPr lang="ru-RU" sz="1600" b="1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,%</a:t>
                      </a:r>
                      <a:endParaRPr lang="ru-RU" sz="16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Book Antiqua" pitchFamily="18" charset="0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3612" marR="9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35292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sz="3600" b="1" dirty="0" smtClean="0">
                <a:effectLst/>
              </a:rPr>
              <a:t>Результаты ГИА 9 класс</a:t>
            </a:r>
            <a:r>
              <a:rPr lang="en-US" sz="3600" b="1" dirty="0" smtClean="0">
                <a:effectLst/>
              </a:rPr>
              <a:t/>
            </a:r>
            <a:br>
              <a:rPr lang="en-US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2018 </a:t>
            </a:r>
            <a:r>
              <a:rPr lang="ru-RU" sz="3600" b="1" dirty="0">
                <a:effectLst/>
              </a:rPr>
              <a:t>год (%)</a:t>
            </a:r>
            <a:br>
              <a:rPr lang="ru-RU" sz="3600" b="1" dirty="0">
                <a:effectLst/>
              </a:rPr>
            </a:br>
            <a:r>
              <a:rPr lang="ru-RU" sz="3600" b="1" dirty="0" smtClean="0">
                <a:effectLst/>
              </a:rPr>
              <a:t> </a:t>
            </a:r>
            <a:br>
              <a:rPr lang="ru-RU" sz="3600" b="1" dirty="0" smtClean="0">
                <a:effectLst/>
              </a:rPr>
            </a:br>
            <a:endParaRPr lang="ru-RU" sz="3600" b="1" dirty="0" smtClean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691680" y="1268760"/>
            <a:ext cx="6357982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4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М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ВМЛ</Template>
  <TotalTime>946</TotalTime>
  <Words>2362</Words>
  <Application>Microsoft Office PowerPoint</Application>
  <PresentationFormat>Экран (4:3)</PresentationFormat>
  <Paragraphs>457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ВМЛ</vt:lpstr>
      <vt:lpstr>Круглый стол    Реализация индивидуальных образовательных траекторий обучающихся с высокими интеллектуальными потребностями</vt:lpstr>
      <vt:lpstr>Общая информация</vt:lpstr>
      <vt:lpstr>Характеристика контингента обучающихся</vt:lpstr>
      <vt:lpstr>Интернат    Обучающимся из районов Вологодской области, поступившим в лицей, предоставляется благоустроенное общежитие на 30 мест.  Обучающиеся проживают в 14 комнатах по 2-3 человека.  В интернате предусмотрены помещения для отдыха, занятий, тренажерный зал  </vt:lpstr>
      <vt:lpstr>Характеристика  кадрового состава</vt:lpstr>
      <vt:lpstr>Психологическое  сопровождение </vt:lpstr>
      <vt:lpstr>Центр по работе с одаренными детьми</vt:lpstr>
      <vt:lpstr>Слайд 8</vt:lpstr>
      <vt:lpstr>Результаты ГИА 9 класс 2018 год (%)   </vt:lpstr>
      <vt:lpstr>Результаты единого государственного экзамена в 2018 г.</vt:lpstr>
      <vt:lpstr>Слайд 11</vt:lpstr>
      <vt:lpstr>Спасибо за внимание</vt:lpstr>
      <vt:lpstr>Круглый стол    Реализация ИОТ обучающихся с высокими интеллектуальными потребностями.  Психологическое сопровождение.</vt:lpstr>
      <vt:lpstr>Взаимоотношения таланта и системы образования: противостояние или поддержка? </vt:lpstr>
      <vt:lpstr>Кто такие одаренные дети? </vt:lpstr>
      <vt:lpstr>Трехкольцевая модель   Дж. Рензулли: </vt:lpstr>
      <vt:lpstr>Сложности в выявлении одаренных детей</vt:lpstr>
      <vt:lpstr>Условия для развития способностей: возможность выбора разнообразных видов деятельности </vt:lpstr>
      <vt:lpstr>Условия для развития способностей:</vt:lpstr>
      <vt:lpstr>Работа психологической службы по сопровождению одаренных детей</vt:lpstr>
      <vt:lpstr>Спасибо за внимание</vt:lpstr>
      <vt:lpstr>Круглый стол    Реализация ИОТ обучающихся с высокими интеллектуальными потребностями.  Индивидуальная образовательная траектория: основные понятия.</vt:lpstr>
      <vt:lpstr>ИОТ сложно структурирована и имеет следующие компоненты: </vt:lpstr>
      <vt:lpstr>Рабочие понятия</vt:lpstr>
      <vt:lpstr>Рабочее понятие ИОТ</vt:lpstr>
      <vt:lpstr>Спасибо за внимание</vt:lpstr>
      <vt:lpstr>Круглый стол    Реализация ИОТ обучающихся с высокими интеллектуальными потребностями.  Реализация деятельностного подхода в образовательной программе.</vt:lpstr>
      <vt:lpstr>Индивидуальная образовательная траектория </vt:lpstr>
      <vt:lpstr>Личностный и деятельностный подходы </vt:lpstr>
      <vt:lpstr>Личностный и деятельностный подходы</vt:lpstr>
      <vt:lpstr>Начальная школа</vt:lpstr>
      <vt:lpstr>Основная школа: 5 – 6 классы</vt:lpstr>
      <vt:lpstr>Основная школа: 7 – 9 классы</vt:lpstr>
      <vt:lpstr>Старшая школа</vt:lpstr>
      <vt:lpstr>Перечень мероприятий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«Лицей – центр территории здоровья»</dc:title>
  <dc:creator>Бондаренко</dc:creator>
  <cp:lastModifiedBy>Бондаренко</cp:lastModifiedBy>
  <cp:revision>76</cp:revision>
  <dcterms:created xsi:type="dcterms:W3CDTF">2014-11-23T14:19:48Z</dcterms:created>
  <dcterms:modified xsi:type="dcterms:W3CDTF">2018-09-20T11:15:57Z</dcterms:modified>
</cp:coreProperties>
</file>