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9" r:id="rId4"/>
    <p:sldMasterId id="2147483721" r:id="rId5"/>
    <p:sldMasterId id="2147483745" r:id="rId6"/>
    <p:sldMasterId id="2147483757" r:id="rId7"/>
    <p:sldMasterId id="2147483771" r:id="rId8"/>
    <p:sldMasterId id="2147483783" r:id="rId9"/>
  </p:sldMasterIdLst>
  <p:notesMasterIdLst>
    <p:notesMasterId r:id="rId34"/>
  </p:notesMasterIdLst>
  <p:sldIdLst>
    <p:sldId id="256" r:id="rId10"/>
    <p:sldId id="258" r:id="rId11"/>
    <p:sldId id="264" r:id="rId12"/>
    <p:sldId id="292" r:id="rId13"/>
    <p:sldId id="272" r:id="rId14"/>
    <p:sldId id="290" r:id="rId15"/>
    <p:sldId id="275" r:id="rId16"/>
    <p:sldId id="276" r:id="rId17"/>
    <p:sldId id="277" r:id="rId18"/>
    <p:sldId id="278" r:id="rId19"/>
    <p:sldId id="289" r:id="rId20"/>
    <p:sldId id="271" r:id="rId21"/>
    <p:sldId id="284" r:id="rId22"/>
    <p:sldId id="283" r:id="rId23"/>
    <p:sldId id="281" r:id="rId24"/>
    <p:sldId id="282" r:id="rId25"/>
    <p:sldId id="274" r:id="rId26"/>
    <p:sldId id="279" r:id="rId27"/>
    <p:sldId id="273" r:id="rId28"/>
    <p:sldId id="285" r:id="rId29"/>
    <p:sldId id="288" r:id="rId30"/>
    <p:sldId id="291" r:id="rId31"/>
    <p:sldId id="286" r:id="rId32"/>
    <p:sldId id="287" r:id="rId33"/>
  </p:sldIdLst>
  <p:sldSz cx="9906000" cy="6858000" type="A4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2C72C7"/>
    <a:srgbClr val="FF0D16"/>
    <a:srgbClr val="0E50A4"/>
    <a:srgbClr val="FF0719"/>
    <a:srgbClr val="FF0C16"/>
    <a:srgbClr val="0C84CC"/>
    <a:srgbClr val="007EC9"/>
    <a:srgbClr val="0ECFD8"/>
    <a:srgbClr val="36A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74" y="-3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5B278-8C12-449A-A925-99EFC842FB64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1233488"/>
            <a:ext cx="48101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95CC3-2321-45AE-BA52-F3AE71379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856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3775" y="1233488"/>
            <a:ext cx="481012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5CC3-2321-45AE-BA52-F3AE71379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32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3775" y="1233488"/>
            <a:ext cx="481012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5CC3-2321-45AE-BA52-F3AE71379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31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3775" y="1233488"/>
            <a:ext cx="481012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5CC3-2321-45AE-BA52-F3AE713792A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0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/>
            <a:fld id="{D7E011D9-16C9-4075-AB2C-E90031A1D5F9}" type="slidenum">
              <a:rPr lang="ru-RU">
                <a:solidFill>
                  <a:srgbClr val="000000"/>
                </a:solidFill>
              </a:rPr>
              <a:pPr eaLnBrk="1" hangingPunct="1"/>
              <a:t>11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4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590838" y="-12738100"/>
            <a:ext cx="19483388" cy="134889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689516"/>
            <a:ext cx="5439714" cy="4446126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5586075" y="-12736513"/>
            <a:ext cx="19477038" cy="13485813"/>
          </a:xfrm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5586075" y="-12736513"/>
            <a:ext cx="19477038" cy="13485813"/>
          </a:xfrm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25488" y="739775"/>
            <a:ext cx="5346700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5CC3-2321-45AE-BA52-F3AE71379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3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6661" y="4509186"/>
            <a:ext cx="6106761" cy="88211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10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612" y="2492962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B4492-E92B-4E04-B2F8-51B3BAF37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959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B8969-2C6B-435C-BA3E-C62D066DF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977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76694" y="277818"/>
            <a:ext cx="2225410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7818"/>
            <a:ext cx="6516291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EBFFA-0E3B-4CCC-9A9F-3A638409C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2212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95300" y="277818"/>
            <a:ext cx="8906802" cy="5845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9F3A-82D0-4E65-850D-909C658D5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03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3" y="128588"/>
            <a:ext cx="8913681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3" y="1600203"/>
            <a:ext cx="8913681" cy="45243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1991-33A8-4B47-88F8-497575870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86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84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7" y="731586"/>
            <a:ext cx="5231728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551940" y="359898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8219" y="1413802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53607" y="1345016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29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26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93258" y="1066800"/>
            <a:ext cx="69342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82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11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05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29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95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16778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5300" y="1406964"/>
            <a:ext cx="41275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95300" y="2133603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5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04528" y="260648"/>
            <a:ext cx="8712968" cy="1143000"/>
          </a:xfrm>
        </p:spPr>
        <p:txBody>
          <a:bodyPr/>
          <a:lstStyle>
            <a:lvl1pPr>
              <a:defRPr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80592" y="1772816"/>
            <a:ext cx="69342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08050" y="1143070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21574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34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9500" y="274706"/>
            <a:ext cx="19812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38250" y="274707"/>
            <a:ext cx="60261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14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7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0021074F-938E-4A25-BCB7-0D86617DAF3B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0EE8C1EF-FE5F-4448-9115-18728C90F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3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08C40953-FA00-4CCF-AD31-980ABDC6182A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62240701-32F5-4106-B809-1D71ECA79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2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5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D418CF62-F190-4DBA-AD53-02FDB554A38E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3F7F7711-D57E-4B29-B473-744697D03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45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87A5C7A8-6831-4BEA-B45E-ED81C7B1BDC7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5A59EDCC-37C6-4300-817C-ACB6058F6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263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6031A542-CC6A-4C2B-BB79-460ADFDAF34E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CFF1A468-55DC-410D-81FF-7847B23F6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529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CA04DD0-AD4E-4565-AF24-CF1BA5BEEFB8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3C332C9B-A46D-44F6-9256-090F250A8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2466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5708D688-75B0-434A-BA40-26521BE80882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9755A7D4-C5F4-4330-BCFB-4EC30D72C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23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80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10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C51D933C-66A7-4723-93B2-C81912BC1453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037B5FCD-D528-40A8-9ACC-063DCC65D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806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6E50B50F-8409-495C-B8A7-3F661F9DAEBD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DE27C0E3-7E59-4544-9B09-A798AA48A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91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314E320-2014-408E-8568-59E3EDED2990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6DA422BB-9734-4E1F-86F3-DA1F792A6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08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91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91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351A69B3-CB1F-4B36-B7C0-B3109B8BD5CA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B10572CB-C8A3-4CD5-B620-9EE1744AD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76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29" y="128588"/>
            <a:ext cx="8913681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29" y="1600203"/>
            <a:ext cx="4373431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3831" y="1600203"/>
            <a:ext cx="4375150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52586ED6-FE4D-4BE7-8AF1-8A9CCAB24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220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551940" y="359898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8219" y="1413802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53607" y="1345016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8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18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93258" y="1066800"/>
            <a:ext cx="69342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096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193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0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36576" y="1772816"/>
            <a:ext cx="3625596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930575" y="1772817"/>
            <a:ext cx="3625596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361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2330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16778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5300" y="1406964"/>
            <a:ext cx="41275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95300" y="2133603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1168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08050" y="1143054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358552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464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9500" y="274690"/>
            <a:ext cx="19812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38250" y="274691"/>
            <a:ext cx="60261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984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609601"/>
            <a:ext cx="84201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953000"/>
            <a:ext cx="69342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F4D105-A2B1-48D5-B041-32AF4FB44E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B1A004-832C-435F-902D-A5F9A627D3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1371643"/>
            <a:ext cx="84201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4068806"/>
            <a:ext cx="84201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10346-F278-4448-9706-6E508E3F1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870450" y="3924300"/>
            <a:ext cx="91836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087144" y="3924300"/>
            <a:ext cx="91836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54789" y="3924300"/>
            <a:ext cx="91836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28BE2-E420-437A-A2EA-A72075B868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" y="1600200"/>
            <a:ext cx="4378452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9140" y="196940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3708" y="263820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5467" y="196940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0" y="263691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4376870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5550" y="1600200"/>
            <a:ext cx="4378590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62396-3C9B-4D51-BCF3-CE0E233B35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95300" y="2212848"/>
            <a:ext cx="4378452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061966" y="2212856"/>
            <a:ext cx="4378452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32ED39-13BD-4F92-B878-61D0A2D20E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A00D59-08E6-4FA5-8982-B4B8A912E9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350" y="266700"/>
            <a:ext cx="3259006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088" y="273093"/>
            <a:ext cx="541218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350" y="2438443"/>
            <a:ext cx="3259006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65207-D1F9-4C54-BBB7-B4D3932816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543" y="228600"/>
            <a:ext cx="6187809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33803" y="1143000"/>
            <a:ext cx="655928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543" y="5810250"/>
            <a:ext cx="6187809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55EA6-2CE9-4B7F-A793-2A15ACB67F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CD22E6-62FE-4B89-8140-CBFB1E94FA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81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81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971CA-C748-4D13-BE74-B333177C6F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6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A9ED-E932-4C83-BD2C-7DEBB7923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388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2EF10-879A-4B1B-8D79-C0B670B4A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6536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4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B8A70-9E4E-4788-860C-A4FAB27B5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48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08072" y="2362200"/>
            <a:ext cx="4082785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55958" y="2362200"/>
            <a:ext cx="4082785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6558E-1FC3-4E2B-BB27-ECF792BC2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768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6DF74-2EC6-479D-8571-72419B879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5401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588CF-84F0-46D5-8C08-1A5FC3743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818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50EF3-DFF3-4AB5-A4FE-FE94A67F1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654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9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4557B-2CD5-4E90-A85B-BC9D139D2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509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F8030-4F4D-4E03-B791-B403A378F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962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DEA73-4F34-40BC-9027-977F24108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9885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3125" y="749300"/>
            <a:ext cx="2105025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02891" y="749300"/>
            <a:ext cx="6155134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ED494-56DB-4B10-B94E-110EE2B70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166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6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B754E-6773-4425-B86F-0C764EE40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2518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9FD87-1917-472E-9CC2-E9E2BF54C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2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41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55AD-C1D4-4D3C-9646-ABF5DAC13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5799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69991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0393" y="1600200"/>
            <a:ext cx="4371710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13C37-6AE7-46B4-9ABE-4054813DA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750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982FD-C577-40A7-A4A9-7A6EB38F4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96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E5B38-9C56-47FA-A140-D37826F23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338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02C7-A1B4-43D5-A420-33292DC4D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2099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9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D6C64-2C74-4CD1-A406-C78D75E95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90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4BB77-149C-46C9-A043-3CB9C0D2C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872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B234-F72C-43F4-922B-4A1DDADEF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696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76694" y="277854"/>
            <a:ext cx="2225410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7854"/>
            <a:ext cx="6516291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BD2B9-A8CB-4297-B5A6-3FA05786C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4174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95300" y="277854"/>
            <a:ext cx="8906802" cy="5845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6FC89-E731-47F6-9C73-E408282B3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552" y="908786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16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22" y="128588"/>
            <a:ext cx="8913681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22" y="1600203"/>
            <a:ext cx="8913681" cy="45243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47CE8-BECD-400B-AACD-05768A2C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4756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52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DBA4E-96CF-4453-921D-A2D46B158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1069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61C20-4AC5-4599-845C-5BB9121CA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8744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2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37EC7-6FE5-4562-AC3D-C3A926563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322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08065" y="2362200"/>
            <a:ext cx="4082785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55950" y="2362200"/>
            <a:ext cx="4082785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7A5FA-0DA5-4E11-BECE-17C22FCF1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1365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2E491-9D65-4C16-AE39-64861B7AF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9604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4308E-6E6A-4CF7-9AA8-9A2FBDBDE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84521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D7D3A-6644-4D0C-8856-607B66603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002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7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98F1F-8F46-4FB9-A6B4-33271C2E2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6903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BF46C-B107-4A53-A19C-AADFC146A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8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/>
          <a:scene3d>
            <a:camera prst="orthographicFront"/>
            <a:lightRig rig="balanced" dir="t"/>
          </a:scene3d>
          <a:sp3d/>
        </p:spPr>
        <p:txBody>
          <a:bodyPr>
            <a:normAutofit/>
            <a:sp3d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285750" indent="-285750">
              <a:buFont typeface="Wingdings" pitchFamily="2" charset="2"/>
              <a:buChar char="§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E5E97-494A-4062-B6E1-7FADE81C0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814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3125" y="749300"/>
            <a:ext cx="2105025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02891" y="749300"/>
            <a:ext cx="6155134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71DE8-E434-4DC9-865E-0AB85177C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98312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D0E4D-6F01-4456-AAB9-71AD3EE79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205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C43AE-87F0-433E-82D5-F9D937BB9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285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5A80D-2F63-4B33-95CF-B87F53EA1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5319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69991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0393" y="1600200"/>
            <a:ext cx="4371710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13D16-B13A-4D50-8BD4-44713F86D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4360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7B861-50AA-4611-8E3F-BA1F45CF4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8871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7F18C-3DF4-4B71-9C5C-8ED79FF8A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2927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C1555-3158-488E-B17B-0DA409B77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350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FB2D7-8599-4706-AD45-A87DA7C88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6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4528" y="260648"/>
            <a:ext cx="871296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504" y="1916832"/>
            <a:ext cx="8928992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67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35" y="6172267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67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D:\Work\Prodject\Презентация Ирина Брацун\Векторный смарт-объект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37" y="188640"/>
            <a:ext cx="178292" cy="7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indent="0" algn="l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None/>
        <a:defRPr sz="3200" b="1" i="0" kern="1200">
          <a:solidFill>
            <a:srgbClr val="949494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rgbClr val="367993"/>
        </a:buClr>
        <a:buSzPct val="130000"/>
        <a:buFont typeface="Wingdings" pitchFamily="2" charset="2"/>
        <a:buChar char="§"/>
        <a:defRPr sz="2200" kern="1200">
          <a:solidFill>
            <a:srgbClr val="000105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rgbClr val="367993"/>
        </a:buClr>
        <a:buSzPct val="130000"/>
        <a:buFont typeface="Wingdings" pitchFamily="2" charset="2"/>
        <a:buChar char="§"/>
        <a:defRPr sz="2000" kern="1200">
          <a:solidFill>
            <a:srgbClr val="000105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rgbClr val="367993"/>
        </a:buClr>
        <a:buSzPct val="130000"/>
        <a:buFont typeface="Wingdings" pitchFamily="2" charset="2"/>
        <a:buChar char="§"/>
        <a:defRPr sz="1800" kern="1200">
          <a:solidFill>
            <a:srgbClr val="000105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rgbClr val="367993"/>
        </a:buClr>
        <a:buSzPct val="130000"/>
        <a:buFont typeface="Wingdings" pitchFamily="2" charset="2"/>
        <a:buChar char="§"/>
        <a:defRPr sz="1600" kern="1200">
          <a:solidFill>
            <a:srgbClr val="000105"/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rgbClr val="367993"/>
        </a:buClr>
        <a:buSzPct val="130000"/>
        <a:buFont typeface="Wingdings" pitchFamily="2" charset="2"/>
        <a:buChar char="§"/>
        <a:defRPr sz="1400" kern="1200">
          <a:solidFill>
            <a:srgbClr val="000105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83909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2890" y="21106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98157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97291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9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40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243AC25E-4BDA-4728-9E61-5D9489BAB500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40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40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CD222BF-E066-4E1F-ABBA-EF1D9F277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83909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2890" y="21106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98149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97291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7E79BA-095B-4B38-9E95-2D1386588E4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06.04.2018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7A14B08-EF04-4078-89EE-2EE349B726E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3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93633" y="6356393"/>
            <a:ext cx="2259806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8B47351-08FA-400C-BF36-73F860CC8A0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4096" y="6356393"/>
            <a:ext cx="3085306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5226" y="6356393"/>
            <a:ext cx="608806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07435AA-B791-4441-815B-664DD622A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9162574" y="6499384"/>
            <a:ext cx="91836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616546" y="6499384"/>
            <a:ext cx="91836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22" y="41"/>
            <a:ext cx="8253281" cy="6856413"/>
            <a:chOff x="0" y="0"/>
            <a:chExt cx="4799" cy="4319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2015" cy="4319"/>
              <a:chOff x="0" y="0"/>
              <a:chExt cx="2015" cy="4319"/>
            </a:xfrm>
          </p:grpSpPr>
          <p:sp>
            <p:nvSpPr>
              <p:cNvPr id="2" name="Rectangl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rgbClr val="99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7" name="Freeform 4"/>
              <p:cNvSpPr>
                <a:spLocks noChangeArrowheads="1"/>
              </p:cNvSpPr>
              <p:nvPr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rgbClr val="99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3" name="Group 5"/>
            <p:cNvGrpSpPr>
              <a:grpSpLocks/>
            </p:cNvGrpSpPr>
            <p:nvPr/>
          </p:nvGrpSpPr>
          <p:grpSpPr bwMode="auto">
            <a:xfrm>
              <a:off x="144" y="1248"/>
              <a:ext cx="4655" cy="200"/>
              <a:chOff x="144" y="1248"/>
              <a:chExt cx="4655" cy="200"/>
            </a:xfrm>
          </p:grpSpPr>
          <p:sp>
            <p:nvSpPr>
              <p:cNvPr id="3" name="AutoShape 6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" name="AutoShape 7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02891" y="749300"/>
            <a:ext cx="8425259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1" y="2362200"/>
            <a:ext cx="8330671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2641601" y="6248400"/>
            <a:ext cx="2304521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6273822" y="6248400"/>
            <a:ext cx="3135181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91154" y="6242091"/>
            <a:ext cx="63288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8F706AA5-B618-4A1D-BA8E-9BE0BC98FFBB}" type="slidenum">
              <a:rPr lang="ru-RU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9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7818"/>
            <a:ext cx="8906802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06802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95300" y="6242091"/>
            <a:ext cx="23028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384550" y="6248441"/>
            <a:ext cx="31283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99300" y="6242091"/>
            <a:ext cx="23028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FF2ACDAA-7DF3-40DC-B8BE-8061371EA893}" type="slidenum">
              <a:rPr lang="en-US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en-US"/>
          </a:p>
        </p:txBody>
      </p:sp>
      <p:sp>
        <p:nvSpPr>
          <p:cNvPr id="4103" name="Freeform 6"/>
          <p:cNvSpPr>
            <a:spLocks noChangeArrowheads="1"/>
          </p:cNvSpPr>
          <p:nvPr/>
        </p:nvSpPr>
        <p:spPr bwMode="auto">
          <a:xfrm>
            <a:off x="412750" y="228600"/>
            <a:ext cx="89154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104" name="Line 7"/>
          <p:cNvSpPr>
            <a:spLocks noChangeShapeType="1"/>
          </p:cNvSpPr>
          <p:nvPr/>
        </p:nvSpPr>
        <p:spPr bwMode="auto">
          <a:xfrm>
            <a:off x="495300" y="6172200"/>
            <a:ext cx="89154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7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5" y="27"/>
            <a:ext cx="8253281" cy="6856413"/>
            <a:chOff x="0" y="0"/>
            <a:chExt cx="4799" cy="4319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2015" cy="4319"/>
              <a:chOff x="0" y="0"/>
              <a:chExt cx="2015" cy="4319"/>
            </a:xfrm>
          </p:grpSpPr>
          <p:sp>
            <p:nvSpPr>
              <p:cNvPr id="2" name="Rectangl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rgbClr val="99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7" name="Freeform 4"/>
              <p:cNvSpPr>
                <a:spLocks noChangeArrowheads="1"/>
              </p:cNvSpPr>
              <p:nvPr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rgbClr val="99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3" name="Group 5"/>
            <p:cNvGrpSpPr>
              <a:grpSpLocks/>
            </p:cNvGrpSpPr>
            <p:nvPr/>
          </p:nvGrpSpPr>
          <p:grpSpPr bwMode="auto">
            <a:xfrm>
              <a:off x="144" y="1248"/>
              <a:ext cx="4655" cy="200"/>
              <a:chOff x="144" y="1248"/>
              <a:chExt cx="4655" cy="200"/>
            </a:xfrm>
          </p:grpSpPr>
          <p:sp>
            <p:nvSpPr>
              <p:cNvPr id="3" name="AutoShape 6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" name="AutoShape 7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02891" y="749300"/>
            <a:ext cx="8425259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1" y="2362200"/>
            <a:ext cx="8330671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2641601" y="6248400"/>
            <a:ext cx="2304521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6273815" y="6248400"/>
            <a:ext cx="3135181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91154" y="6242077"/>
            <a:ext cx="63288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12B386C6-0D82-421E-B7EA-361B485EEB5E}" type="slidenum">
              <a:rPr lang="ru-RU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7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l" defTabSz="449263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006666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336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7814"/>
            <a:ext cx="8906802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06802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95300" y="6242051"/>
            <a:ext cx="23028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384550" y="6248401"/>
            <a:ext cx="31283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99300" y="6242051"/>
            <a:ext cx="230280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4AC33F3E-F19B-4565-9B7C-7550EDED5A7C}" type="slidenum">
              <a:rPr lang="en-US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en-US"/>
          </a:p>
        </p:txBody>
      </p:sp>
      <p:sp>
        <p:nvSpPr>
          <p:cNvPr id="6151" name="Freeform 6"/>
          <p:cNvSpPr>
            <a:spLocks noChangeArrowheads="1"/>
          </p:cNvSpPr>
          <p:nvPr/>
        </p:nvSpPr>
        <p:spPr bwMode="auto">
          <a:xfrm>
            <a:off x="412750" y="228600"/>
            <a:ext cx="89154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495300" y="6172200"/>
            <a:ext cx="89154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49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6633"/>
          </a:solidFill>
          <a:latin typeface="Garamond" pitchFamily="18" charset="0"/>
          <a:ea typeface="Lucida Sans Unicode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464" y="3357058"/>
            <a:ext cx="9433048" cy="2081199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Создание методических сетей по диссеминации опыта инновационной деятельности МАОУ «Гимназия №1» г. Канска при реализации мероприятий проекта </a:t>
            </a:r>
            <a:r>
              <a:rPr lang="ru-RU" sz="1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</a:b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«Формирующее оценивание как основа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внутришкольной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оценки качества образования» и их эффекты для муниципальной системы образования и восточных территорий Красноярского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края</a:t>
            </a:r>
            <a:r>
              <a:rPr lang="ru-RU" sz="1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</a:br>
            <a:endParaRPr lang="ru-RU" sz="1800" dirty="0">
              <a:solidFill>
                <a:schemeClr val="tx1"/>
              </a:solidFill>
              <a:latin typeface="Myriad Pro" panose="020B0503030403020204" pitchFamily="34" charset="0"/>
            </a:endParaRPr>
          </a:p>
        </p:txBody>
      </p:sp>
      <p:graphicFrame>
        <p:nvGraphicFramePr>
          <p:cNvPr id="6" name="Объект 5" descr="OLE-объект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776361"/>
              </p:ext>
            </p:extLst>
          </p:nvPr>
        </p:nvGraphicFramePr>
        <p:xfrm>
          <a:off x="4953000" y="1366658"/>
          <a:ext cx="2211863" cy="1655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r:id="rId5" imgW="2562967" imgH="2377156" progId="">
                  <p:embed/>
                </p:oleObj>
              </mc:Choice>
              <mc:Fallback>
                <p:oleObj r:id="rId5" imgW="2562967" imgH="2377156" progId="">
                  <p:embed/>
                  <p:pic>
                    <p:nvPicPr>
                      <p:cNvPr id="0" name="Объект2" descr="OLE-объек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366658"/>
                        <a:ext cx="2211863" cy="1655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 descr="C:\Users\IVT-2\Desktop\0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336" y="908720"/>
            <a:ext cx="1584176" cy="250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Рисунок 1" descr="Описание: Главна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9" y="0"/>
            <a:ext cx="7330023" cy="140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IVT-2\Desktop\d0bbd0bed0b3d0bed182d0b8d0bf_d0b8d0bdd181d182d0b8d182d183d182d0b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8" y="1556857"/>
            <a:ext cx="2880320" cy="148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218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Организационно-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+ мониторинговый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568" y="1447800"/>
            <a:ext cx="8613594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диссеминаторов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опыта инновационной деятельности-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методическая работа гимназии: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формулировать требуемые компетентности(ориентир; умения- критерии);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оздать условия для непрерывной деятельности по формированию требуемых умений (оценочная компетентность);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епрерывная поддержка мотивации;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ыявить и показать на примерах эффективность внедрения(результаты изменений ОП, результаты обучающихся, педагогов);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поиск заинтересованных партнеров и единомышленников;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роцессуальный мониторинг развития педагогических компетентностей;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амоанализ и самооценка</a:t>
            </a:r>
          </a:p>
          <a:p>
            <a:pPr marL="82296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35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189038"/>
          </a:xfrm>
          <a:solidFill>
            <a:srgbClr val="008000"/>
          </a:solidFill>
        </p:spPr>
        <p:txBody>
          <a:bodyPr lIns="91440" tIns="45720" rIns="91440" bIns="45720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Управленческие трудности и проблемы</a:t>
            </a:r>
          </a:p>
        </p:txBody>
      </p:sp>
      <p:sp>
        <p:nvSpPr>
          <p:cNvPr id="90115" name="Text Box 2"/>
          <p:cNvSpPr txBox="1">
            <a:spLocks noChangeArrowheads="1"/>
          </p:cNvSpPr>
          <p:nvPr/>
        </p:nvSpPr>
        <p:spPr bwMode="auto">
          <a:xfrm>
            <a:off x="1919287" y="3657603"/>
            <a:ext cx="19949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3762904" y="1752601"/>
            <a:ext cx="19949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0" y="4344988"/>
            <a:ext cx="9906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2677" y="1168400"/>
            <a:ext cx="9771856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sz="16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342900" indent="-3429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AutoNum type="arabicPeriod" startAt="4"/>
              <a:defRPr/>
            </a:pPr>
            <a:endParaRPr lang="ru-RU" sz="16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90119" name="Прямоугольник 2"/>
          <p:cNvSpPr>
            <a:spLocks noChangeArrowheads="1"/>
          </p:cNvSpPr>
          <p:nvPr/>
        </p:nvSpPr>
        <p:spPr bwMode="auto">
          <a:xfrm>
            <a:off x="350839" y="1165225"/>
            <a:ext cx="9126935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готовым: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получать вопросы и искать на них ответ;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бояться ошибок;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спокойно воспринять критику и непонимание;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апробировать;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взять на  себя ответственность и инициативу; 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сместить  управленческие методы с функции  контроля на поддержку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Нельзя!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прийти и сломать;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заставить сразу всех перестроиться;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контролировать;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принимать некорректные  управленческие решения;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зацикливаться на том, что не эффективно;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включать проектные цели и задачи в ВШК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Необходимо!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опираться на имеющийся индивидуальный опыт (он есть у каждого!);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дать присмотреться (и у вас получится!);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только поддержать и создать условия для самореализации и творчества;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создавать ситуации для поощрения;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поддержка, доверие, открытость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636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Заголовок 1"/>
          <p:cNvSpPr>
            <a:spLocks noGrp="1"/>
          </p:cNvSpPr>
          <p:nvPr>
            <p:ph type="title"/>
          </p:nvPr>
        </p:nvSpPr>
        <p:spPr>
          <a:xfrm>
            <a:off x="818621" y="692207"/>
            <a:ext cx="8425260" cy="1800225"/>
          </a:xfrm>
        </p:spPr>
        <p:txBody>
          <a:bodyPr/>
          <a:lstStyle/>
          <a:p>
            <a:pPr marL="342900" indent="-342900" algn="ctr" eaLnBrk="1" hangingPunct="1">
              <a:lnSpc>
                <a:spcPct val="100000"/>
              </a:lnSpc>
              <a:spcBef>
                <a:spcPts val="700"/>
              </a:spcBef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площадка стажерских практик, 2015-2017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«Поддерживающее оценивание: практика использования техник формирующего оценивания в начальной школе» -58 удостоверений на 72 часа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91139" name="Объект 2"/>
          <p:cNvSpPr>
            <a:spLocks noGrp="1"/>
          </p:cNvSpPr>
          <p:nvPr>
            <p:ph idx="1"/>
          </p:nvPr>
        </p:nvSpPr>
        <p:spPr>
          <a:xfrm>
            <a:off x="350837" y="1630363"/>
            <a:ext cx="9426699" cy="446405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2015 г. (октябрь)–</a:t>
            </a:r>
            <a:r>
              <a:rPr lang="ru-RU" sz="1600" b="1" dirty="0" smtClean="0">
                <a:solidFill>
                  <a:srgbClr val="002060"/>
                </a:solidFill>
              </a:rPr>
              <a:t>ФЦПРО (4 команды)</a:t>
            </a:r>
            <a:r>
              <a:rPr lang="ru-RU" sz="1600" dirty="0" smtClean="0"/>
              <a:t>: </a:t>
            </a:r>
            <a:r>
              <a:rPr lang="ru-RU" sz="1600" dirty="0" err="1" smtClean="0"/>
              <a:t>Абанская</a:t>
            </a:r>
            <a:r>
              <a:rPr lang="ru-RU" sz="1600" dirty="0" smtClean="0"/>
              <a:t> СОШ №3 (4 чел.); Канск: СОШ №7 (3 чел.); СОШ № 3 (3чел.); Гимназия №4( 3чел.); СОШ №11(3 чел)</a:t>
            </a:r>
          </a:p>
          <a:p>
            <a:pPr>
              <a:buFontTx/>
              <a:buChar char="-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Дзержинский</a:t>
            </a:r>
            <a:r>
              <a:rPr lang="ru-RU" sz="1600" b="1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район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(МБОУ Дзержинская средняя школа №1;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2016 г. (октябрь)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(МКУ «Дзержинский межшкольный методический центр»; МБОУ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Усольская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СШ; МБОУ </a:t>
            </a:r>
            <a:r>
              <a:rPr lang="ru-RU" sz="1600" dirty="0" err="1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Курайская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СШ; МБОУ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Денисовская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СОШ; МБОУ ДСШ №2; Рыбинский район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МБОУ «Саянская СОШ»)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2016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(декабрь)-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(г. Канск: СОШ №21(3 чел.); СОШ №2 (2чел); СОШ №3 (2 чел.); СОШ №11 (2 чел)  , г.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Лесособирск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п. Нижний- Ингаш)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2017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(январь)-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Ирбейский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район), (ноябрь)- ФЦПРО (Красноярск)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 мастер- классов; 60 открытых уроков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13" y="4722854"/>
            <a:ext cx="3076708" cy="213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985" y="4729163"/>
            <a:ext cx="3061229" cy="212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048" y="4783187"/>
            <a:ext cx="2905637" cy="201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96013" y="188942"/>
            <a:ext cx="8425259" cy="1800225"/>
          </a:xfrm>
        </p:spPr>
        <p:txBody>
          <a:bodyPr/>
          <a:lstStyle/>
          <a:p>
            <a:pPr marL="342900" indent="-342900" algn="ctr" eaLnBrk="1" hangingPunct="1">
              <a:lnSpc>
                <a:spcPct val="100000"/>
              </a:lnSpc>
              <a:spcBef>
                <a:spcPts val="700"/>
              </a:spcBef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езультаты стажировок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>
                <a:solidFill>
                  <a:srgbClr val="2D2DB9"/>
                </a:solidFill>
              </a:rPr>
              <a:t>Ваше общее мнение о курсах, замечания, предложения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/>
          </a:p>
        </p:txBody>
      </p:sp>
      <p:pic>
        <p:nvPicPr>
          <p:cNvPr id="14339" name="Picture 2" descr="C:\Users\IVT-2\Desktop\SAM_23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473" y="2349529"/>
            <a:ext cx="291160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 descr="C:\Users\IVT-2\Desktop\SAM_23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067" y="4508500"/>
            <a:ext cx="280842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Объект 2"/>
          <p:cNvSpPr>
            <a:spLocks noGrp="1"/>
          </p:cNvSpPr>
          <p:nvPr>
            <p:ph idx="1"/>
          </p:nvPr>
        </p:nvSpPr>
        <p:spPr>
          <a:xfrm>
            <a:off x="908055" y="2362200"/>
            <a:ext cx="5527410" cy="3721100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овая информация;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можно взять в свою практику;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доступно  для восприятия;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увидели новые формы оценивания на уроках;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получили опыт работы с новыми формами предъявления результатов;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хорошее сопровождение курсов управленческой командой;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наблюдали практику использования формирующего оценивания;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курсы помогли сформировать собственную позицию;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курсы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практикоориентированные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первые курсы, где кроме теории была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практика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разбор уроков;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необходимо продолжение для основной школы</a:t>
            </a:r>
          </a:p>
          <a:p>
            <a:pPr marL="457200" indent="-457200">
              <a:buFont typeface="Arial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школа поделилась методическими материалами</a:t>
            </a:r>
          </a:p>
          <a:p>
            <a:pPr marL="457200" indent="-457200">
              <a:buFont typeface="Arial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41239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896013" y="765210"/>
            <a:ext cx="8425259" cy="1800225"/>
          </a:xfrm>
        </p:spPr>
        <p:txBody>
          <a:bodyPr/>
          <a:lstStyle/>
          <a:p>
            <a:pPr marL="342900" indent="-342900" algn="ctr" eaLnBrk="1" hangingPunct="1">
              <a:lnSpc>
                <a:spcPct val="100000"/>
              </a:lnSpc>
              <a:spcBef>
                <a:spcPts val="700"/>
              </a:spcBef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стажерской практики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892507"/>
              </p:ext>
            </p:extLst>
          </p:nvPr>
        </p:nvGraphicFramePr>
        <p:xfrm>
          <a:off x="128464" y="1484784"/>
          <a:ext cx="9649072" cy="5328592"/>
        </p:xfrm>
        <a:graphic>
          <a:graphicData uri="http://schemas.openxmlformats.org/drawingml/2006/table">
            <a:tbl>
              <a:tblPr/>
              <a:tblGrid>
                <a:gridCol w="4825530"/>
                <a:gridCol w="4823542"/>
              </a:tblGrid>
              <a:tr h="7115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Lucida Sans Unicode" pitchFamily="34" charset="0"/>
                        </a:rPr>
                        <a:t>+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Lucida Sans Unicode" pitchFamily="34" charset="0"/>
                        </a:rPr>
                        <a:t>-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Lucida Sans Unicode" pitchFamily="34" charset="0"/>
                        </a:rPr>
                        <a:t>-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в командах от школ или по территории;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минимум теории;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обсуждение и решение общих проблем на месте;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сопоставление со своей деятельностью;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обеспеченность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разработческими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материалами школы, в которых идет погружение;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возможность создания удобного расписания;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возможность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посткурсового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сопровождения</a:t>
                      </a:r>
                    </a:p>
                  </a:txBody>
                  <a:tcPr marL="74295" marR="7429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обеспеченность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тьюторским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сопровождением  каждой команды;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подмена целей;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перенос опыта в свое образовательное учреждение;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недостаточность теоретической подготовки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285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9906000" cy="1676400"/>
          </a:xfrm>
          <a:solidFill>
            <a:srgbClr val="008000"/>
          </a:solidFill>
        </p:spPr>
        <p:txBody>
          <a:bodyPr/>
          <a:lstStyle/>
          <a:p>
            <a:pPr algn="ctr"/>
            <a:endParaRPr lang="ru-RU" altLang="ru-RU" dirty="0" smtClean="0">
              <a:solidFill>
                <a:schemeClr val="bg1"/>
              </a:solidFill>
            </a:endParaRP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4210073" y="2438400"/>
            <a:ext cx="516109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b="1" i="1" smtClean="0">
                <a:solidFill>
                  <a:srgbClr val="FFFFFF"/>
                </a:solidFill>
              </a:rPr>
              <a:t>Учитель русского языка и литературы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b="1" i="1" smtClean="0">
                <a:solidFill>
                  <a:srgbClr val="FFFFFF"/>
                </a:solidFill>
              </a:rPr>
              <a:t>Заслуженный педагог Красноярского края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b="1" i="1" smtClean="0">
                <a:solidFill>
                  <a:srgbClr val="FFFFFF"/>
                </a:solidFill>
              </a:rPr>
              <a:t>Отличник народного просвещения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3962400" y="3953859"/>
            <a:ext cx="55308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b="1" smtClean="0">
                <a:solidFill>
                  <a:srgbClr val="FFFFFF"/>
                </a:solidFill>
              </a:rPr>
              <a:t>«Формирование осознанного выбора профессии гуманитарной направленности через внеклассную работу»</a:t>
            </a:r>
          </a:p>
        </p:txBody>
      </p:sp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116946" y="-96838"/>
            <a:ext cx="9789054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Открытый методический день для педагогических работников восточной группы районов по теме «Формирующее оценивание как средство достижения индивидуальных образовательных результатов обучающихся»(февраль, 2016). 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(Более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270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 участников (более 170 г. Канск)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15366" name="Прямоугольник 2"/>
          <p:cNvSpPr>
            <a:spLocks noChangeArrowheads="1"/>
          </p:cNvSpPr>
          <p:nvPr/>
        </p:nvSpPr>
        <p:spPr bwMode="auto">
          <a:xfrm>
            <a:off x="-34396" y="2349500"/>
            <a:ext cx="992663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лента – презентационные практикумы</a:t>
            </a:r>
            <a: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  <a:t>. Комплексная презентация педагогами различных форм, методов и приемов, связанных с процессом формирования, достижения и оценки образовательных результатов на разных уровнях обучения и видах учебной деятельности</a:t>
            </a:r>
            <a:b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лента- открытые занятия.</a:t>
            </a:r>
            <a: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  <a:t> Демонстрация различных методик, техник формирующего оценивания на практике);</a:t>
            </a:r>
            <a:b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66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рефлексия для управленческих команд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664D"/>
                </a:solidFill>
                <a:latin typeface="Times New Roman" pitchFamily="18" charset="0"/>
                <a:cs typeface="Times New Roman" pitchFamily="18" charset="0"/>
              </a:rPr>
              <a:t>«Использование техник и методик формирующего оценивания для работы с педагогическим коллективом»</a:t>
            </a:r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9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938"/>
            <a:ext cx="9906000" cy="1117600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учебно- воспитательного процесса на основе</a:t>
            </a:r>
            <a:b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формирующего оценивания это…. </a:t>
            </a:r>
            <a:b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(50% присутствующих сдали опросник)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49875" y="1776413"/>
            <a:ext cx="990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</a:pPr>
            <a:endParaRPr lang="ru-RU" sz="200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  <a:p>
            <a:pPr marL="342900" indent="-342900"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00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  <a:p>
            <a:pPr marL="342900" indent="-342900" algn="just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000" smtClean="0">
              <a:solidFill>
                <a:srgbClr val="000000"/>
              </a:solidFill>
              <a:latin typeface="Times New Roman" pitchFamily="18" charset="0"/>
              <a:cs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992333"/>
              </p:ext>
            </p:extLst>
          </p:nvPr>
        </p:nvGraphicFramePr>
        <p:xfrm>
          <a:off x="2" y="1124748"/>
          <a:ext cx="5031009" cy="5733255"/>
        </p:xfrm>
        <a:graphic>
          <a:graphicData uri="http://schemas.openxmlformats.org/drawingml/2006/table">
            <a:tbl>
              <a:tblPr firstRow="1" firstCol="1" bandRow="1"/>
              <a:tblGrid>
                <a:gridCol w="3146538"/>
                <a:gridCol w="402306"/>
                <a:gridCol w="702078"/>
                <a:gridCol w="780087"/>
              </a:tblGrid>
              <a:tr h="5259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Утверждение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удалось наблюдать сегодня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0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совсем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1.постоянный процесс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1(0,7%)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4(3%)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2.организация деятельности, позволяющей вовлечь учащегося в </a:t>
                      </a:r>
                      <a:r>
                        <a:rPr lang="ru-RU" sz="1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саморефлексию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самооценку своих индивидуальных достижений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5(4%)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7(6%)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3.оценивание достигаемых образовательных результатов, процесса их формирования и осознанности каждым обучающимся особенностей развития его собственного процесса обучения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3(2%)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23(17%)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4.использование разнообразных форм оценивания, выбор которых определяется этапом обучения, общими и специальными целями обучения, текущими учебными задачами; целью получения информации; уровнем образования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3(2%)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23(17%)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5.использование интегральной оценки(формирующей и итоговой), в том числе портфолио, выставок, презентаций и дифференцированных оценок отдельных аспектов обучения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10(8%)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30(22%)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6.использование самоанализа и самооценки обучающихся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5(4%)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13(10%)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13" marR="65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09424"/>
              </p:ext>
            </p:extLst>
          </p:nvPr>
        </p:nvGraphicFramePr>
        <p:xfrm>
          <a:off x="5027618" y="1107060"/>
          <a:ext cx="4919327" cy="5173302"/>
        </p:xfrm>
        <a:graphic>
          <a:graphicData uri="http://schemas.openxmlformats.org/drawingml/2006/table">
            <a:tbl>
              <a:tblPr firstRow="1" firstCol="1" bandRow="1"/>
              <a:tblGrid>
                <a:gridCol w="2758438"/>
                <a:gridCol w="600715"/>
                <a:gridCol w="780087"/>
                <a:gridCol w="78008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Утверждение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удалось наблюдать сегодня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6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совсем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 </a:t>
                      </a: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активное участие школьника в оценивании, благодаря чему они глубже погружаются в материал и развивают навыки </a:t>
                      </a:r>
                      <a:r>
                        <a:rPr lang="ru-RU" sz="1200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самооценивания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26(19%)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8.непрерывная обратная связь между учеником и учителем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3(2%)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9.развитие общих учебных умений и личностных качеств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1(0,7%)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9(7%)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10.фиксация  информации о достижениях каждого ученика и использование  ее для корректировки дальнейшей деятельности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8(6%)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23(17%)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11.использование субъективных или экспертных (наблюдения, самооценка, самоанализ и др.) и объектизированных методов оценивания (как правило, основанных на анализе письменных ответов и ответов учащихся)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5(4%)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10(7%)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12.организация учебного процесса с  вовлечением каждого ученика в деятельность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4(3%)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12(9%)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22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3734" y="2204864"/>
            <a:ext cx="7132471" cy="932588"/>
          </a:xfrm>
        </p:spPr>
        <p:txBody>
          <a:bodyPr>
            <a:normAutofit/>
          </a:bodyPr>
          <a:lstStyle/>
          <a:p>
            <a:pPr marL="182563" indent="0" algn="l"/>
            <a:r>
              <a:rPr lang="ru-RU" sz="1800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1. Модель организации </a:t>
            </a:r>
            <a:r>
              <a:rPr lang="ru-RU" sz="1800" dirty="0" err="1" smtClean="0">
                <a:solidFill>
                  <a:srgbClr val="007EC9"/>
                </a:solidFill>
                <a:latin typeface="Myriad Pro" panose="020B0503030403020204" pitchFamily="34" charset="0"/>
              </a:rPr>
              <a:t>внутришкольной</a:t>
            </a:r>
            <a:r>
              <a:rPr lang="ru-RU" sz="1800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 системы оценки качества образования в МАОУ «Гимназия №1» г. Канска Красноярского края (</a:t>
            </a:r>
            <a:r>
              <a:rPr lang="ru-RU" sz="1800" dirty="0" smtClean="0">
                <a:solidFill>
                  <a:schemeClr val="tx1"/>
                </a:solidFill>
                <a:latin typeface="Myriad Pro" panose="020B0503030403020204" pitchFamily="34" charset="0"/>
              </a:rPr>
              <a:t>11.10.2017)</a:t>
            </a:r>
            <a:endParaRPr lang="ru-RU" sz="1800" dirty="0">
              <a:solidFill>
                <a:schemeClr val="tx1"/>
              </a:solidFill>
              <a:latin typeface="Myriad Pro" panose="020B0503030403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268" y="-30017"/>
            <a:ext cx="1878732" cy="187220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37862" y="1556793"/>
            <a:ext cx="6942771" cy="42853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82563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6593" y="201568"/>
            <a:ext cx="67867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2.3. «Создание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сети школ, реализующих инновационные программы для отработки новых технологий и содержания обучения и воспитания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 Направление: «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Система управления качеством образования в школе».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96862" y="3356992"/>
            <a:ext cx="76800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2</a:t>
            </a:r>
            <a:r>
              <a:rPr lang="ru-RU" b="1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. Способы </a:t>
            </a: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работы с образовательными результатами </a:t>
            </a:r>
            <a:b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</a:b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(планирование, достижение, оценка, корректировка</a:t>
            </a:r>
            <a:r>
              <a:rPr lang="ru-RU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) </a:t>
            </a:r>
            <a:r>
              <a:rPr lang="ru-RU" dirty="0" smtClean="0">
                <a:latin typeface="Myriad Pro" panose="020B0503030403020204" pitchFamily="34" charset="0"/>
              </a:rPr>
              <a:t>(18.11.17)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96862" y="4149080"/>
            <a:ext cx="85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3. </a:t>
            </a:r>
            <a:r>
              <a:rPr lang="ru-RU" b="1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«Комплексный </a:t>
            </a: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анализ предметных, </a:t>
            </a:r>
            <a:r>
              <a:rPr lang="ru-RU" b="1" dirty="0" err="1">
                <a:solidFill>
                  <a:srgbClr val="007EC9"/>
                </a:solidFill>
                <a:latin typeface="Myriad Pro" panose="020B0503030403020204" pitchFamily="34" charset="0"/>
              </a:rPr>
              <a:t>метапредметных</a:t>
            </a: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 и личностных результатов ученика начальной школы по результатам диагностик ЦОКО</a:t>
            </a:r>
            <a:r>
              <a:rPr lang="ru-RU" b="1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» </a:t>
            </a:r>
            <a:r>
              <a:rPr lang="ru-RU" dirty="0" smtClean="0">
                <a:solidFill>
                  <a:srgbClr val="007EC9"/>
                </a:solidFill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25.11.17)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28620" y="522920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4. </a:t>
            </a:r>
            <a:r>
              <a:rPr lang="ru-RU" b="1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«Формирование/развитие </a:t>
            </a: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и оценка уровня </a:t>
            </a:r>
            <a:r>
              <a:rPr lang="ru-RU" b="1" dirty="0" err="1">
                <a:solidFill>
                  <a:srgbClr val="007EC9"/>
                </a:solidFill>
                <a:latin typeface="Myriad Pro" panose="020B0503030403020204" pitchFamily="34" charset="0"/>
              </a:rPr>
              <a:t>сформированности</a:t>
            </a:r>
            <a:r>
              <a:rPr lang="ru-RU" b="1" dirty="0">
                <a:solidFill>
                  <a:srgbClr val="007EC9"/>
                </a:solidFill>
                <a:latin typeface="Myriad Pro" panose="020B0503030403020204" pitchFamily="34" charset="0"/>
              </a:rPr>
              <a:t> УУД обучающихся через учебно-исследовательскую и проектную деятельность на уровне основного общего образования</a:t>
            </a:r>
            <a:r>
              <a:rPr lang="ru-RU" b="1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»</a:t>
            </a:r>
            <a:r>
              <a:rPr lang="ru-RU" dirty="0" smtClean="0">
                <a:solidFill>
                  <a:srgbClr val="007EC9"/>
                </a:solidFill>
                <a:latin typeface="Myriad Pro" panose="020B0503030403020204" pitchFamily="34" charset="0"/>
              </a:rPr>
              <a:t> (</a:t>
            </a:r>
            <a:r>
              <a:rPr lang="ru-RU" dirty="0" smtClean="0">
                <a:latin typeface="Myriad Pro" panose="020B0503030403020204" pitchFamily="34" charset="0"/>
              </a:rPr>
              <a:t>01.11.17)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26402" y="1056097"/>
            <a:ext cx="749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Управление качеством образования на разном уровне участников ОП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388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Активные участники он-</a:t>
            </a:r>
            <a:r>
              <a:rPr lang="ru-RU" dirty="0" err="1" smtClean="0"/>
              <a:t>лайн</a:t>
            </a:r>
            <a:r>
              <a:rPr lang="ru-RU" dirty="0" smtClean="0"/>
              <a:t> </a:t>
            </a:r>
            <a:r>
              <a:rPr lang="ru-RU" dirty="0" err="1" smtClean="0"/>
              <a:t>вебинаров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КИПК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Дзержинский район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Ирбейский</a:t>
            </a:r>
            <a:r>
              <a:rPr lang="ru-RU" dirty="0" smtClean="0">
                <a:solidFill>
                  <a:srgbClr val="C00000"/>
                </a:solidFill>
              </a:rPr>
              <a:t> район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Абанская</a:t>
            </a:r>
            <a:r>
              <a:rPr lang="ru-RU" dirty="0" smtClean="0">
                <a:solidFill>
                  <a:srgbClr val="C00000"/>
                </a:solidFill>
              </a:rPr>
              <a:t> СОШ №3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Нижнеингашская</a:t>
            </a:r>
            <a:r>
              <a:rPr lang="ru-RU" dirty="0" smtClean="0">
                <a:solidFill>
                  <a:srgbClr val="C00000"/>
                </a:solidFill>
              </a:rPr>
              <a:t> СОШ № 1 им. Шатова</a:t>
            </a:r>
          </a:p>
          <a:p>
            <a:r>
              <a:rPr lang="ru-RU" dirty="0">
                <a:solidFill>
                  <a:srgbClr val="C00000"/>
                </a:solidFill>
              </a:rPr>
              <a:t>г</a:t>
            </a:r>
            <a:r>
              <a:rPr lang="ru-RU" dirty="0" smtClean="0">
                <a:solidFill>
                  <a:srgbClr val="C00000"/>
                </a:solidFill>
              </a:rPr>
              <a:t>. Зеленогорск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МАОУ </a:t>
            </a:r>
            <a:r>
              <a:rPr lang="ru-RU" dirty="0">
                <a:solidFill>
                  <a:srgbClr val="C00000"/>
                </a:solidFill>
              </a:rPr>
              <a:t>лицей №1 г. </a:t>
            </a:r>
            <a:r>
              <a:rPr lang="ru-RU" dirty="0" smtClean="0">
                <a:solidFill>
                  <a:srgbClr val="C00000"/>
                </a:solidFill>
              </a:rPr>
              <a:t>Канска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№18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№15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№19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№3</a:t>
            </a: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05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Марафон открытых уроков – 29 уроков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496" y="1600206"/>
            <a:ext cx="936104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«Гимназия №1» г.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Канска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СОШ № 3 г.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Канска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(стажировка)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МАОУ гимназия №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(стажировка)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СОШ №5 г.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Канска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(стажировка, метод. поддержкой)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СОШ №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(прошли стажировку, но участвовали другие)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СОШ №15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Канска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(прошли стажировку, но участвовали другие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СОШ №19  г. Канска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лицей  №1 г.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Канска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(во метод. поддержка)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28" y="908050"/>
            <a:ext cx="6450939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951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032" y="260648"/>
            <a:ext cx="8712968" cy="720080"/>
          </a:xfrm>
        </p:spPr>
        <p:txBody>
          <a:bodyPr/>
          <a:lstStyle/>
          <a:p>
            <a:r>
              <a:rPr lang="ru-RU" b="0" dirty="0">
                <a:solidFill>
                  <a:schemeClr val="bg1"/>
                </a:solidFill>
              </a:rPr>
              <a:t>СУТЬ ПРОЕКТА</a:t>
            </a:r>
          </a:p>
        </p:txBody>
      </p:sp>
      <p:grpSp>
        <p:nvGrpSpPr>
          <p:cNvPr id="19" name="Группа 18" hidden="1"/>
          <p:cNvGrpSpPr/>
          <p:nvPr/>
        </p:nvGrpSpPr>
        <p:grpSpPr>
          <a:xfrm>
            <a:off x="825798" y="2556852"/>
            <a:ext cx="1557658" cy="1557658"/>
            <a:chOff x="825798" y="2556852"/>
            <a:chExt cx="1557658" cy="1557658"/>
          </a:xfrm>
        </p:grpSpPr>
        <p:sp>
          <p:nvSpPr>
            <p:cNvPr id="5" name="Прямоугольник 4"/>
            <p:cNvSpPr/>
            <p:nvPr/>
          </p:nvSpPr>
          <p:spPr>
            <a:xfrm rot="18900000">
              <a:off x="825798" y="2556852"/>
              <a:ext cx="1557658" cy="1557658"/>
            </a:xfrm>
            <a:prstGeom prst="rect">
              <a:avLst/>
            </a:prstGeom>
            <a:solidFill>
              <a:srgbClr val="F447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18900000">
              <a:off x="927080" y="2657354"/>
              <a:ext cx="1355093" cy="1355093"/>
            </a:xfrm>
            <a:prstGeom prst="rect">
              <a:avLst/>
            </a:prstGeom>
            <a:solidFill>
              <a:srgbClr val="0EC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D:\Work\Prodject\Презентация Ирина Брацун\01\Иконки\0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127" y="3011746"/>
              <a:ext cx="645000" cy="506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6" y="319247"/>
            <a:ext cx="688996" cy="529997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 rot="21284976">
            <a:off x="405460" y="1124951"/>
            <a:ext cx="9090879" cy="4850607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О</a:t>
            </a:r>
            <a:r>
              <a:rPr lang="ru-RU" dirty="0" smtClean="0"/>
              <a:t>бновление, </a:t>
            </a:r>
            <a:r>
              <a:rPr lang="ru-RU" dirty="0"/>
              <a:t>совершенствование существующих и внедрение в учебно - воспитательный процесс новых подходов к оцениванию, </a:t>
            </a:r>
            <a:r>
              <a:rPr lang="ru-RU" dirty="0" smtClean="0"/>
              <a:t>основанных </a:t>
            </a:r>
            <a:r>
              <a:rPr lang="ru-RU" dirty="0"/>
              <a:t>на </a:t>
            </a:r>
            <a:r>
              <a:rPr lang="ru-RU" b="1" i="1" dirty="0" smtClean="0"/>
              <a:t>оценке - поддержки</a:t>
            </a:r>
            <a:r>
              <a:rPr lang="ru-RU" b="1" dirty="0" smtClean="0"/>
              <a:t> </a:t>
            </a:r>
            <a:r>
              <a:rPr lang="ru-RU" dirty="0"/>
              <a:t>достижения индивидуальных образовательных результатов обучающимися. </a:t>
            </a:r>
          </a:p>
          <a:p>
            <a:pPr marL="45720" indent="0" algn="just">
              <a:buNone/>
            </a:pPr>
            <a:r>
              <a:rPr lang="ru-RU" sz="3600" b="1" dirty="0" smtClean="0"/>
              <a:t>3 </a:t>
            </a:r>
            <a:r>
              <a:rPr lang="ru-RU" sz="3600" b="1" dirty="0"/>
              <a:t>направления:</a:t>
            </a:r>
            <a:endParaRPr lang="ru-RU" sz="3600" dirty="0"/>
          </a:p>
          <a:p>
            <a:pPr lvl="0" algn="just"/>
            <a:r>
              <a:rPr lang="ru-RU" b="1" dirty="0" smtClean="0"/>
              <a:t> «</a:t>
            </a:r>
            <a:r>
              <a:rPr lang="ru-RU" sz="3200" b="1" dirty="0"/>
              <a:t>Управленец</a:t>
            </a:r>
            <a:r>
              <a:rPr lang="ru-RU" sz="3200" b="1" dirty="0" smtClean="0"/>
              <a:t>»</a:t>
            </a:r>
          </a:p>
          <a:p>
            <a:pPr lvl="0" algn="just"/>
            <a:r>
              <a:rPr lang="ru-RU" sz="3200" b="1" dirty="0" smtClean="0"/>
              <a:t> «</a:t>
            </a:r>
            <a:r>
              <a:rPr lang="ru-RU" sz="3200" b="1" dirty="0"/>
              <a:t>Педагог</a:t>
            </a:r>
            <a:r>
              <a:rPr lang="ru-RU" sz="3200" b="1" dirty="0" smtClean="0"/>
              <a:t>» </a:t>
            </a:r>
          </a:p>
          <a:p>
            <a:pPr lvl="0" algn="just"/>
            <a:r>
              <a:rPr lang="ru-RU" sz="3200" b="1" dirty="0" smtClean="0"/>
              <a:t> «</a:t>
            </a:r>
            <a:r>
              <a:rPr lang="ru-RU" sz="3200" b="1" dirty="0"/>
              <a:t>Ученик</a:t>
            </a:r>
            <a:r>
              <a:rPr lang="ru-RU" sz="3200" b="1" dirty="0" smtClean="0"/>
              <a:t>»</a:t>
            </a:r>
          </a:p>
          <a:p>
            <a:pPr lvl="0" algn="just"/>
            <a:r>
              <a:rPr lang="ru-RU" sz="3200" b="1" dirty="0"/>
              <a:t> </a:t>
            </a:r>
            <a:r>
              <a:rPr lang="ru-RU" sz="3200" b="1" dirty="0" smtClean="0"/>
              <a:t>«Родитель»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3176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836" y="116632"/>
            <a:ext cx="8915400" cy="1143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Форум (20.02.2018)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«Поддерживающее оценивание как основа </a:t>
            </a:r>
            <a:r>
              <a:rPr lang="ru-RU" sz="1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внутришкольной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системы оценки качества</a:t>
            </a:r>
            <a:b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(способы работы с образовательными результатами: достижение, диагностика, коррекция)»</a:t>
            </a:r>
            <a:b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Представили практики (все уровни образования):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464" y="1137453"/>
            <a:ext cx="9777536" cy="5576607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283 участника </a:t>
            </a:r>
            <a:r>
              <a:rPr lang="ru-RU" sz="2400" dirty="0" smtClean="0"/>
              <a:t>(Восток Красноярского края и г. Красноярск, КИПК)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IVT-2\Desktop\12 Инновационый опыт\DSC_11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113" y="4696893"/>
            <a:ext cx="3052563" cy="203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теряева- заместитель\открыте дни\форум 2018\ФОРУМ фото\DSC_1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2562339"/>
            <a:ext cx="3052565" cy="203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теряева- заместитель\открыте дни\форум 2018\ФОРУМ фото\DSC_12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832" y="4696893"/>
            <a:ext cx="3124779" cy="208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теряева- заместитель\открыте дни\форум 2018\форум итоги\IMG-faa3120a7b3db79a8a30d59d3570ec50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5" y="4661819"/>
            <a:ext cx="2824345" cy="21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456" y="1988840"/>
            <a:ext cx="698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команд  из образовательных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организаций: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г. Зеленогорск (Гимназия №164, Лицей № 174);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Абанская</a:t>
            </a:r>
            <a:r>
              <a:rPr lang="ru-RU" dirty="0" smtClean="0"/>
              <a:t> СОШ №3;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Дзержинский район (СОШ №1,2, </a:t>
            </a:r>
            <a:r>
              <a:rPr lang="ru-RU" dirty="0" err="1" smtClean="0"/>
              <a:t>Курайская</a:t>
            </a:r>
            <a:r>
              <a:rPr lang="ru-RU" dirty="0" smtClean="0"/>
              <a:t> СШ, </a:t>
            </a:r>
            <a:r>
              <a:rPr lang="ru-RU" dirty="0" err="1" smtClean="0"/>
              <a:t>Денисовская</a:t>
            </a:r>
            <a:r>
              <a:rPr lang="ru-RU" dirty="0" smtClean="0"/>
              <a:t> СШ);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Нижнеингашская</a:t>
            </a:r>
            <a:r>
              <a:rPr lang="ru-RU" dirty="0" smtClean="0"/>
              <a:t> СОШ №1 им. Шатова;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МАОУ «Гимназия №1».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Педагогические объединения: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ГМО учителей математики (г. Канск);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ГТГ «Поддерживающее оценивание».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008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72" y="-167747"/>
            <a:ext cx="8915400" cy="1143000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Обратная связь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354" y="594064"/>
            <a:ext cx="9577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частие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мероприятиях гимназии в разной форме помогли получить представление о: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9042" y="972149"/>
            <a:ext cx="9798868" cy="5744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способах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работы с образовательными результатами в поддерживающем ключе в рамках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внутриклассного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оценивания;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принципах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поддерживающего оценивания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модели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внутришкольной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системе оценки качества, основанной на оценке 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поддержки;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способах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организации образовательного пространства для достижения разных типов результатов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«Изменилось ли что-то  в способах работы с разными типами результатов  и их оценкой у Вас, Ваших коллег, в Вашей школе. Если да, то постарайтесь кратко сформулировать, что именно</a:t>
            </a: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 системных (командных) изменения: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изменился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подход к оценке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метапредметных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результатов- провели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операционализацию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умений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</a:t>
            </a:r>
            <a:endParaRPr lang="ru-RU" sz="1400" dirty="0"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изменился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подход к контрольно- оценочной деятельности на разных уровнях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образования;</a:t>
            </a:r>
            <a:endParaRPr lang="ru-RU" sz="1400" dirty="0"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разработали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модель ВСОКО, основанную на оценке-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поддержки;</a:t>
            </a:r>
            <a:endParaRPr lang="ru-RU" sz="1400" dirty="0"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учителя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и ученики стали сотрудничать, а значит совместно управлять образовательными результатами;</a:t>
            </a:r>
            <a:endParaRPr lang="ru-RU" sz="1400" dirty="0">
              <a:ea typeface="Times New Roman"/>
              <a:cs typeface="Times New Roman"/>
            </a:endParaRP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изменений в индивидуальной(собственной) деятельности: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практику вошло включение обучающихся в оценочную деятельность по достижению ими планируемых результатов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/>
                <a:ea typeface="Times New Roman"/>
              </a:rPr>
              <a:t>и</a:t>
            </a:r>
            <a:r>
              <a:rPr lang="ru-RU" sz="1400" dirty="0" smtClean="0">
                <a:latin typeface="Times New Roman"/>
                <a:ea typeface="Times New Roman"/>
              </a:rPr>
              <a:t>спользую опыт </a:t>
            </a:r>
            <a:r>
              <a:rPr lang="ru-RU" sz="1400" dirty="0">
                <a:latin typeface="Times New Roman"/>
                <a:ea typeface="Times New Roman"/>
              </a:rPr>
              <a:t>применения листов обратной </a:t>
            </a:r>
            <a:r>
              <a:rPr lang="ru-RU" sz="1400" dirty="0" smtClean="0">
                <a:latin typeface="Times New Roman"/>
                <a:ea typeface="Times New Roman"/>
              </a:rPr>
              <a:t>связи;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/>
                <a:ea typeface="Times New Roman"/>
              </a:rPr>
              <a:t>и</a:t>
            </a:r>
            <a:r>
              <a:rPr lang="ru-RU" sz="1400" dirty="0" smtClean="0">
                <a:latin typeface="Times New Roman"/>
                <a:ea typeface="Times New Roman"/>
              </a:rPr>
              <a:t>спользую  полученные </a:t>
            </a:r>
            <a:r>
              <a:rPr lang="ru-RU" sz="1400" dirty="0">
                <a:latin typeface="Times New Roman"/>
                <a:ea typeface="Times New Roman"/>
              </a:rPr>
              <a:t>результатов для корректировки деятельности ученика и </a:t>
            </a:r>
            <a:r>
              <a:rPr lang="ru-RU" sz="1400" dirty="0" smtClean="0">
                <a:latin typeface="Times New Roman"/>
                <a:ea typeface="Times New Roman"/>
              </a:rPr>
              <a:t>учителя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Признаки изменений на уровне понимания (сдвигов):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</a:rPr>
              <a:t>поняла</a:t>
            </a:r>
            <a:r>
              <a:rPr lang="ru-RU" sz="1400" dirty="0">
                <a:latin typeface="Times New Roman"/>
                <a:ea typeface="Times New Roman"/>
              </a:rPr>
              <a:t>, что необходима преемственная  система работы по формирующему оцениванию, чтобы достичь </a:t>
            </a:r>
            <a:r>
              <a:rPr lang="ru-RU" sz="1400" dirty="0" smtClean="0">
                <a:latin typeface="Times New Roman"/>
                <a:ea typeface="Times New Roman"/>
              </a:rPr>
              <a:t>результата;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понимание приходит постепенно, постараюсь что-то изменить;</a:t>
            </a:r>
            <a:endParaRPr lang="ru-RU" sz="1200" dirty="0" smtClean="0"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</a:rPr>
              <a:t>появилось </a:t>
            </a:r>
            <a:r>
              <a:rPr lang="ru-RU" sz="1400" dirty="0">
                <a:latin typeface="Times New Roman"/>
                <a:ea typeface="Times New Roman"/>
              </a:rPr>
              <a:t>очень много вопросов 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появилось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желание проводить мониторинг знаний учащихся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изменилось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понимание того, что разные типы результатов требуют разного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подхода.</a:t>
            </a:r>
            <a:endParaRPr lang="ru-RU" sz="1400" dirty="0">
              <a:ea typeface="Times New Roman"/>
              <a:cs typeface="Times New Roman"/>
            </a:endParaRPr>
          </a:p>
          <a:p>
            <a:pPr algn="just"/>
            <a:endParaRPr lang="ru-RU" sz="1200" dirty="0"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endParaRPr lang="ru-RU" sz="1400" dirty="0">
              <a:solidFill>
                <a:srgbClr val="C00000"/>
              </a:solidFill>
              <a:ea typeface="Times New Roman"/>
              <a:cs typeface="Times New Roman"/>
            </a:endParaRPr>
          </a:p>
          <a:p>
            <a:pPr algn="just"/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673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Как Вы считаете, в какой области Вашей профессиональной деятельности Вы больше всего продвинулись?»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504" y="1268760"/>
            <a:ext cx="8915400" cy="452596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произошел анализ собственной деятельности в области оценивания;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области организации формирующего оценивания;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оценочной деятельности в целом;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обучающихся в оценочную деятельность;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результатами на разном уровне участников ОП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(кто 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 что отвечает?)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стало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понятно, как реализовывать приемы формирующего оценивания на практике;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учебного занятия с использованием оценки- поддержки;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использовании портфолио для формирования и мониторинга образовательных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личностных) результатов;</a:t>
            </a:r>
          </a:p>
          <a:p>
            <a:pPr algn="just">
              <a:spcBef>
                <a:spcPts val="0"/>
              </a:spcBef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оценивание;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удалось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понять, что такое поддерживающее оценивание и как организовать деятельность по формированию, оценке и предъявлению ОР;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учительской деятельности больше,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чем в административной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области понимания системности работы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365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496" y="1196752"/>
            <a:ext cx="9289032" cy="4785401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носим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зменения в контрольно- оценочную деятельность, но не меняем НПБ;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закон «Об образовании» в локальных актах ОО в части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осуществление текущего контроля успеваемости и промежуточной аттестации обучающихся, установление их форм,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периодичности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порядка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проведения»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работает на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оценку-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поддержку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спользование приемов поддерживающего оценивания формальное (не используют для корректировки ОП);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ефлексия носит больше эмоциональный характер, а не содержательный;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утаница в терминологии (техники, технологии, подход…);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оль оценки и отметки (оценка процесса и оценка результата)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изменения на уровне учителя (результат: нет поддержки, органичен  в действиях, поставлен в рамки);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рофессиональное сопровождение, общение;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реемственность организации УВП;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управленец (администратор) не понимает, где его место  (когда помочь, 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когда проверить?)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155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Перспективы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600206"/>
            <a:ext cx="9066212" cy="4525963"/>
          </a:xfrm>
        </p:spPr>
        <p:txBody>
          <a:bodyPr/>
          <a:lstStyle/>
          <a:p>
            <a:pPr algn="just"/>
            <a:r>
              <a:rPr lang="ru-RU" dirty="0"/>
              <a:t>п</a:t>
            </a:r>
            <a:r>
              <a:rPr lang="ru-RU" dirty="0" smtClean="0"/>
              <a:t>рограмма площадки стажерских практик для основного общего образования с учетом решения проблем;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борник описания эффективных способов управления образовательными результатами на разном уровне участников ОП;</a:t>
            </a:r>
          </a:p>
          <a:p>
            <a:pPr algn="just"/>
            <a:r>
              <a:rPr lang="ru-RU" dirty="0"/>
              <a:t>о</a:t>
            </a:r>
            <a:r>
              <a:rPr lang="ru-RU" dirty="0" smtClean="0"/>
              <a:t>рганизация мероприятий для демонстрации командных и системных изменений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10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498" y="224139"/>
            <a:ext cx="8712968" cy="72008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 </a:t>
            </a:r>
            <a:r>
              <a:rPr lang="ru-RU" dirty="0">
                <a:solidFill>
                  <a:schemeClr val="bg1"/>
                </a:solidFill>
              </a:rPr>
              <a:t>ПРОЕКТА</a:t>
            </a:r>
            <a:endParaRPr lang="ru-RU" b="0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6" y="319247"/>
            <a:ext cx="688996" cy="5299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6" y="849178"/>
            <a:ext cx="1392842" cy="1617494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 rot="21267150">
            <a:off x="1239954" y="982137"/>
            <a:ext cx="8459813" cy="4676692"/>
          </a:xfrm>
        </p:spPr>
        <p:txBody>
          <a:bodyPr>
            <a:normAutofit fontScale="625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Сформировать компетенции в области оценивания образовательных достижений </a:t>
            </a: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у </a:t>
            </a:r>
            <a:r>
              <a:rPr lang="ru-RU" sz="3000" b="1" dirty="0" smtClean="0">
                <a:latin typeface="Times New Roman"/>
                <a:ea typeface="Times New Roman"/>
                <a:cs typeface="Times New Roman"/>
              </a:rPr>
              <a:t>педагогов и управленцев </a:t>
            </a:r>
            <a:r>
              <a:rPr lang="ru-RU" sz="3000" dirty="0">
                <a:latin typeface="Times New Roman"/>
                <a:ea typeface="Times New Roman"/>
                <a:cs typeface="Times New Roman"/>
              </a:rPr>
              <a:t>и способов работы с результатами оценочных процедур </a:t>
            </a: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в поддерживающем ключе команды</a:t>
            </a:r>
            <a:r>
              <a:rPr lang="ru-RU" sz="3000" dirty="0">
                <a:latin typeface="Times New Roman"/>
                <a:ea typeface="Times New Roman"/>
                <a:cs typeface="Times New Roman"/>
              </a:rPr>
              <a:t> школы</a:t>
            </a:r>
            <a:r>
              <a:rPr lang="ru-RU" sz="30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0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latin typeface="Times New Roman"/>
                <a:ea typeface="Times New Roman"/>
                <a:cs typeface="Times New Roman"/>
              </a:rPr>
              <a:t>Обеспечить </a:t>
            </a:r>
            <a:r>
              <a:rPr lang="ru-RU" sz="3000" dirty="0" smtClean="0">
                <a:latin typeface="Times New Roman"/>
                <a:ea typeface="Times New Roman"/>
                <a:cs typeface="Times New Roman"/>
              </a:rPr>
              <a:t>оценку 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 динамики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образовательных результатов (предметных, </a:t>
            </a:r>
            <a:r>
              <a:rPr lang="ru-RU" sz="3000" dirty="0" err="1">
                <a:latin typeface="Times New Roman"/>
                <a:ea typeface="Calibri"/>
                <a:cs typeface="Times New Roman"/>
              </a:rPr>
              <a:t>метапредметных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, личностных) 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у различной категории учеников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 через 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включение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 их 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в контрольно-оценочную деятельность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 в зависимости от уровня образования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0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Выделить наиболее 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эффективные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000" b="1" dirty="0" smtClean="0">
                <a:latin typeface="Times New Roman"/>
                <a:ea typeface="Calibri"/>
                <a:cs typeface="Times New Roman"/>
              </a:rPr>
              <a:t>методы диагностики 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и способы работы с образовательными </a:t>
            </a:r>
            <a:r>
              <a:rPr lang="ru-RU" sz="3000" b="1" dirty="0" smtClean="0">
                <a:latin typeface="Times New Roman"/>
                <a:ea typeface="Calibri"/>
                <a:cs typeface="Times New Roman"/>
              </a:rPr>
              <a:t>результатами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, основанные на формирующем оценивании и представить их  педагогическому сообществу.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0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работ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04528" y="1340768"/>
            <a:ext cx="8064896" cy="46085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4.Подготовка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предложений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актуальным/эффективным техникам и методикам формирующего оценивания, моделям оценочной деятельности, используемым в реализации основных образовательных программ общего образования и новым подходам управления качеством образовательной организации на основе результатов оценки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Распространение эффективных практик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области оценивания (техники и методики формирующего оценивания,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оценивания, модели системы оценивания образовательных достижений обучающихся) для педагогов, родителей, школьных команд других образовательных организаций на уровне города, муниципалитета, региона, Сибирского федерального округа (по запросу) через организацию форума,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распространение методических разработок и реализацию программ стажерских практик.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71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Заголовок 1"/>
          <p:cNvSpPr>
            <a:spLocks noGrp="1"/>
          </p:cNvSpPr>
          <p:nvPr>
            <p:ph type="title"/>
          </p:nvPr>
        </p:nvSpPr>
        <p:spPr>
          <a:xfrm>
            <a:off x="698238" y="260650"/>
            <a:ext cx="8935282" cy="142527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lang="ru-RU" sz="2400" b="1" i="1" dirty="0" smtClean="0">
                <a:effectLst/>
              </a:rPr>
              <a:t>Создание  и развитие методических сетей по диссеминации </a:t>
            </a:r>
            <a:r>
              <a:rPr lang="ru-RU" sz="2400" b="1" i="1" dirty="0">
                <a:effectLst/>
              </a:rPr>
              <a:t>эффективных технологий организации и содержания общего образования в </a:t>
            </a:r>
            <a:r>
              <a:rPr lang="ru-RU" sz="2400" b="1" i="1" dirty="0" smtClean="0">
                <a:effectLst/>
              </a:rPr>
              <a:t>муниципальной и региональной </a:t>
            </a:r>
            <a:r>
              <a:rPr lang="ru-RU" sz="2400" b="1" i="1" dirty="0">
                <a:effectLst/>
              </a:rPr>
              <a:t>системе образования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067" name="Объект 2"/>
          <p:cNvSpPr>
            <a:spLocks noGrp="1"/>
          </p:cNvSpPr>
          <p:nvPr>
            <p:ph idx="1"/>
          </p:nvPr>
        </p:nvSpPr>
        <p:spPr>
          <a:xfrm>
            <a:off x="848544" y="1700808"/>
            <a:ext cx="8881004" cy="5040560"/>
          </a:xfrm>
        </p:spPr>
        <p:txBody>
          <a:bodyPr>
            <a:normAutofit/>
          </a:bodyPr>
          <a:lstStyle/>
          <a:p>
            <a:pPr marL="82296" indent="0" algn="just" defTabSz="914400">
              <a:buNone/>
            </a:pP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Андрагогическая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учебная) модель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диссеминации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опыта: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личная зрелость;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осознанный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выбор содержания и форм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осознание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ими недостаточности нового знания;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мотивированност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сложившаяся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профессиональная компетентность и опыт;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ориентация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быстрое применение  получаемых знаний;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потребность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индивидуальной оценке и подтверждении (корректировке) сложившейся самооценки;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широта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образовательного запроса;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карьерных перспектив;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потребность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неформальном общении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внутри профессионального сообщества, понимающего проблематику.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Специфика организации УП: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еньшая академичность;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непрерывность;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спользование партнерства заинтересованных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val="175036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IVT-2\Desktop\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308" y="0"/>
            <a:ext cx="100263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827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Субъекты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диссеминационных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процессов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lvl="0" indent="-514350">
              <a:buAutoNum type="arabicPeriod"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Диссеминаторы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(распространители инновационного опыта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)- МАОУ «Гимназия №1» + партнеры (ККИПК, ЦОКО)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AutoNum type="arabicPeriod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Получатели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(пользователи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инновационного опыта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команды ОО, получившие опыт в рамках реализации проекта гимназии: г. Канск; Дзержинский р-он: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Ирбейский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р-н;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Нижнеингашский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р-он;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Абанский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р-он….</a:t>
            </a:r>
          </a:p>
          <a:p>
            <a:pPr marL="596646" lvl="0" indent="-514350">
              <a:buAutoNum type="arabicPeriod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Инициаторы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процесса диссеминации и создатели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диссеминационной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сети (ММС в сотрудничестве с РМС)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235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Модель создания методической сети по диссеминации инновационного опыта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(Управление процессом диссеминации)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0593" y="1700808"/>
            <a:ext cx="8496944" cy="4800600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Компоненты модели:</a:t>
            </a:r>
          </a:p>
          <a:p>
            <a:r>
              <a:rPr lang="ru-RU" dirty="0"/>
              <a:t>ц</a:t>
            </a:r>
            <a:r>
              <a:rPr lang="ru-RU" dirty="0" smtClean="0"/>
              <a:t>елевой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непрерывность </a:t>
            </a:r>
            <a:r>
              <a:rPr lang="ru-RU" sz="2600" dirty="0" smtClean="0"/>
              <a:t>(3 этапа)</a:t>
            </a:r>
            <a:r>
              <a:rPr lang="ru-RU" dirty="0" smtClean="0"/>
              <a:t>;</a:t>
            </a:r>
          </a:p>
          <a:p>
            <a:r>
              <a:rPr lang="ru-RU" dirty="0"/>
              <a:t>с</a:t>
            </a:r>
            <a:r>
              <a:rPr lang="ru-RU" dirty="0" smtClean="0"/>
              <a:t>одержательный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теоретические знания и практические способы)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/>
              <a:t>п</a:t>
            </a:r>
            <a:r>
              <a:rPr lang="ru-RU" dirty="0" smtClean="0"/>
              <a:t>роцессуальный – </a:t>
            </a:r>
            <a:r>
              <a:rPr lang="ru-RU" sz="2600" dirty="0" smtClean="0"/>
              <a:t>организационно- исполнительская и организационно- управленческая   деятельность всех субъектов диссеминации ;</a:t>
            </a:r>
          </a:p>
          <a:p>
            <a:r>
              <a:rPr lang="ru-RU" dirty="0"/>
              <a:t>р</a:t>
            </a:r>
            <a:r>
              <a:rPr lang="ru-RU" dirty="0" smtClean="0"/>
              <a:t>езультативный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база данных практик, результаты мониторинга, НПБ, расширение методической сети)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Этапы реализации модели:</a:t>
            </a:r>
          </a:p>
          <a:p>
            <a:r>
              <a:rPr lang="ru-RU" dirty="0"/>
              <a:t>п</a:t>
            </a:r>
            <a:r>
              <a:rPr lang="ru-RU" dirty="0" smtClean="0"/>
              <a:t>одготовительный;</a:t>
            </a:r>
          </a:p>
          <a:p>
            <a:r>
              <a:rPr lang="ru-RU" dirty="0"/>
              <a:t>о</a:t>
            </a:r>
            <a:r>
              <a:rPr lang="ru-RU" dirty="0" smtClean="0"/>
              <a:t>рганизационно-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мониторинговый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62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Подготовительный(</a:t>
            </a:r>
            <a:r>
              <a:rPr lang="ru-RU" dirty="0" err="1" smtClean="0"/>
              <a:t>разработческий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568" y="1447800"/>
            <a:ext cx="8613594" cy="48006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КТО ? </a:t>
            </a:r>
            <a:r>
              <a:rPr lang="ru-RU" dirty="0" smtClean="0"/>
              <a:t>(педагоги гимназии)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Что?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Зачем? О чем? Для кого?... </a:t>
            </a:r>
            <a:r>
              <a:rPr lang="ru-RU" dirty="0" smtClean="0"/>
              <a:t>(программа стажировок; открытых дней, положения, планы, методические материалы…)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Как? Чем? </a:t>
            </a:r>
            <a:r>
              <a:rPr lang="ru-RU" dirty="0" smtClean="0"/>
              <a:t>(анкеты, листы обратной связи, опросники, метод. разработки, методическая активность внутри сети; экспертиза уроков и т.д.)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40221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Garamond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Garamond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3831</TotalTime>
  <Words>2248</Words>
  <Application>Microsoft Office PowerPoint</Application>
  <PresentationFormat>Лист A4 (210x297 мм)</PresentationFormat>
  <Paragraphs>282</Paragraphs>
  <Slides>24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Воздушный поток</vt:lpstr>
      <vt:lpstr>Солнцестояние</vt:lpstr>
      <vt:lpstr>3_Тема Office</vt:lpstr>
      <vt:lpstr>1_Солнцестояние</vt:lpstr>
      <vt:lpstr>Исполнительная</vt:lpstr>
      <vt:lpstr>Тема Office</vt:lpstr>
      <vt:lpstr>1_Оформление по умолчанию</vt:lpstr>
      <vt:lpstr>1_Тема Office</vt:lpstr>
      <vt:lpstr>2_Оформление по умолчанию</vt:lpstr>
      <vt:lpstr>Создание методических сетей по диссеминации опыта инновационной деятельности МАОУ «Гимназия №1» г. Канска при реализации мероприятий проекта   «Формирующее оценивание как основа внутришкольной оценки качества образования» и их эффекты для муниципальной системы образования и восточных территорий Красноярского края </vt:lpstr>
      <vt:lpstr>СУТЬ ПРОЕКТА</vt:lpstr>
      <vt:lpstr>ЗАДАЧИ ПРОЕКТА</vt:lpstr>
      <vt:lpstr>Виды работ</vt:lpstr>
      <vt:lpstr>Создание  и развитие методических сетей по диссеминации эффективных технологий организации и содержания общего образования в муниципальной и региональной системе образования</vt:lpstr>
      <vt:lpstr>Презентация PowerPoint</vt:lpstr>
      <vt:lpstr>Субъекты диссеминационных процессов:</vt:lpstr>
      <vt:lpstr>Модель создания методической сети по диссеминации инновационного опыта  (Управление процессом диссеминации)</vt:lpstr>
      <vt:lpstr>Подготовительный(разработческий) </vt:lpstr>
      <vt:lpstr>Организационно- деятельностный+ мониторинговый </vt:lpstr>
      <vt:lpstr> Управленческие трудности и проблемы</vt:lpstr>
      <vt:lpstr>  площадка стажерских практик, 2015-2017 «Поддерживающее оценивание: практика использования техник формирующего оценивания в начальной школе» -58 удостоверений на 72 часа  </vt:lpstr>
      <vt:lpstr>  Результаты стажировок   Ваше общее мнение о курсах, замечания, предложения </vt:lpstr>
      <vt:lpstr>  результаты стажерской практики   </vt:lpstr>
      <vt:lpstr>Презентация PowerPoint</vt:lpstr>
      <vt:lpstr>Организация учебно- воспитательного процесса на основе  формирующего оценивания это….  (50% присутствующих сдали опросник)</vt:lpstr>
      <vt:lpstr>1. Модель организации внутришкольной системы оценки качества образования в МАОУ «Гимназия №1» г. Канска Красноярского края (11.10.2017)</vt:lpstr>
      <vt:lpstr>Активные участники он-лайн вебинаров</vt:lpstr>
      <vt:lpstr>Марафон открытых уроков – 29 уроков </vt:lpstr>
      <vt:lpstr>    Форум (20.02.2018) «Поддерживающее оценивание как основа внутришкольной системы оценки качества (способы работы с образовательными результатами: достижение, диагностика, коррекция)»  Представили практики (все уровни образования): </vt:lpstr>
      <vt:lpstr>Обратная связь</vt:lpstr>
      <vt:lpstr>«Как Вы считаете, в какой области Вашей профессиональной деятельности Вы больше всего продвинулись?» </vt:lpstr>
      <vt:lpstr>Проблемы</vt:lpstr>
      <vt:lpstr>Перспективы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Yulia</dc:creator>
  <cp:lastModifiedBy>IVT-2</cp:lastModifiedBy>
  <cp:revision>169</cp:revision>
  <cp:lastPrinted>2017-10-11T05:49:22Z</cp:lastPrinted>
  <dcterms:created xsi:type="dcterms:W3CDTF">2016-10-25T07:20:22Z</dcterms:created>
  <dcterms:modified xsi:type="dcterms:W3CDTF">2018-04-06T09:46:52Z</dcterms:modified>
</cp:coreProperties>
</file>