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66" r:id="rId5"/>
    <p:sldId id="265" r:id="rId6"/>
    <p:sldId id="261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9AB"/>
    <a:srgbClr val="EA751D"/>
    <a:srgbClr val="B12739"/>
    <a:srgbClr val="FBE3D1"/>
    <a:srgbClr val="B6F4FC"/>
    <a:srgbClr val="35C2FF"/>
    <a:srgbClr val="243549"/>
    <a:srgbClr val="115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7654A-9356-4CCD-977E-AF4CF7F391CE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57D69-39E1-4AED-AF64-917ABAEEB0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6861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7DCE6-595C-4B65-A1E0-7EE36FE1E82F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2D76C-410E-433D-91EC-4FF7F6D1BE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607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35CCE-FCFC-45D0-AB7C-260024ADB972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ECB3D-ACC2-49D9-BF11-25B3DCF417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648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541B-B3FF-4008-8140-8C1F525D5902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F719F-9A4F-4D17-851F-B076B5581B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041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FCF95-A8BF-4927-BB1B-E0DC4C4321FD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DD918-A348-4E9D-9FE1-E5CDCE131F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94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2195C-CDA1-4662-8405-F43D9624DBEE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6BA64-7448-4B4B-86AE-5C2EAF9B0A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63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D7331-F7E4-4339-90B7-7BF96DB15AAE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C33C4-933E-4F19-8132-2F2C7FAEF5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418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FAE1B-777D-4EEE-84D8-3B09B8AF6195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A79E2-0F57-4968-8EFE-19B5E91731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398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08BAD-605F-4D53-A380-0056AA75AE4E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0A5BC-FDFF-4876-8DA3-CD316857A8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495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2A453-7904-44B9-8A07-5A30E80D87C5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35EEF-5F59-4B4B-BAED-A3132CC795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636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B596-EA80-4073-8C4D-8354EEE7B1F5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DC19E-AACE-4D4C-A3B3-5A88ED32D3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9431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F4FF"/>
            </a:gs>
            <a:gs pos="8000">
              <a:srgbClr val="DDF4FF"/>
            </a:gs>
            <a:gs pos="25000">
              <a:srgbClr val="CCE7F8"/>
            </a:gs>
            <a:gs pos="35001">
              <a:srgbClr val="EBFAFB"/>
            </a:gs>
            <a:gs pos="47000">
              <a:srgbClr val="C1F1F7"/>
            </a:gs>
            <a:gs pos="58000">
              <a:srgbClr val="B3F8FB"/>
            </a:gs>
            <a:gs pos="70000">
              <a:srgbClr val="D5F5F8"/>
            </a:gs>
            <a:gs pos="83000">
              <a:srgbClr val="FFF2E7"/>
            </a:gs>
            <a:gs pos="100000">
              <a:srgbClr val="FDE7E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52F7D8-772A-4EC3-8AB3-8654334DA248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3E2AFC-D186-4729-852F-F12C01DA205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Группа 69"/>
          <p:cNvGrpSpPr>
            <a:grpSpLocks/>
          </p:cNvGrpSpPr>
          <p:nvPr/>
        </p:nvGrpSpPr>
        <p:grpSpPr bwMode="auto">
          <a:xfrm>
            <a:off x="-1646238" y="30163"/>
            <a:ext cx="13650913" cy="7507287"/>
            <a:chOff x="-1646838" y="30092"/>
            <a:chExt cx="13651742" cy="7507386"/>
          </a:xfrm>
        </p:grpSpPr>
        <p:sp>
          <p:nvSpPr>
            <p:cNvPr id="69" name="Ромб 68"/>
            <p:cNvSpPr/>
            <p:nvPr/>
          </p:nvSpPr>
          <p:spPr>
            <a:xfrm rot="20800897">
              <a:off x="1514067" y="401572"/>
              <a:ext cx="10490837" cy="713590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Ромб 67"/>
            <p:cNvSpPr/>
            <p:nvPr/>
          </p:nvSpPr>
          <p:spPr>
            <a:xfrm rot="20676229">
              <a:off x="-1646838" y="338071"/>
              <a:ext cx="9812934" cy="7137494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2058" name="Группа 66"/>
            <p:cNvGrpSpPr>
              <a:grpSpLocks/>
            </p:cNvGrpSpPr>
            <p:nvPr/>
          </p:nvGrpSpPr>
          <p:grpSpPr bwMode="auto">
            <a:xfrm>
              <a:off x="27296" y="30092"/>
              <a:ext cx="9116704" cy="6827908"/>
              <a:chOff x="27296" y="30092"/>
              <a:chExt cx="9116704" cy="6827908"/>
            </a:xfrm>
          </p:grpSpPr>
          <p:sp>
            <p:nvSpPr>
              <p:cNvPr id="63" name="Багетная рамка 62"/>
              <p:cNvSpPr/>
              <p:nvPr/>
            </p:nvSpPr>
            <p:spPr>
              <a:xfrm>
                <a:off x="28077" y="30092"/>
                <a:ext cx="9115979" cy="6821577"/>
              </a:xfrm>
              <a:prstGeom prst="bevel">
                <a:avLst>
                  <a:gd name="adj" fmla="val 1159"/>
                </a:avLst>
              </a:prstGeom>
              <a:noFill/>
              <a:ln w="38100">
                <a:solidFill>
                  <a:srgbClr val="34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2060" name="Группа 59"/>
              <p:cNvGrpSpPr>
                <a:grpSpLocks/>
              </p:cNvGrpSpPr>
              <p:nvPr/>
            </p:nvGrpSpPr>
            <p:grpSpPr bwMode="auto">
              <a:xfrm>
                <a:off x="524880" y="5851657"/>
                <a:ext cx="8349314" cy="1006343"/>
                <a:chOff x="890918" y="5918021"/>
                <a:chExt cx="8349314" cy="1006343"/>
              </a:xfrm>
            </p:grpSpPr>
            <p:grpSp>
              <p:nvGrpSpPr>
                <p:cNvPr id="2062" name="Группа 14"/>
                <p:cNvGrpSpPr>
                  <a:grpSpLocks/>
                </p:cNvGrpSpPr>
                <p:nvPr/>
              </p:nvGrpSpPr>
              <p:grpSpPr bwMode="auto">
                <a:xfrm>
                  <a:off x="5905408" y="6124105"/>
                  <a:ext cx="711200" cy="717511"/>
                  <a:chOff x="945262" y="1404155"/>
                  <a:chExt cx="1472917" cy="1603366"/>
                </a:xfrm>
              </p:grpSpPr>
              <p:sp>
                <p:nvSpPr>
                  <p:cNvPr id="13" name="Параллелограмм 12"/>
                  <p:cNvSpPr/>
                  <p:nvPr/>
                </p:nvSpPr>
                <p:spPr>
                  <a:xfrm rot="2697946">
                    <a:off x="943717" y="1408079"/>
                    <a:ext cx="1473006" cy="159992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4" name="Равнобедренный треугольник 13"/>
                  <p:cNvSpPr/>
                  <p:nvPr/>
                </p:nvSpPr>
                <p:spPr>
                  <a:xfrm rot="2685405">
                    <a:off x="950293" y="1404530"/>
                    <a:ext cx="1463141" cy="1599927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63" name="Группа 15"/>
                <p:cNvGrpSpPr>
                  <a:grpSpLocks/>
                </p:cNvGrpSpPr>
                <p:nvPr/>
              </p:nvGrpSpPr>
              <p:grpSpPr bwMode="auto">
                <a:xfrm>
                  <a:off x="6704598" y="5977251"/>
                  <a:ext cx="354716" cy="337636"/>
                  <a:chOff x="945262" y="1404155"/>
                  <a:chExt cx="1472917" cy="1603366"/>
                </a:xfrm>
              </p:grpSpPr>
              <p:sp>
                <p:nvSpPr>
                  <p:cNvPr id="17" name="Параллелограмм 16"/>
                  <p:cNvSpPr/>
                  <p:nvPr/>
                </p:nvSpPr>
                <p:spPr>
                  <a:xfrm rot="2697946">
                    <a:off x="946147" y="1401225"/>
                    <a:ext cx="1470085" cy="1605764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8" name="Равнобедренный треугольник 17"/>
                  <p:cNvSpPr/>
                  <p:nvPr/>
                </p:nvSpPr>
                <p:spPr>
                  <a:xfrm rot="2685405">
                    <a:off x="952737" y="1401225"/>
                    <a:ext cx="1456904" cy="1598228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64" name="Группа 18"/>
                <p:cNvGrpSpPr>
                  <a:grpSpLocks/>
                </p:cNvGrpSpPr>
                <p:nvPr/>
              </p:nvGrpSpPr>
              <p:grpSpPr bwMode="auto">
                <a:xfrm>
                  <a:off x="6764327" y="6439008"/>
                  <a:ext cx="457201" cy="438151"/>
                  <a:chOff x="945262" y="1404155"/>
                  <a:chExt cx="1472917" cy="1603366"/>
                </a:xfrm>
              </p:grpSpPr>
              <p:sp>
                <p:nvSpPr>
                  <p:cNvPr id="20" name="Параллелограмм 19"/>
                  <p:cNvSpPr/>
                  <p:nvPr/>
                </p:nvSpPr>
                <p:spPr>
                  <a:xfrm rot="2697946">
                    <a:off x="942765" y="1402669"/>
                    <a:ext cx="1473004" cy="1603384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21" name="Равнобедренный треугольник 20"/>
                  <p:cNvSpPr/>
                  <p:nvPr/>
                </p:nvSpPr>
                <p:spPr>
                  <a:xfrm rot="2685405">
                    <a:off x="947881" y="1402669"/>
                    <a:ext cx="1462775" cy="1597577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65" name="Группа 24"/>
                <p:cNvGrpSpPr>
                  <a:grpSpLocks/>
                </p:cNvGrpSpPr>
                <p:nvPr/>
              </p:nvGrpSpPr>
              <p:grpSpPr bwMode="auto">
                <a:xfrm rot="5400000">
                  <a:off x="1693039" y="6034795"/>
                  <a:ext cx="544003" cy="417521"/>
                  <a:chOff x="604890" y="1094502"/>
                  <a:chExt cx="1881448" cy="2152146"/>
                </a:xfrm>
              </p:grpSpPr>
              <p:sp>
                <p:nvSpPr>
                  <p:cNvPr id="23" name="Параллелограмм 22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24" name="Равнобедренный треугольник 23"/>
                  <p:cNvSpPr/>
                  <p:nvPr/>
                </p:nvSpPr>
                <p:spPr>
                  <a:xfrm rot="2685405">
                    <a:off x="605986" y="1094450"/>
                    <a:ext cx="1861274" cy="2144048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66" name="Группа 25"/>
                <p:cNvGrpSpPr>
                  <a:grpSpLocks/>
                </p:cNvGrpSpPr>
                <p:nvPr/>
              </p:nvGrpSpPr>
              <p:grpSpPr bwMode="auto">
                <a:xfrm>
                  <a:off x="1492817" y="6567136"/>
                  <a:ext cx="336224" cy="334850"/>
                  <a:chOff x="604890" y="1094502"/>
                  <a:chExt cx="1881448" cy="2152146"/>
                </a:xfrm>
              </p:grpSpPr>
              <p:sp>
                <p:nvSpPr>
                  <p:cNvPr id="27" name="Параллелограмм 26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28" name="Равнобедренный треугольник 27"/>
                  <p:cNvSpPr/>
                  <p:nvPr/>
                </p:nvSpPr>
                <p:spPr>
                  <a:xfrm rot="2685405">
                    <a:off x="604414" y="1105056"/>
                    <a:ext cx="1865616" cy="2142691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67" name="Группа 31"/>
                <p:cNvGrpSpPr>
                  <a:grpSpLocks/>
                </p:cNvGrpSpPr>
                <p:nvPr/>
              </p:nvGrpSpPr>
              <p:grpSpPr bwMode="auto">
                <a:xfrm rot="10800000">
                  <a:off x="890918" y="6065692"/>
                  <a:ext cx="641882" cy="717213"/>
                  <a:chOff x="2517066" y="1043651"/>
                  <a:chExt cx="1604084" cy="2038493"/>
                </a:xfrm>
              </p:grpSpPr>
              <p:sp>
                <p:nvSpPr>
                  <p:cNvPr id="30" name="Параллелограмм 29"/>
                  <p:cNvSpPr/>
                  <p:nvPr/>
                </p:nvSpPr>
                <p:spPr>
                  <a:xfrm rot="2697946">
                    <a:off x="2518011" y="1047627"/>
                    <a:ext cx="1602852" cy="2034963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3B4F67">
                          <a:shade val="30000"/>
                          <a:satMod val="115000"/>
                        </a:srgbClr>
                      </a:gs>
                      <a:gs pos="50000">
                        <a:srgbClr val="3B4F67">
                          <a:shade val="67500"/>
                          <a:satMod val="115000"/>
                        </a:srgbClr>
                      </a:gs>
                      <a:gs pos="100000">
                        <a:srgbClr val="3B4F67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31" name="Равнобедренный треугольник 30"/>
                  <p:cNvSpPr/>
                  <p:nvPr/>
                </p:nvSpPr>
                <p:spPr>
                  <a:xfrm rot="2685405">
                    <a:off x="2529914" y="1052138"/>
                    <a:ext cx="1590948" cy="2034966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3B4F67"/>
                  </a:soli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68" name="Группа 41"/>
                <p:cNvGrpSpPr>
                  <a:grpSpLocks/>
                </p:cNvGrpSpPr>
                <p:nvPr/>
              </p:nvGrpSpPr>
              <p:grpSpPr bwMode="auto">
                <a:xfrm>
                  <a:off x="7913994" y="5918021"/>
                  <a:ext cx="1326238" cy="1006343"/>
                  <a:chOff x="1903884" y="2588225"/>
                  <a:chExt cx="1525512" cy="1259875"/>
                </a:xfrm>
              </p:grpSpPr>
              <p:grpSp>
                <p:nvGrpSpPr>
                  <p:cNvPr id="2078" name="Группа 35"/>
                  <p:cNvGrpSpPr>
                    <a:grpSpLocks/>
                  </p:cNvGrpSpPr>
                  <p:nvPr/>
                </p:nvGrpSpPr>
                <p:grpSpPr bwMode="auto">
                  <a:xfrm>
                    <a:off x="2128507" y="2588225"/>
                    <a:ext cx="1300889" cy="1259875"/>
                    <a:chOff x="1210214" y="1547495"/>
                    <a:chExt cx="2013209" cy="2084018"/>
                  </a:xfrm>
                </p:grpSpPr>
                <p:sp>
                  <p:nvSpPr>
                    <p:cNvPr id="34" name="Параллелограмм 33"/>
                    <p:cNvSpPr/>
                    <p:nvPr/>
                  </p:nvSpPr>
                  <p:spPr>
                    <a:xfrm rot="2697946">
                      <a:off x="1211207" y="1547234"/>
                      <a:ext cx="2012162" cy="2081032"/>
                    </a:xfrm>
                    <a:prstGeom prst="parallelogram">
                      <a:avLst>
                        <a:gd name="adj" fmla="val 0"/>
                      </a:avLst>
                    </a:prstGeom>
                    <a:gradFill flip="none" rotWithShape="1">
                      <a:gsLst>
                        <a:gs pos="0">
                          <a:srgbClr val="E87D2D">
                            <a:shade val="30000"/>
                            <a:satMod val="115000"/>
                          </a:srgbClr>
                        </a:gs>
                        <a:gs pos="50000">
                          <a:srgbClr val="E87D2D">
                            <a:shade val="67500"/>
                            <a:satMod val="115000"/>
                          </a:srgbClr>
                        </a:gs>
                        <a:gs pos="100000">
                          <a:srgbClr val="E87D2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>
                      <a:solidFill>
                        <a:srgbClr val="E87D2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5" name="Равнобедренный треугольник 34"/>
                    <p:cNvSpPr/>
                    <p:nvPr/>
                  </p:nvSpPr>
                  <p:spPr>
                    <a:xfrm rot="2685405">
                      <a:off x="1222512" y="1553809"/>
                      <a:ext cx="2000858" cy="2077743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FF8F29"/>
                    </a:solidFill>
                    <a:ln>
                      <a:solidFill>
                        <a:srgbClr val="FF8F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079" name="Группа 40"/>
                  <p:cNvGrpSpPr>
                    <a:grpSpLocks/>
                  </p:cNvGrpSpPr>
                  <p:nvPr/>
                </p:nvGrpSpPr>
                <p:grpSpPr bwMode="auto">
                  <a:xfrm>
                    <a:off x="1903884" y="2690725"/>
                    <a:ext cx="1017134" cy="1010681"/>
                    <a:chOff x="448706" y="2811371"/>
                    <a:chExt cx="1017134" cy="1010681"/>
                  </a:xfrm>
                </p:grpSpPr>
                <p:sp>
                  <p:nvSpPr>
                    <p:cNvPr id="38" name="Параллелограмм 37"/>
                    <p:cNvSpPr/>
                    <p:nvPr/>
                  </p:nvSpPr>
                  <p:spPr>
                    <a:xfrm rot="2697946">
                      <a:off x="454834" y="2816037"/>
                      <a:ext cx="1011683" cy="1005661"/>
                    </a:xfrm>
                    <a:prstGeom prst="parallelogram">
                      <a:avLst>
                        <a:gd name="adj" fmla="val 0"/>
                      </a:avLst>
                    </a:prstGeom>
                    <a:solidFill>
                      <a:srgbClr val="FFFEFB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9" name="Равнобедренный треугольник 38"/>
                    <p:cNvSpPr/>
                    <p:nvPr/>
                  </p:nvSpPr>
                  <p:spPr>
                    <a:xfrm rot="2685405">
                      <a:off x="449356" y="2812062"/>
                      <a:ext cx="1006204" cy="997711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</p:grpSp>
            </p:grpSp>
            <p:grpSp>
              <p:nvGrpSpPr>
                <p:cNvPr id="2069" name="Группа 45"/>
                <p:cNvGrpSpPr>
                  <a:grpSpLocks/>
                </p:cNvGrpSpPr>
                <p:nvPr/>
              </p:nvGrpSpPr>
              <p:grpSpPr bwMode="auto">
                <a:xfrm>
                  <a:off x="3187580" y="6073373"/>
                  <a:ext cx="821820" cy="770363"/>
                  <a:chOff x="431530" y="1958235"/>
                  <a:chExt cx="2184670" cy="1826365"/>
                </a:xfrm>
              </p:grpSpPr>
              <p:sp>
                <p:nvSpPr>
                  <p:cNvPr id="44" name="Параллелограмм 43"/>
                  <p:cNvSpPr/>
                  <p:nvPr/>
                </p:nvSpPr>
                <p:spPr>
                  <a:xfrm rot="2697946">
                    <a:off x="433402" y="1958470"/>
                    <a:ext cx="2181926" cy="182538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45" name="Равнобедренный треугольник 44"/>
                  <p:cNvSpPr/>
                  <p:nvPr/>
                </p:nvSpPr>
                <p:spPr>
                  <a:xfrm rot="2685405">
                    <a:off x="441842" y="1965997"/>
                    <a:ext cx="2165045" cy="1810326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70" name="Группа 46"/>
                <p:cNvGrpSpPr>
                  <a:grpSpLocks/>
                </p:cNvGrpSpPr>
                <p:nvPr/>
              </p:nvGrpSpPr>
              <p:grpSpPr bwMode="auto">
                <a:xfrm rot="10800000">
                  <a:off x="4331002" y="6270061"/>
                  <a:ext cx="438150" cy="437302"/>
                  <a:chOff x="431530" y="1958235"/>
                  <a:chExt cx="2184670" cy="1826365"/>
                </a:xfrm>
              </p:grpSpPr>
              <p:sp>
                <p:nvSpPr>
                  <p:cNvPr id="48" name="Параллелограмм 47"/>
                  <p:cNvSpPr/>
                  <p:nvPr/>
                </p:nvSpPr>
                <p:spPr>
                  <a:xfrm rot="2697946">
                    <a:off x="429640" y="1960194"/>
                    <a:ext cx="2184805" cy="1823304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49" name="Равнобедренный треугольник 48"/>
                  <p:cNvSpPr/>
                  <p:nvPr/>
                </p:nvSpPr>
                <p:spPr>
                  <a:xfrm rot="2685405">
                    <a:off x="437554" y="1966826"/>
                    <a:ext cx="2168973" cy="1810039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71" name="Группа 49"/>
                <p:cNvGrpSpPr>
                  <a:grpSpLocks/>
                </p:cNvGrpSpPr>
                <p:nvPr/>
              </p:nvGrpSpPr>
              <p:grpSpPr bwMode="auto">
                <a:xfrm>
                  <a:off x="4083181" y="6669613"/>
                  <a:ext cx="184421" cy="196852"/>
                  <a:chOff x="431530" y="1958235"/>
                  <a:chExt cx="2184670" cy="1826365"/>
                </a:xfrm>
              </p:grpSpPr>
              <p:sp>
                <p:nvSpPr>
                  <p:cNvPr id="51" name="Параллелограмм 50"/>
                  <p:cNvSpPr/>
                  <p:nvPr/>
                </p:nvSpPr>
                <p:spPr>
                  <a:xfrm rot="2697946">
                    <a:off x="437548" y="1965351"/>
                    <a:ext cx="2181590" cy="1826374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52" name="Равнобедренный треугольник 51"/>
                  <p:cNvSpPr/>
                  <p:nvPr/>
                </p:nvSpPr>
                <p:spPr>
                  <a:xfrm rot="2685405">
                    <a:off x="437548" y="1965351"/>
                    <a:ext cx="2181590" cy="1826374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</p:grpSp>
          <p:pic>
            <p:nvPicPr>
              <p:cNvPr id="2061" name="Рисунок 5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40" y="57388"/>
                <a:ext cx="1834193" cy="1378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051" name="Рисунок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769" y="2593975"/>
            <a:ext cx="1482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765" y="963050"/>
            <a:ext cx="1476375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https://edu.gov.ru/application/frontend/skin/default/assets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952" y="67440"/>
            <a:ext cx="11795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Заголовок 1"/>
          <p:cNvSpPr txBox="1">
            <a:spLocks/>
          </p:cNvSpPr>
          <p:nvPr/>
        </p:nvSpPr>
        <p:spPr>
          <a:xfrm>
            <a:off x="3130810" y="239581"/>
            <a:ext cx="5738812" cy="68262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en-US" sz="2400" b="1" dirty="0" smtClean="0">
                <a:solidFill>
                  <a:srgbClr val="3B4F67"/>
                </a:solidFill>
                <a:effectLst>
                  <a:outerShdw blurRad="88900" dist="88900" dir="1800000" algn="l" rotWithShape="0">
                    <a:srgbClr val="35C2FF">
                      <a:alpha val="40000"/>
                    </a:srgbClr>
                  </a:outerShdw>
                </a:effectLst>
              </a:rPr>
              <a:t>Проект ГРАНИ реализуется при поддержке Министерства просвещения РФ</a:t>
            </a:r>
            <a:endParaRPr lang="ru-RU" altLang="en-US" sz="2400" b="1" dirty="0">
              <a:solidFill>
                <a:srgbClr val="3B4F67"/>
              </a:solidFill>
              <a:effectLst>
                <a:outerShdw blurRad="88900" dist="88900" dir="1800000" algn="l" rotWithShape="0">
                  <a:srgbClr val="35C2FF">
                    <a:alpha val="40000"/>
                  </a:srgb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47028" y="1769364"/>
            <a:ext cx="6661351" cy="39703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  <a:bevelB w="69850" h="69850" prst="divo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</a:rPr>
              <a:t>ПРОЕКТ «ГРАНИ»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+mn-lt"/>
                <a:cs typeface="+mn-cs"/>
              </a:rPr>
              <a:t>инновационная модель высокотехнологичной образовательной среды как средство развития предпринимательских компетенций</a:t>
            </a:r>
            <a:endParaRPr lang="ru-RU" sz="3600" dirty="0">
              <a:solidFill>
                <a:srgbClr val="054962"/>
              </a:solidFill>
              <a:effectLst>
                <a:outerShdw blurRad="101600" dist="63500" dir="1800000" algn="l" rotWithShape="0">
                  <a:srgbClr val="35C2FF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69"/>
          <p:cNvGrpSpPr>
            <a:grpSpLocks/>
          </p:cNvGrpSpPr>
          <p:nvPr/>
        </p:nvGrpSpPr>
        <p:grpSpPr bwMode="auto">
          <a:xfrm>
            <a:off x="-1646238" y="30163"/>
            <a:ext cx="13650913" cy="7507287"/>
            <a:chOff x="-1646838" y="30092"/>
            <a:chExt cx="13651742" cy="7507386"/>
          </a:xfrm>
        </p:grpSpPr>
        <p:sp>
          <p:nvSpPr>
            <p:cNvPr id="69" name="Ромб 68"/>
            <p:cNvSpPr/>
            <p:nvPr/>
          </p:nvSpPr>
          <p:spPr>
            <a:xfrm rot="20800897">
              <a:off x="1514067" y="401572"/>
              <a:ext cx="10490837" cy="713590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Ромб 67"/>
            <p:cNvSpPr/>
            <p:nvPr/>
          </p:nvSpPr>
          <p:spPr>
            <a:xfrm rot="20676229">
              <a:off x="-1646838" y="338071"/>
              <a:ext cx="9812934" cy="7137494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081" name="Группа 66"/>
            <p:cNvGrpSpPr>
              <a:grpSpLocks/>
            </p:cNvGrpSpPr>
            <p:nvPr/>
          </p:nvGrpSpPr>
          <p:grpSpPr bwMode="auto">
            <a:xfrm>
              <a:off x="27296" y="30092"/>
              <a:ext cx="9116704" cy="6827908"/>
              <a:chOff x="27296" y="30092"/>
              <a:chExt cx="9116704" cy="6827908"/>
            </a:xfrm>
          </p:grpSpPr>
          <p:sp>
            <p:nvSpPr>
              <p:cNvPr id="63" name="Багетная рамка 62"/>
              <p:cNvSpPr/>
              <p:nvPr/>
            </p:nvSpPr>
            <p:spPr>
              <a:xfrm>
                <a:off x="28077" y="30092"/>
                <a:ext cx="9115979" cy="6821577"/>
              </a:xfrm>
              <a:prstGeom prst="bevel">
                <a:avLst>
                  <a:gd name="adj" fmla="val 1159"/>
                </a:avLst>
              </a:prstGeom>
              <a:noFill/>
              <a:ln w="38100">
                <a:solidFill>
                  <a:srgbClr val="34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3083" name="Группа 59"/>
              <p:cNvGrpSpPr>
                <a:grpSpLocks/>
              </p:cNvGrpSpPr>
              <p:nvPr/>
            </p:nvGrpSpPr>
            <p:grpSpPr bwMode="auto">
              <a:xfrm>
                <a:off x="524880" y="5851657"/>
                <a:ext cx="8349314" cy="1006343"/>
                <a:chOff x="890918" y="5918021"/>
                <a:chExt cx="8349314" cy="1006343"/>
              </a:xfrm>
            </p:grpSpPr>
            <p:grpSp>
              <p:nvGrpSpPr>
                <p:cNvPr id="3085" name="Группа 14"/>
                <p:cNvGrpSpPr>
                  <a:grpSpLocks/>
                </p:cNvGrpSpPr>
                <p:nvPr/>
              </p:nvGrpSpPr>
              <p:grpSpPr bwMode="auto">
                <a:xfrm>
                  <a:off x="5905408" y="6124105"/>
                  <a:ext cx="711200" cy="717511"/>
                  <a:chOff x="945262" y="1404155"/>
                  <a:chExt cx="1472917" cy="1603366"/>
                </a:xfrm>
              </p:grpSpPr>
              <p:sp>
                <p:nvSpPr>
                  <p:cNvPr id="13" name="Параллелограмм 12"/>
                  <p:cNvSpPr/>
                  <p:nvPr/>
                </p:nvSpPr>
                <p:spPr>
                  <a:xfrm rot="2697946">
                    <a:off x="943717" y="1408079"/>
                    <a:ext cx="1473006" cy="159992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4" name="Равнобедренный треугольник 13"/>
                  <p:cNvSpPr/>
                  <p:nvPr/>
                </p:nvSpPr>
                <p:spPr>
                  <a:xfrm rot="2685405">
                    <a:off x="950293" y="1404530"/>
                    <a:ext cx="1463141" cy="1599927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086" name="Группа 15"/>
                <p:cNvGrpSpPr>
                  <a:grpSpLocks/>
                </p:cNvGrpSpPr>
                <p:nvPr/>
              </p:nvGrpSpPr>
              <p:grpSpPr bwMode="auto">
                <a:xfrm>
                  <a:off x="6704598" y="5977251"/>
                  <a:ext cx="354716" cy="337636"/>
                  <a:chOff x="945262" y="1404155"/>
                  <a:chExt cx="1472917" cy="1603366"/>
                </a:xfrm>
              </p:grpSpPr>
              <p:sp>
                <p:nvSpPr>
                  <p:cNvPr id="17" name="Параллелограмм 16"/>
                  <p:cNvSpPr/>
                  <p:nvPr/>
                </p:nvSpPr>
                <p:spPr>
                  <a:xfrm rot="2697946">
                    <a:off x="946147" y="1401225"/>
                    <a:ext cx="1470085" cy="1605764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8" name="Равнобедренный треугольник 17"/>
                  <p:cNvSpPr/>
                  <p:nvPr/>
                </p:nvSpPr>
                <p:spPr>
                  <a:xfrm rot="2685405">
                    <a:off x="952737" y="1401225"/>
                    <a:ext cx="1456904" cy="1598228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087" name="Группа 18"/>
                <p:cNvGrpSpPr>
                  <a:grpSpLocks/>
                </p:cNvGrpSpPr>
                <p:nvPr/>
              </p:nvGrpSpPr>
              <p:grpSpPr bwMode="auto">
                <a:xfrm>
                  <a:off x="6764327" y="6439008"/>
                  <a:ext cx="457201" cy="438151"/>
                  <a:chOff x="945262" y="1404155"/>
                  <a:chExt cx="1472917" cy="1603366"/>
                </a:xfrm>
              </p:grpSpPr>
              <p:sp>
                <p:nvSpPr>
                  <p:cNvPr id="20" name="Параллелограмм 19"/>
                  <p:cNvSpPr/>
                  <p:nvPr/>
                </p:nvSpPr>
                <p:spPr>
                  <a:xfrm rot="2697946">
                    <a:off x="942765" y="1402669"/>
                    <a:ext cx="1473004" cy="1603384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21" name="Равнобедренный треугольник 20"/>
                  <p:cNvSpPr/>
                  <p:nvPr/>
                </p:nvSpPr>
                <p:spPr>
                  <a:xfrm rot="2685405">
                    <a:off x="947881" y="1402669"/>
                    <a:ext cx="1462775" cy="1597577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088" name="Группа 24"/>
                <p:cNvGrpSpPr>
                  <a:grpSpLocks/>
                </p:cNvGrpSpPr>
                <p:nvPr/>
              </p:nvGrpSpPr>
              <p:grpSpPr bwMode="auto">
                <a:xfrm rot="5400000">
                  <a:off x="1693039" y="6034795"/>
                  <a:ext cx="544003" cy="417521"/>
                  <a:chOff x="604890" y="1094502"/>
                  <a:chExt cx="1881448" cy="2152146"/>
                </a:xfrm>
              </p:grpSpPr>
              <p:sp>
                <p:nvSpPr>
                  <p:cNvPr id="23" name="Параллелограмм 22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24" name="Равнобедренный треугольник 23"/>
                  <p:cNvSpPr/>
                  <p:nvPr/>
                </p:nvSpPr>
                <p:spPr>
                  <a:xfrm rot="2685405">
                    <a:off x="605986" y="1094450"/>
                    <a:ext cx="1861274" cy="2144048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089" name="Группа 25"/>
                <p:cNvGrpSpPr>
                  <a:grpSpLocks/>
                </p:cNvGrpSpPr>
                <p:nvPr/>
              </p:nvGrpSpPr>
              <p:grpSpPr bwMode="auto">
                <a:xfrm>
                  <a:off x="1492817" y="6567136"/>
                  <a:ext cx="336224" cy="334850"/>
                  <a:chOff x="604890" y="1094502"/>
                  <a:chExt cx="1881448" cy="2152146"/>
                </a:xfrm>
              </p:grpSpPr>
              <p:sp>
                <p:nvSpPr>
                  <p:cNvPr id="27" name="Параллелограмм 26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28" name="Равнобедренный треугольник 27"/>
                  <p:cNvSpPr/>
                  <p:nvPr/>
                </p:nvSpPr>
                <p:spPr>
                  <a:xfrm rot="2685405">
                    <a:off x="604414" y="1105056"/>
                    <a:ext cx="1865616" cy="2142691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090" name="Группа 31"/>
                <p:cNvGrpSpPr>
                  <a:grpSpLocks/>
                </p:cNvGrpSpPr>
                <p:nvPr/>
              </p:nvGrpSpPr>
              <p:grpSpPr bwMode="auto">
                <a:xfrm rot="10800000">
                  <a:off x="890918" y="6065692"/>
                  <a:ext cx="641882" cy="717213"/>
                  <a:chOff x="2517066" y="1043651"/>
                  <a:chExt cx="1604084" cy="2038493"/>
                </a:xfrm>
              </p:grpSpPr>
              <p:sp>
                <p:nvSpPr>
                  <p:cNvPr id="30" name="Параллелограмм 29"/>
                  <p:cNvSpPr/>
                  <p:nvPr/>
                </p:nvSpPr>
                <p:spPr>
                  <a:xfrm rot="2697946">
                    <a:off x="2518011" y="1047627"/>
                    <a:ext cx="1602852" cy="2034963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3B4F67">
                          <a:shade val="30000"/>
                          <a:satMod val="115000"/>
                        </a:srgbClr>
                      </a:gs>
                      <a:gs pos="50000">
                        <a:srgbClr val="3B4F67">
                          <a:shade val="67500"/>
                          <a:satMod val="115000"/>
                        </a:srgbClr>
                      </a:gs>
                      <a:gs pos="100000">
                        <a:srgbClr val="3B4F67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31" name="Равнобедренный треугольник 30"/>
                  <p:cNvSpPr/>
                  <p:nvPr/>
                </p:nvSpPr>
                <p:spPr>
                  <a:xfrm rot="2685405">
                    <a:off x="2529914" y="1052138"/>
                    <a:ext cx="1590948" cy="2034966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3B4F67"/>
                  </a:soli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091" name="Группа 41"/>
                <p:cNvGrpSpPr>
                  <a:grpSpLocks/>
                </p:cNvGrpSpPr>
                <p:nvPr/>
              </p:nvGrpSpPr>
              <p:grpSpPr bwMode="auto">
                <a:xfrm>
                  <a:off x="7913994" y="5918021"/>
                  <a:ext cx="1326238" cy="1006343"/>
                  <a:chOff x="1903884" y="2588225"/>
                  <a:chExt cx="1525512" cy="1259875"/>
                </a:xfrm>
              </p:grpSpPr>
              <p:grpSp>
                <p:nvGrpSpPr>
                  <p:cNvPr id="3101" name="Группа 35"/>
                  <p:cNvGrpSpPr>
                    <a:grpSpLocks/>
                  </p:cNvGrpSpPr>
                  <p:nvPr/>
                </p:nvGrpSpPr>
                <p:grpSpPr bwMode="auto">
                  <a:xfrm>
                    <a:off x="2128507" y="2588225"/>
                    <a:ext cx="1300889" cy="1259875"/>
                    <a:chOff x="1210214" y="1547495"/>
                    <a:chExt cx="2013209" cy="2084018"/>
                  </a:xfrm>
                </p:grpSpPr>
                <p:sp>
                  <p:nvSpPr>
                    <p:cNvPr id="34" name="Параллелограмм 33"/>
                    <p:cNvSpPr/>
                    <p:nvPr/>
                  </p:nvSpPr>
                  <p:spPr>
                    <a:xfrm rot="2697946">
                      <a:off x="1211207" y="1547234"/>
                      <a:ext cx="2012162" cy="2081032"/>
                    </a:xfrm>
                    <a:prstGeom prst="parallelogram">
                      <a:avLst>
                        <a:gd name="adj" fmla="val 0"/>
                      </a:avLst>
                    </a:prstGeom>
                    <a:gradFill flip="none" rotWithShape="1">
                      <a:gsLst>
                        <a:gs pos="0">
                          <a:srgbClr val="E87D2D">
                            <a:shade val="30000"/>
                            <a:satMod val="115000"/>
                          </a:srgbClr>
                        </a:gs>
                        <a:gs pos="50000">
                          <a:srgbClr val="E87D2D">
                            <a:shade val="67500"/>
                            <a:satMod val="115000"/>
                          </a:srgbClr>
                        </a:gs>
                        <a:gs pos="100000">
                          <a:srgbClr val="E87D2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>
                      <a:solidFill>
                        <a:srgbClr val="E87D2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5" name="Равнобедренный треугольник 34"/>
                    <p:cNvSpPr/>
                    <p:nvPr/>
                  </p:nvSpPr>
                  <p:spPr>
                    <a:xfrm rot="2685405">
                      <a:off x="1222512" y="1553809"/>
                      <a:ext cx="2000858" cy="2077743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FF8F29"/>
                    </a:solidFill>
                    <a:ln>
                      <a:solidFill>
                        <a:srgbClr val="FF8F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102" name="Группа 40"/>
                  <p:cNvGrpSpPr>
                    <a:grpSpLocks/>
                  </p:cNvGrpSpPr>
                  <p:nvPr/>
                </p:nvGrpSpPr>
                <p:grpSpPr bwMode="auto">
                  <a:xfrm>
                    <a:off x="1903884" y="2690725"/>
                    <a:ext cx="1017134" cy="1010681"/>
                    <a:chOff x="448706" y="2811371"/>
                    <a:chExt cx="1017134" cy="1010681"/>
                  </a:xfrm>
                </p:grpSpPr>
                <p:sp>
                  <p:nvSpPr>
                    <p:cNvPr id="38" name="Параллелограмм 37"/>
                    <p:cNvSpPr/>
                    <p:nvPr/>
                  </p:nvSpPr>
                  <p:spPr>
                    <a:xfrm rot="2697946">
                      <a:off x="454834" y="2816037"/>
                      <a:ext cx="1011683" cy="1005661"/>
                    </a:xfrm>
                    <a:prstGeom prst="parallelogram">
                      <a:avLst>
                        <a:gd name="adj" fmla="val 0"/>
                      </a:avLst>
                    </a:prstGeom>
                    <a:solidFill>
                      <a:srgbClr val="FFFEFB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9" name="Равнобедренный треугольник 38"/>
                    <p:cNvSpPr/>
                    <p:nvPr/>
                  </p:nvSpPr>
                  <p:spPr>
                    <a:xfrm rot="2685405">
                      <a:off x="449356" y="2812062"/>
                      <a:ext cx="1006204" cy="997711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</p:grpSp>
            </p:grpSp>
            <p:grpSp>
              <p:nvGrpSpPr>
                <p:cNvPr id="3092" name="Группа 45"/>
                <p:cNvGrpSpPr>
                  <a:grpSpLocks/>
                </p:cNvGrpSpPr>
                <p:nvPr/>
              </p:nvGrpSpPr>
              <p:grpSpPr bwMode="auto">
                <a:xfrm>
                  <a:off x="3187580" y="6073373"/>
                  <a:ext cx="821820" cy="770363"/>
                  <a:chOff x="431530" y="1958235"/>
                  <a:chExt cx="2184670" cy="1826365"/>
                </a:xfrm>
              </p:grpSpPr>
              <p:sp>
                <p:nvSpPr>
                  <p:cNvPr id="44" name="Параллелограмм 43"/>
                  <p:cNvSpPr/>
                  <p:nvPr/>
                </p:nvSpPr>
                <p:spPr>
                  <a:xfrm rot="2697946">
                    <a:off x="433402" y="1958470"/>
                    <a:ext cx="2181926" cy="182538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45" name="Равнобедренный треугольник 44"/>
                  <p:cNvSpPr/>
                  <p:nvPr/>
                </p:nvSpPr>
                <p:spPr>
                  <a:xfrm rot="2685405">
                    <a:off x="441842" y="1965997"/>
                    <a:ext cx="2165045" cy="1810326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093" name="Группа 46"/>
                <p:cNvGrpSpPr>
                  <a:grpSpLocks/>
                </p:cNvGrpSpPr>
                <p:nvPr/>
              </p:nvGrpSpPr>
              <p:grpSpPr bwMode="auto">
                <a:xfrm rot="10800000">
                  <a:off x="4331002" y="6270061"/>
                  <a:ext cx="438150" cy="437302"/>
                  <a:chOff x="431530" y="1958235"/>
                  <a:chExt cx="2184670" cy="1826365"/>
                </a:xfrm>
              </p:grpSpPr>
              <p:sp>
                <p:nvSpPr>
                  <p:cNvPr id="48" name="Параллелограмм 47"/>
                  <p:cNvSpPr/>
                  <p:nvPr/>
                </p:nvSpPr>
                <p:spPr>
                  <a:xfrm rot="2697946">
                    <a:off x="429640" y="1960194"/>
                    <a:ext cx="2184805" cy="1823304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49" name="Равнобедренный треугольник 48"/>
                  <p:cNvSpPr/>
                  <p:nvPr/>
                </p:nvSpPr>
                <p:spPr>
                  <a:xfrm rot="2685405">
                    <a:off x="437554" y="1966826"/>
                    <a:ext cx="2168973" cy="1810039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094" name="Группа 49"/>
                <p:cNvGrpSpPr>
                  <a:grpSpLocks/>
                </p:cNvGrpSpPr>
                <p:nvPr/>
              </p:nvGrpSpPr>
              <p:grpSpPr bwMode="auto">
                <a:xfrm>
                  <a:off x="4083181" y="6669613"/>
                  <a:ext cx="184421" cy="196852"/>
                  <a:chOff x="431530" y="1958235"/>
                  <a:chExt cx="2184670" cy="1826365"/>
                </a:xfrm>
              </p:grpSpPr>
              <p:sp>
                <p:nvSpPr>
                  <p:cNvPr id="51" name="Параллелограмм 50"/>
                  <p:cNvSpPr/>
                  <p:nvPr/>
                </p:nvSpPr>
                <p:spPr>
                  <a:xfrm rot="2697946">
                    <a:off x="437548" y="1965351"/>
                    <a:ext cx="2181590" cy="1826374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52" name="Равнобедренный треугольник 51"/>
                  <p:cNvSpPr/>
                  <p:nvPr/>
                </p:nvSpPr>
                <p:spPr>
                  <a:xfrm rot="2685405">
                    <a:off x="437548" y="1965351"/>
                    <a:ext cx="2181590" cy="1826374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</p:grpSp>
          <p:pic>
            <p:nvPicPr>
              <p:cNvPr id="3084" name="Рисунок 5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40" y="57388"/>
                <a:ext cx="1834193" cy="1378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075" name="Рисунок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720850"/>
            <a:ext cx="1482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223838"/>
            <a:ext cx="1477962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Заголовок 1"/>
          <p:cNvSpPr>
            <a:spLocks noGrp="1"/>
          </p:cNvSpPr>
          <p:nvPr>
            <p:ph type="ctrTitle"/>
          </p:nvPr>
        </p:nvSpPr>
        <p:spPr>
          <a:xfrm>
            <a:off x="1943100" y="188913"/>
            <a:ext cx="5351463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115E8C"/>
                </a:solidFill>
                <a:latin typeface="Arial Black" panose="020B0A04020102020204" pitchFamily="34" charset="0"/>
              </a:rPr>
              <a:t>«Предпринимательство –это не наука, не искусство. Это практика.»</a:t>
            </a:r>
            <a:br>
              <a:rPr lang="ru-RU" sz="2700" b="1" dirty="0" smtClean="0">
                <a:solidFill>
                  <a:srgbClr val="115E8C"/>
                </a:solidFill>
                <a:latin typeface="Arial Black" panose="020B0A04020102020204" pitchFamily="34" charset="0"/>
              </a:rPr>
            </a:br>
            <a:r>
              <a:rPr lang="ru-RU" sz="2700" dirty="0" smtClean="0">
                <a:solidFill>
                  <a:srgbClr val="115E8C"/>
                </a:solidFill>
              </a:rPr>
              <a:t>Питер Друкер( теоретик менеджмента )</a:t>
            </a:r>
            <a:endParaRPr lang="ru-RU" sz="2700" dirty="0">
              <a:solidFill>
                <a:srgbClr val="115E8C"/>
              </a:solidFill>
            </a:endParaRPr>
          </a:p>
        </p:txBody>
      </p:sp>
      <p:sp>
        <p:nvSpPr>
          <p:cNvPr id="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1963" y="2003425"/>
            <a:ext cx="8059737" cy="3965575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100" b="1" dirty="0" smtClean="0">
                <a:solidFill>
                  <a:srgbClr val="05A9AB"/>
                </a:solidFill>
              </a:rPr>
              <a:t>Условия  развития предпринимательских компетенций в начальной школе</a:t>
            </a:r>
          </a:p>
          <a:p>
            <a:pPr marL="514350" indent="-51435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3800" b="1" dirty="0" smtClean="0">
                <a:solidFill>
                  <a:srgbClr val="25364A"/>
                </a:solidFill>
              </a:rPr>
              <a:t>РОДИТЕЛЬ       ДЕТИ      УЧИТЕЛЬ .Осознанность .</a:t>
            </a:r>
          </a:p>
          <a:p>
            <a:pPr marL="514350" indent="-51435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3800" b="1" dirty="0" smtClean="0">
                <a:solidFill>
                  <a:srgbClr val="05A9AB"/>
                </a:solidFill>
              </a:rPr>
              <a:t>Интеграция: </a:t>
            </a:r>
            <a:r>
              <a:rPr lang="ru-RU" sz="3800" b="1" dirty="0" smtClean="0">
                <a:solidFill>
                  <a:srgbClr val="25364A"/>
                </a:solidFill>
              </a:rPr>
              <a:t>профессии родителей, урочной и внеурочной деятельности</a:t>
            </a:r>
          </a:p>
          <a:p>
            <a:pPr marL="514350" indent="-51435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ru-RU" sz="3800" b="1" dirty="0" smtClean="0">
              <a:solidFill>
                <a:srgbClr val="25364A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3800" b="1" dirty="0" smtClean="0">
                <a:solidFill>
                  <a:srgbClr val="25364A"/>
                </a:solidFill>
              </a:rPr>
              <a:t>3. «Детская </a:t>
            </a:r>
            <a:r>
              <a:rPr lang="ru-RU" sz="3800" b="1" dirty="0" smtClean="0">
                <a:solidFill>
                  <a:srgbClr val="05A9AB"/>
                </a:solidFill>
              </a:rPr>
              <a:t>игра</a:t>
            </a:r>
            <a:r>
              <a:rPr lang="ru-RU" sz="3800" b="1" dirty="0" smtClean="0">
                <a:solidFill>
                  <a:srgbClr val="25364A"/>
                </a:solidFill>
              </a:rPr>
              <a:t> – это первый профориентатор ребёнка»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3800" b="1" dirty="0" smtClean="0">
                <a:solidFill>
                  <a:srgbClr val="25364A"/>
                </a:solidFill>
              </a:rPr>
              <a:t>(академик  А.Г.Асмолов)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3800" b="1" dirty="0" smtClean="0">
                <a:solidFill>
                  <a:srgbClr val="25364A"/>
                </a:solidFill>
              </a:rPr>
              <a:t>Основной </a:t>
            </a:r>
            <a:r>
              <a:rPr lang="ru-RU" sz="3800" b="1" dirty="0">
                <a:solidFill>
                  <a:srgbClr val="25364A"/>
                </a:solidFill>
              </a:rPr>
              <a:t>прием развития </a:t>
            </a:r>
            <a:r>
              <a:rPr lang="ru-RU" sz="3800" b="1" dirty="0" smtClean="0">
                <a:solidFill>
                  <a:srgbClr val="25364A"/>
                </a:solidFill>
              </a:rPr>
              <a:t>предпринимательской деятельности.</a:t>
            </a:r>
            <a:endParaRPr lang="ru-RU" sz="3800" b="1" dirty="0">
              <a:solidFill>
                <a:srgbClr val="25364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69"/>
          <p:cNvGrpSpPr>
            <a:grpSpLocks/>
          </p:cNvGrpSpPr>
          <p:nvPr/>
        </p:nvGrpSpPr>
        <p:grpSpPr bwMode="auto">
          <a:xfrm>
            <a:off x="-1646238" y="30163"/>
            <a:ext cx="13650913" cy="7507287"/>
            <a:chOff x="-1646838" y="30092"/>
            <a:chExt cx="13651742" cy="7507386"/>
          </a:xfrm>
        </p:grpSpPr>
        <p:sp>
          <p:nvSpPr>
            <p:cNvPr id="69" name="Ромб 68"/>
            <p:cNvSpPr/>
            <p:nvPr/>
          </p:nvSpPr>
          <p:spPr>
            <a:xfrm rot="20800897">
              <a:off x="1514067" y="401572"/>
              <a:ext cx="10490837" cy="713590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Ромб 67"/>
            <p:cNvSpPr/>
            <p:nvPr/>
          </p:nvSpPr>
          <p:spPr>
            <a:xfrm rot="20676229">
              <a:off x="-1646838" y="338071"/>
              <a:ext cx="9812934" cy="7137494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4105" name="Группа 66"/>
            <p:cNvGrpSpPr>
              <a:grpSpLocks/>
            </p:cNvGrpSpPr>
            <p:nvPr/>
          </p:nvGrpSpPr>
          <p:grpSpPr bwMode="auto">
            <a:xfrm>
              <a:off x="27296" y="30092"/>
              <a:ext cx="9116704" cy="6827908"/>
              <a:chOff x="27296" y="30092"/>
              <a:chExt cx="9116704" cy="6827908"/>
            </a:xfrm>
          </p:grpSpPr>
          <p:sp>
            <p:nvSpPr>
              <p:cNvPr id="63" name="Багетная рамка 62"/>
              <p:cNvSpPr/>
              <p:nvPr/>
            </p:nvSpPr>
            <p:spPr>
              <a:xfrm>
                <a:off x="28077" y="30092"/>
                <a:ext cx="9115979" cy="6821577"/>
              </a:xfrm>
              <a:prstGeom prst="bevel">
                <a:avLst>
                  <a:gd name="adj" fmla="val 1159"/>
                </a:avLst>
              </a:prstGeom>
              <a:noFill/>
              <a:ln w="38100">
                <a:solidFill>
                  <a:srgbClr val="34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4107" name="Группа 59"/>
              <p:cNvGrpSpPr>
                <a:grpSpLocks/>
              </p:cNvGrpSpPr>
              <p:nvPr/>
            </p:nvGrpSpPr>
            <p:grpSpPr bwMode="auto">
              <a:xfrm>
                <a:off x="524880" y="5851657"/>
                <a:ext cx="8349314" cy="1006343"/>
                <a:chOff x="890918" y="5918021"/>
                <a:chExt cx="8349314" cy="1006343"/>
              </a:xfrm>
            </p:grpSpPr>
            <p:grpSp>
              <p:nvGrpSpPr>
                <p:cNvPr id="4109" name="Группа 14"/>
                <p:cNvGrpSpPr>
                  <a:grpSpLocks/>
                </p:cNvGrpSpPr>
                <p:nvPr/>
              </p:nvGrpSpPr>
              <p:grpSpPr bwMode="auto">
                <a:xfrm>
                  <a:off x="5905408" y="6124105"/>
                  <a:ext cx="711200" cy="717511"/>
                  <a:chOff x="945262" y="1404155"/>
                  <a:chExt cx="1472917" cy="1603366"/>
                </a:xfrm>
              </p:grpSpPr>
              <p:sp>
                <p:nvSpPr>
                  <p:cNvPr id="13" name="Параллелограмм 12"/>
                  <p:cNvSpPr/>
                  <p:nvPr/>
                </p:nvSpPr>
                <p:spPr>
                  <a:xfrm rot="2697946">
                    <a:off x="943717" y="1408079"/>
                    <a:ext cx="1473006" cy="159992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4" name="Равнобедренный треугольник 13"/>
                  <p:cNvSpPr/>
                  <p:nvPr/>
                </p:nvSpPr>
                <p:spPr>
                  <a:xfrm rot="2685405">
                    <a:off x="950293" y="1404530"/>
                    <a:ext cx="1463141" cy="1599927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10" name="Группа 15"/>
                <p:cNvGrpSpPr>
                  <a:grpSpLocks/>
                </p:cNvGrpSpPr>
                <p:nvPr/>
              </p:nvGrpSpPr>
              <p:grpSpPr bwMode="auto">
                <a:xfrm>
                  <a:off x="6704598" y="5977251"/>
                  <a:ext cx="354716" cy="337636"/>
                  <a:chOff x="945262" y="1404155"/>
                  <a:chExt cx="1472917" cy="1603366"/>
                </a:xfrm>
              </p:grpSpPr>
              <p:sp>
                <p:nvSpPr>
                  <p:cNvPr id="17" name="Параллелограмм 16"/>
                  <p:cNvSpPr/>
                  <p:nvPr/>
                </p:nvSpPr>
                <p:spPr>
                  <a:xfrm rot="2697946">
                    <a:off x="946147" y="1401225"/>
                    <a:ext cx="1470085" cy="1605764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8" name="Равнобедренный треугольник 17"/>
                  <p:cNvSpPr/>
                  <p:nvPr/>
                </p:nvSpPr>
                <p:spPr>
                  <a:xfrm rot="2685405">
                    <a:off x="952737" y="1401225"/>
                    <a:ext cx="1456904" cy="1598228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11" name="Группа 18"/>
                <p:cNvGrpSpPr>
                  <a:grpSpLocks/>
                </p:cNvGrpSpPr>
                <p:nvPr/>
              </p:nvGrpSpPr>
              <p:grpSpPr bwMode="auto">
                <a:xfrm>
                  <a:off x="6764327" y="6439008"/>
                  <a:ext cx="457201" cy="438151"/>
                  <a:chOff x="945262" y="1404155"/>
                  <a:chExt cx="1472917" cy="1603366"/>
                </a:xfrm>
              </p:grpSpPr>
              <p:sp>
                <p:nvSpPr>
                  <p:cNvPr id="20" name="Параллелограмм 19"/>
                  <p:cNvSpPr/>
                  <p:nvPr/>
                </p:nvSpPr>
                <p:spPr>
                  <a:xfrm rot="2697946">
                    <a:off x="942765" y="1402669"/>
                    <a:ext cx="1473004" cy="1603384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21" name="Равнобедренный треугольник 20"/>
                  <p:cNvSpPr/>
                  <p:nvPr/>
                </p:nvSpPr>
                <p:spPr>
                  <a:xfrm rot="2685405">
                    <a:off x="947881" y="1402669"/>
                    <a:ext cx="1462775" cy="1597577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12" name="Группа 24"/>
                <p:cNvGrpSpPr>
                  <a:grpSpLocks/>
                </p:cNvGrpSpPr>
                <p:nvPr/>
              </p:nvGrpSpPr>
              <p:grpSpPr bwMode="auto">
                <a:xfrm rot="5400000">
                  <a:off x="1693039" y="6034795"/>
                  <a:ext cx="544003" cy="417521"/>
                  <a:chOff x="604890" y="1094502"/>
                  <a:chExt cx="1881448" cy="2152146"/>
                </a:xfrm>
              </p:grpSpPr>
              <p:sp>
                <p:nvSpPr>
                  <p:cNvPr id="23" name="Параллелограмм 22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24" name="Равнобедренный треугольник 23"/>
                  <p:cNvSpPr/>
                  <p:nvPr/>
                </p:nvSpPr>
                <p:spPr>
                  <a:xfrm rot="2685405">
                    <a:off x="605986" y="1094450"/>
                    <a:ext cx="1861274" cy="2144048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13" name="Группа 25"/>
                <p:cNvGrpSpPr>
                  <a:grpSpLocks/>
                </p:cNvGrpSpPr>
                <p:nvPr/>
              </p:nvGrpSpPr>
              <p:grpSpPr bwMode="auto">
                <a:xfrm>
                  <a:off x="1492817" y="6567136"/>
                  <a:ext cx="336224" cy="334850"/>
                  <a:chOff x="604890" y="1094502"/>
                  <a:chExt cx="1881448" cy="2152146"/>
                </a:xfrm>
              </p:grpSpPr>
              <p:sp>
                <p:nvSpPr>
                  <p:cNvPr id="27" name="Параллелограмм 26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28" name="Равнобедренный треугольник 27"/>
                  <p:cNvSpPr/>
                  <p:nvPr/>
                </p:nvSpPr>
                <p:spPr>
                  <a:xfrm rot="2685405">
                    <a:off x="604414" y="1105056"/>
                    <a:ext cx="1865616" cy="2142691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14" name="Группа 31"/>
                <p:cNvGrpSpPr>
                  <a:grpSpLocks/>
                </p:cNvGrpSpPr>
                <p:nvPr/>
              </p:nvGrpSpPr>
              <p:grpSpPr bwMode="auto">
                <a:xfrm rot="10800000">
                  <a:off x="890918" y="6065692"/>
                  <a:ext cx="641882" cy="717213"/>
                  <a:chOff x="2517066" y="1043651"/>
                  <a:chExt cx="1604084" cy="2038493"/>
                </a:xfrm>
              </p:grpSpPr>
              <p:sp>
                <p:nvSpPr>
                  <p:cNvPr id="30" name="Параллелограмм 29"/>
                  <p:cNvSpPr/>
                  <p:nvPr/>
                </p:nvSpPr>
                <p:spPr>
                  <a:xfrm rot="2697946">
                    <a:off x="2518011" y="1047627"/>
                    <a:ext cx="1602852" cy="2034963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3B4F67">
                          <a:shade val="30000"/>
                          <a:satMod val="115000"/>
                        </a:srgbClr>
                      </a:gs>
                      <a:gs pos="50000">
                        <a:srgbClr val="3B4F67">
                          <a:shade val="67500"/>
                          <a:satMod val="115000"/>
                        </a:srgbClr>
                      </a:gs>
                      <a:gs pos="100000">
                        <a:srgbClr val="3B4F67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31" name="Равнобедренный треугольник 30"/>
                  <p:cNvSpPr/>
                  <p:nvPr/>
                </p:nvSpPr>
                <p:spPr>
                  <a:xfrm rot="2685405">
                    <a:off x="2529914" y="1052138"/>
                    <a:ext cx="1590948" cy="2034966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3B4F67"/>
                  </a:soli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15" name="Группа 41"/>
                <p:cNvGrpSpPr>
                  <a:grpSpLocks/>
                </p:cNvGrpSpPr>
                <p:nvPr/>
              </p:nvGrpSpPr>
              <p:grpSpPr bwMode="auto">
                <a:xfrm>
                  <a:off x="7913994" y="5918021"/>
                  <a:ext cx="1326238" cy="1006343"/>
                  <a:chOff x="1903884" y="2588225"/>
                  <a:chExt cx="1525512" cy="1259875"/>
                </a:xfrm>
              </p:grpSpPr>
              <p:grpSp>
                <p:nvGrpSpPr>
                  <p:cNvPr id="4125" name="Группа 35"/>
                  <p:cNvGrpSpPr>
                    <a:grpSpLocks/>
                  </p:cNvGrpSpPr>
                  <p:nvPr/>
                </p:nvGrpSpPr>
                <p:grpSpPr bwMode="auto">
                  <a:xfrm>
                    <a:off x="2128507" y="2588225"/>
                    <a:ext cx="1300889" cy="1259875"/>
                    <a:chOff x="1210214" y="1547495"/>
                    <a:chExt cx="2013209" cy="2084018"/>
                  </a:xfrm>
                </p:grpSpPr>
                <p:sp>
                  <p:nvSpPr>
                    <p:cNvPr id="34" name="Параллелограмм 33"/>
                    <p:cNvSpPr/>
                    <p:nvPr/>
                  </p:nvSpPr>
                  <p:spPr>
                    <a:xfrm rot="2697946">
                      <a:off x="1211207" y="1547234"/>
                      <a:ext cx="2012162" cy="2081032"/>
                    </a:xfrm>
                    <a:prstGeom prst="parallelogram">
                      <a:avLst>
                        <a:gd name="adj" fmla="val 0"/>
                      </a:avLst>
                    </a:prstGeom>
                    <a:gradFill flip="none" rotWithShape="1">
                      <a:gsLst>
                        <a:gs pos="0">
                          <a:srgbClr val="E87D2D">
                            <a:shade val="30000"/>
                            <a:satMod val="115000"/>
                          </a:srgbClr>
                        </a:gs>
                        <a:gs pos="50000">
                          <a:srgbClr val="E87D2D">
                            <a:shade val="67500"/>
                            <a:satMod val="115000"/>
                          </a:srgbClr>
                        </a:gs>
                        <a:gs pos="100000">
                          <a:srgbClr val="E87D2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>
                      <a:solidFill>
                        <a:srgbClr val="E87D2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5" name="Равнобедренный треугольник 34"/>
                    <p:cNvSpPr/>
                    <p:nvPr/>
                  </p:nvSpPr>
                  <p:spPr>
                    <a:xfrm rot="2685405">
                      <a:off x="1222512" y="1553809"/>
                      <a:ext cx="2000858" cy="2077743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FF8F29"/>
                    </a:solidFill>
                    <a:ln>
                      <a:solidFill>
                        <a:srgbClr val="FF8F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126" name="Группа 40"/>
                  <p:cNvGrpSpPr>
                    <a:grpSpLocks/>
                  </p:cNvGrpSpPr>
                  <p:nvPr/>
                </p:nvGrpSpPr>
                <p:grpSpPr bwMode="auto">
                  <a:xfrm>
                    <a:off x="1903884" y="2690725"/>
                    <a:ext cx="1017134" cy="1010681"/>
                    <a:chOff x="448706" y="2811371"/>
                    <a:chExt cx="1017134" cy="1010681"/>
                  </a:xfrm>
                </p:grpSpPr>
                <p:sp>
                  <p:nvSpPr>
                    <p:cNvPr id="38" name="Параллелограмм 37"/>
                    <p:cNvSpPr/>
                    <p:nvPr/>
                  </p:nvSpPr>
                  <p:spPr>
                    <a:xfrm rot="2697946">
                      <a:off x="454834" y="2816037"/>
                      <a:ext cx="1011683" cy="1005661"/>
                    </a:xfrm>
                    <a:prstGeom prst="parallelogram">
                      <a:avLst>
                        <a:gd name="adj" fmla="val 0"/>
                      </a:avLst>
                    </a:prstGeom>
                    <a:solidFill>
                      <a:srgbClr val="FFFEFB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9" name="Равнобедренный треугольник 38"/>
                    <p:cNvSpPr/>
                    <p:nvPr/>
                  </p:nvSpPr>
                  <p:spPr>
                    <a:xfrm rot="2685405">
                      <a:off x="449356" y="2812062"/>
                      <a:ext cx="1006204" cy="997711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</p:grpSp>
            </p:grpSp>
            <p:grpSp>
              <p:nvGrpSpPr>
                <p:cNvPr id="4116" name="Группа 45"/>
                <p:cNvGrpSpPr>
                  <a:grpSpLocks/>
                </p:cNvGrpSpPr>
                <p:nvPr/>
              </p:nvGrpSpPr>
              <p:grpSpPr bwMode="auto">
                <a:xfrm>
                  <a:off x="3187580" y="6073373"/>
                  <a:ext cx="821820" cy="770363"/>
                  <a:chOff x="431530" y="1958235"/>
                  <a:chExt cx="2184670" cy="1826365"/>
                </a:xfrm>
              </p:grpSpPr>
              <p:sp>
                <p:nvSpPr>
                  <p:cNvPr id="44" name="Параллелограмм 43"/>
                  <p:cNvSpPr/>
                  <p:nvPr/>
                </p:nvSpPr>
                <p:spPr>
                  <a:xfrm rot="2697946">
                    <a:off x="433402" y="1958470"/>
                    <a:ext cx="2181926" cy="182538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45" name="Равнобедренный треугольник 44"/>
                  <p:cNvSpPr/>
                  <p:nvPr/>
                </p:nvSpPr>
                <p:spPr>
                  <a:xfrm rot="2685405">
                    <a:off x="441842" y="1965997"/>
                    <a:ext cx="2165045" cy="1810326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17" name="Группа 46"/>
                <p:cNvGrpSpPr>
                  <a:grpSpLocks/>
                </p:cNvGrpSpPr>
                <p:nvPr/>
              </p:nvGrpSpPr>
              <p:grpSpPr bwMode="auto">
                <a:xfrm rot="10800000">
                  <a:off x="4331002" y="6270061"/>
                  <a:ext cx="438150" cy="437302"/>
                  <a:chOff x="431530" y="1958235"/>
                  <a:chExt cx="2184670" cy="1826365"/>
                </a:xfrm>
              </p:grpSpPr>
              <p:sp>
                <p:nvSpPr>
                  <p:cNvPr id="48" name="Параллелограмм 47"/>
                  <p:cNvSpPr/>
                  <p:nvPr/>
                </p:nvSpPr>
                <p:spPr>
                  <a:xfrm rot="2697946">
                    <a:off x="429640" y="1960194"/>
                    <a:ext cx="2184805" cy="1823304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49" name="Равнобедренный треугольник 48"/>
                  <p:cNvSpPr/>
                  <p:nvPr/>
                </p:nvSpPr>
                <p:spPr>
                  <a:xfrm rot="2685405">
                    <a:off x="437554" y="1966826"/>
                    <a:ext cx="2168973" cy="1810039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18" name="Группа 49"/>
                <p:cNvGrpSpPr>
                  <a:grpSpLocks/>
                </p:cNvGrpSpPr>
                <p:nvPr/>
              </p:nvGrpSpPr>
              <p:grpSpPr bwMode="auto">
                <a:xfrm>
                  <a:off x="4083181" y="6669613"/>
                  <a:ext cx="184421" cy="196852"/>
                  <a:chOff x="431530" y="1958235"/>
                  <a:chExt cx="2184670" cy="1826365"/>
                </a:xfrm>
              </p:grpSpPr>
              <p:sp>
                <p:nvSpPr>
                  <p:cNvPr id="51" name="Параллелограмм 50"/>
                  <p:cNvSpPr/>
                  <p:nvPr/>
                </p:nvSpPr>
                <p:spPr>
                  <a:xfrm rot="2697946">
                    <a:off x="437548" y="1965351"/>
                    <a:ext cx="2181590" cy="1826374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52" name="Равнобедренный треугольник 51"/>
                  <p:cNvSpPr/>
                  <p:nvPr/>
                </p:nvSpPr>
                <p:spPr>
                  <a:xfrm rot="2685405">
                    <a:off x="437548" y="1965351"/>
                    <a:ext cx="2181590" cy="1826374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</p:grpSp>
          <p:pic>
            <p:nvPicPr>
              <p:cNvPr id="4108" name="Рисунок 5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40" y="57388"/>
                <a:ext cx="1834193" cy="1378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099" name="Рисунок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720850"/>
            <a:ext cx="1482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223838"/>
            <a:ext cx="1477962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Заголовок 1"/>
          <p:cNvSpPr>
            <a:spLocks noGrp="1"/>
          </p:cNvSpPr>
          <p:nvPr>
            <p:ph type="ctrTitle"/>
          </p:nvPr>
        </p:nvSpPr>
        <p:spPr>
          <a:xfrm>
            <a:off x="2109788" y="276225"/>
            <a:ext cx="5349875" cy="1073150"/>
          </a:xfrm>
        </p:spPr>
        <p:txBody>
          <a:bodyPr/>
          <a:lstStyle/>
          <a:p>
            <a:r>
              <a:rPr lang="ru-RU" altLang="ru-RU" sz="2700" b="1" smtClean="0">
                <a:solidFill>
                  <a:srgbClr val="115E8C"/>
                </a:solidFill>
                <a:latin typeface="Arial Black" panose="020B0A04020102020204" pitchFamily="34" charset="0"/>
              </a:rPr>
              <a:t>«Делу дело учит» (Башлар)</a:t>
            </a:r>
          </a:p>
        </p:txBody>
      </p:sp>
      <p:sp>
        <p:nvSpPr>
          <p:cNvPr id="4102" name="Объект 2"/>
          <p:cNvSpPr txBox="1">
            <a:spLocks/>
          </p:cNvSpPr>
          <p:nvPr/>
        </p:nvSpPr>
        <p:spPr bwMode="auto">
          <a:xfrm>
            <a:off x="365125" y="1835150"/>
            <a:ext cx="8566150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4400" b="1">
                <a:solidFill>
                  <a:srgbClr val="05A9AB"/>
                </a:solidFill>
              </a:rPr>
              <a:t>1. Зачем?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4400" b="1">
                <a:solidFill>
                  <a:srgbClr val="C00000"/>
                </a:solidFill>
              </a:rPr>
              <a:t>2. Как?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4400" b="1">
                <a:solidFill>
                  <a:srgbClr val="EA751D"/>
                </a:solidFill>
              </a:rPr>
              <a:t>3. Подготовка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4400" b="1">
                <a:solidFill>
                  <a:srgbClr val="115E8C"/>
                </a:solidFill>
              </a:rPr>
              <a:t>4. Дело. Результат.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4400" b="1">
                <a:solidFill>
                  <a:srgbClr val="05A9AB"/>
                </a:solidFill>
              </a:rPr>
              <a:t>5. Рефлексия.Почему?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69"/>
          <p:cNvGrpSpPr>
            <a:grpSpLocks/>
          </p:cNvGrpSpPr>
          <p:nvPr/>
        </p:nvGrpSpPr>
        <p:grpSpPr bwMode="auto">
          <a:xfrm>
            <a:off x="-1646238" y="30163"/>
            <a:ext cx="13650913" cy="7507287"/>
            <a:chOff x="-1646838" y="30092"/>
            <a:chExt cx="13651742" cy="7507386"/>
          </a:xfrm>
        </p:grpSpPr>
        <p:sp>
          <p:nvSpPr>
            <p:cNvPr id="69" name="Ромб 68"/>
            <p:cNvSpPr/>
            <p:nvPr/>
          </p:nvSpPr>
          <p:spPr>
            <a:xfrm rot="20800897">
              <a:off x="1514067" y="401572"/>
              <a:ext cx="10490837" cy="713590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Ромб 67"/>
            <p:cNvSpPr/>
            <p:nvPr/>
          </p:nvSpPr>
          <p:spPr>
            <a:xfrm rot="20676229">
              <a:off x="-1646838" y="338071"/>
              <a:ext cx="9812934" cy="7137494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5127" name="Группа 66"/>
            <p:cNvGrpSpPr>
              <a:grpSpLocks/>
            </p:cNvGrpSpPr>
            <p:nvPr/>
          </p:nvGrpSpPr>
          <p:grpSpPr bwMode="auto">
            <a:xfrm>
              <a:off x="27296" y="30092"/>
              <a:ext cx="9116704" cy="6827908"/>
              <a:chOff x="27296" y="30092"/>
              <a:chExt cx="9116704" cy="6827908"/>
            </a:xfrm>
          </p:grpSpPr>
          <p:sp>
            <p:nvSpPr>
              <p:cNvPr id="63" name="Багетная рамка 62"/>
              <p:cNvSpPr/>
              <p:nvPr/>
            </p:nvSpPr>
            <p:spPr>
              <a:xfrm>
                <a:off x="28077" y="30092"/>
                <a:ext cx="9115979" cy="6821577"/>
              </a:xfrm>
              <a:prstGeom prst="bevel">
                <a:avLst>
                  <a:gd name="adj" fmla="val 1159"/>
                </a:avLst>
              </a:prstGeom>
              <a:noFill/>
              <a:ln w="38100">
                <a:solidFill>
                  <a:srgbClr val="34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5129" name="Группа 59"/>
              <p:cNvGrpSpPr>
                <a:grpSpLocks/>
              </p:cNvGrpSpPr>
              <p:nvPr/>
            </p:nvGrpSpPr>
            <p:grpSpPr bwMode="auto">
              <a:xfrm>
                <a:off x="524880" y="5851657"/>
                <a:ext cx="8349314" cy="1006343"/>
                <a:chOff x="890918" y="5918021"/>
                <a:chExt cx="8349314" cy="1006343"/>
              </a:xfrm>
            </p:grpSpPr>
            <p:grpSp>
              <p:nvGrpSpPr>
                <p:cNvPr id="5131" name="Группа 14"/>
                <p:cNvGrpSpPr>
                  <a:grpSpLocks/>
                </p:cNvGrpSpPr>
                <p:nvPr/>
              </p:nvGrpSpPr>
              <p:grpSpPr bwMode="auto">
                <a:xfrm>
                  <a:off x="5905408" y="6124105"/>
                  <a:ext cx="711200" cy="717511"/>
                  <a:chOff x="945262" y="1404155"/>
                  <a:chExt cx="1472917" cy="1603366"/>
                </a:xfrm>
              </p:grpSpPr>
              <p:sp>
                <p:nvSpPr>
                  <p:cNvPr id="13" name="Параллелограмм 12"/>
                  <p:cNvSpPr/>
                  <p:nvPr/>
                </p:nvSpPr>
                <p:spPr>
                  <a:xfrm rot="2697946">
                    <a:off x="943717" y="1408079"/>
                    <a:ext cx="1473006" cy="159992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4" name="Равнобедренный треугольник 13"/>
                  <p:cNvSpPr/>
                  <p:nvPr/>
                </p:nvSpPr>
                <p:spPr>
                  <a:xfrm rot="2685405">
                    <a:off x="950293" y="1404530"/>
                    <a:ext cx="1463141" cy="1599927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5132" name="Группа 15"/>
                <p:cNvGrpSpPr>
                  <a:grpSpLocks/>
                </p:cNvGrpSpPr>
                <p:nvPr/>
              </p:nvGrpSpPr>
              <p:grpSpPr bwMode="auto">
                <a:xfrm>
                  <a:off x="6704598" y="5977251"/>
                  <a:ext cx="354716" cy="337636"/>
                  <a:chOff x="945262" y="1404155"/>
                  <a:chExt cx="1472917" cy="1603366"/>
                </a:xfrm>
              </p:grpSpPr>
              <p:sp>
                <p:nvSpPr>
                  <p:cNvPr id="17" name="Параллелограмм 16"/>
                  <p:cNvSpPr/>
                  <p:nvPr/>
                </p:nvSpPr>
                <p:spPr>
                  <a:xfrm rot="2697946">
                    <a:off x="946147" y="1401225"/>
                    <a:ext cx="1470085" cy="1605764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8" name="Равнобедренный треугольник 17"/>
                  <p:cNvSpPr/>
                  <p:nvPr/>
                </p:nvSpPr>
                <p:spPr>
                  <a:xfrm rot="2685405">
                    <a:off x="952737" y="1401225"/>
                    <a:ext cx="1456904" cy="1598228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5133" name="Группа 18"/>
                <p:cNvGrpSpPr>
                  <a:grpSpLocks/>
                </p:cNvGrpSpPr>
                <p:nvPr/>
              </p:nvGrpSpPr>
              <p:grpSpPr bwMode="auto">
                <a:xfrm>
                  <a:off x="6764327" y="6439008"/>
                  <a:ext cx="457201" cy="438151"/>
                  <a:chOff x="945262" y="1404155"/>
                  <a:chExt cx="1472917" cy="1603366"/>
                </a:xfrm>
              </p:grpSpPr>
              <p:sp>
                <p:nvSpPr>
                  <p:cNvPr id="20" name="Параллелограмм 19"/>
                  <p:cNvSpPr/>
                  <p:nvPr/>
                </p:nvSpPr>
                <p:spPr>
                  <a:xfrm rot="2697946">
                    <a:off x="942765" y="1402669"/>
                    <a:ext cx="1473004" cy="1603384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21" name="Равнобедренный треугольник 20"/>
                  <p:cNvSpPr/>
                  <p:nvPr/>
                </p:nvSpPr>
                <p:spPr>
                  <a:xfrm rot="2685405">
                    <a:off x="947881" y="1402669"/>
                    <a:ext cx="1462775" cy="1597577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5134" name="Группа 24"/>
                <p:cNvGrpSpPr>
                  <a:grpSpLocks/>
                </p:cNvGrpSpPr>
                <p:nvPr/>
              </p:nvGrpSpPr>
              <p:grpSpPr bwMode="auto">
                <a:xfrm rot="5400000">
                  <a:off x="1693039" y="6034795"/>
                  <a:ext cx="544003" cy="417521"/>
                  <a:chOff x="604890" y="1094502"/>
                  <a:chExt cx="1881448" cy="2152146"/>
                </a:xfrm>
              </p:grpSpPr>
              <p:sp>
                <p:nvSpPr>
                  <p:cNvPr id="23" name="Параллелограмм 22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24" name="Равнобедренный треугольник 23"/>
                  <p:cNvSpPr/>
                  <p:nvPr/>
                </p:nvSpPr>
                <p:spPr>
                  <a:xfrm rot="2685405">
                    <a:off x="605986" y="1094450"/>
                    <a:ext cx="1861274" cy="2144048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5135" name="Группа 25"/>
                <p:cNvGrpSpPr>
                  <a:grpSpLocks/>
                </p:cNvGrpSpPr>
                <p:nvPr/>
              </p:nvGrpSpPr>
              <p:grpSpPr bwMode="auto">
                <a:xfrm>
                  <a:off x="1492817" y="6567136"/>
                  <a:ext cx="336224" cy="334850"/>
                  <a:chOff x="604890" y="1094502"/>
                  <a:chExt cx="1881448" cy="2152146"/>
                </a:xfrm>
              </p:grpSpPr>
              <p:sp>
                <p:nvSpPr>
                  <p:cNvPr id="27" name="Параллелограмм 26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28" name="Равнобедренный треугольник 27"/>
                  <p:cNvSpPr/>
                  <p:nvPr/>
                </p:nvSpPr>
                <p:spPr>
                  <a:xfrm rot="2685405">
                    <a:off x="604414" y="1105056"/>
                    <a:ext cx="1865616" cy="2142691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5136" name="Группа 31"/>
                <p:cNvGrpSpPr>
                  <a:grpSpLocks/>
                </p:cNvGrpSpPr>
                <p:nvPr/>
              </p:nvGrpSpPr>
              <p:grpSpPr bwMode="auto">
                <a:xfrm rot="10800000">
                  <a:off x="890918" y="6065692"/>
                  <a:ext cx="641882" cy="717213"/>
                  <a:chOff x="2517066" y="1043651"/>
                  <a:chExt cx="1604084" cy="2038493"/>
                </a:xfrm>
              </p:grpSpPr>
              <p:sp>
                <p:nvSpPr>
                  <p:cNvPr id="30" name="Параллелограмм 29"/>
                  <p:cNvSpPr/>
                  <p:nvPr/>
                </p:nvSpPr>
                <p:spPr>
                  <a:xfrm rot="2697946">
                    <a:off x="2518011" y="1047627"/>
                    <a:ext cx="1602852" cy="2034963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3B4F67">
                          <a:shade val="30000"/>
                          <a:satMod val="115000"/>
                        </a:srgbClr>
                      </a:gs>
                      <a:gs pos="50000">
                        <a:srgbClr val="3B4F67">
                          <a:shade val="67500"/>
                          <a:satMod val="115000"/>
                        </a:srgbClr>
                      </a:gs>
                      <a:gs pos="100000">
                        <a:srgbClr val="3B4F67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31" name="Равнобедренный треугольник 30"/>
                  <p:cNvSpPr/>
                  <p:nvPr/>
                </p:nvSpPr>
                <p:spPr>
                  <a:xfrm rot="2685405">
                    <a:off x="2529914" y="1052138"/>
                    <a:ext cx="1590948" cy="2034966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3B4F67"/>
                  </a:soli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5137" name="Группа 41"/>
                <p:cNvGrpSpPr>
                  <a:grpSpLocks/>
                </p:cNvGrpSpPr>
                <p:nvPr/>
              </p:nvGrpSpPr>
              <p:grpSpPr bwMode="auto">
                <a:xfrm>
                  <a:off x="7913994" y="5918021"/>
                  <a:ext cx="1326238" cy="1006343"/>
                  <a:chOff x="1903884" y="2588225"/>
                  <a:chExt cx="1525512" cy="1259875"/>
                </a:xfrm>
              </p:grpSpPr>
              <p:grpSp>
                <p:nvGrpSpPr>
                  <p:cNvPr id="5147" name="Группа 35"/>
                  <p:cNvGrpSpPr>
                    <a:grpSpLocks/>
                  </p:cNvGrpSpPr>
                  <p:nvPr/>
                </p:nvGrpSpPr>
                <p:grpSpPr bwMode="auto">
                  <a:xfrm>
                    <a:off x="2128507" y="2588225"/>
                    <a:ext cx="1300889" cy="1259875"/>
                    <a:chOff x="1210214" y="1547495"/>
                    <a:chExt cx="2013209" cy="2084018"/>
                  </a:xfrm>
                </p:grpSpPr>
                <p:sp>
                  <p:nvSpPr>
                    <p:cNvPr id="34" name="Параллелограмм 33"/>
                    <p:cNvSpPr/>
                    <p:nvPr/>
                  </p:nvSpPr>
                  <p:spPr>
                    <a:xfrm rot="2697946">
                      <a:off x="1211207" y="1547234"/>
                      <a:ext cx="2012162" cy="2081032"/>
                    </a:xfrm>
                    <a:prstGeom prst="parallelogram">
                      <a:avLst>
                        <a:gd name="adj" fmla="val 0"/>
                      </a:avLst>
                    </a:prstGeom>
                    <a:gradFill flip="none" rotWithShape="1">
                      <a:gsLst>
                        <a:gs pos="0">
                          <a:srgbClr val="E87D2D">
                            <a:shade val="30000"/>
                            <a:satMod val="115000"/>
                          </a:srgbClr>
                        </a:gs>
                        <a:gs pos="50000">
                          <a:srgbClr val="E87D2D">
                            <a:shade val="67500"/>
                            <a:satMod val="115000"/>
                          </a:srgbClr>
                        </a:gs>
                        <a:gs pos="100000">
                          <a:srgbClr val="E87D2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>
                      <a:solidFill>
                        <a:srgbClr val="E87D2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5" name="Равнобедренный треугольник 34"/>
                    <p:cNvSpPr/>
                    <p:nvPr/>
                  </p:nvSpPr>
                  <p:spPr>
                    <a:xfrm rot="2685405">
                      <a:off x="1222512" y="1553809"/>
                      <a:ext cx="2000858" cy="2077743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FF8F29"/>
                    </a:solidFill>
                    <a:ln>
                      <a:solidFill>
                        <a:srgbClr val="FF8F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148" name="Группа 40"/>
                  <p:cNvGrpSpPr>
                    <a:grpSpLocks/>
                  </p:cNvGrpSpPr>
                  <p:nvPr/>
                </p:nvGrpSpPr>
                <p:grpSpPr bwMode="auto">
                  <a:xfrm>
                    <a:off x="1903884" y="2690725"/>
                    <a:ext cx="1017134" cy="1010681"/>
                    <a:chOff x="448706" y="2811371"/>
                    <a:chExt cx="1017134" cy="1010681"/>
                  </a:xfrm>
                </p:grpSpPr>
                <p:sp>
                  <p:nvSpPr>
                    <p:cNvPr id="38" name="Параллелограмм 37"/>
                    <p:cNvSpPr/>
                    <p:nvPr/>
                  </p:nvSpPr>
                  <p:spPr>
                    <a:xfrm rot="2697946">
                      <a:off x="454834" y="2816037"/>
                      <a:ext cx="1011683" cy="1005661"/>
                    </a:xfrm>
                    <a:prstGeom prst="parallelogram">
                      <a:avLst>
                        <a:gd name="adj" fmla="val 0"/>
                      </a:avLst>
                    </a:prstGeom>
                    <a:solidFill>
                      <a:srgbClr val="FFFEFB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9" name="Равнобедренный треугольник 38"/>
                    <p:cNvSpPr/>
                    <p:nvPr/>
                  </p:nvSpPr>
                  <p:spPr>
                    <a:xfrm rot="2685405">
                      <a:off x="449356" y="2812062"/>
                      <a:ext cx="1006204" cy="997711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</p:grpSp>
            </p:grpSp>
            <p:grpSp>
              <p:nvGrpSpPr>
                <p:cNvPr id="5138" name="Группа 45"/>
                <p:cNvGrpSpPr>
                  <a:grpSpLocks/>
                </p:cNvGrpSpPr>
                <p:nvPr/>
              </p:nvGrpSpPr>
              <p:grpSpPr bwMode="auto">
                <a:xfrm>
                  <a:off x="3187580" y="6073373"/>
                  <a:ext cx="821820" cy="770363"/>
                  <a:chOff x="431530" y="1958235"/>
                  <a:chExt cx="2184670" cy="1826365"/>
                </a:xfrm>
              </p:grpSpPr>
              <p:sp>
                <p:nvSpPr>
                  <p:cNvPr id="44" name="Параллелограмм 43"/>
                  <p:cNvSpPr/>
                  <p:nvPr/>
                </p:nvSpPr>
                <p:spPr>
                  <a:xfrm rot="2697946">
                    <a:off x="433402" y="1958470"/>
                    <a:ext cx="2181926" cy="182538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45" name="Равнобедренный треугольник 44"/>
                  <p:cNvSpPr/>
                  <p:nvPr/>
                </p:nvSpPr>
                <p:spPr>
                  <a:xfrm rot="2685405">
                    <a:off x="441842" y="1965997"/>
                    <a:ext cx="2165045" cy="1810326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5139" name="Группа 46"/>
                <p:cNvGrpSpPr>
                  <a:grpSpLocks/>
                </p:cNvGrpSpPr>
                <p:nvPr/>
              </p:nvGrpSpPr>
              <p:grpSpPr bwMode="auto">
                <a:xfrm rot="10800000">
                  <a:off x="4331002" y="6270061"/>
                  <a:ext cx="438150" cy="437302"/>
                  <a:chOff x="431530" y="1958235"/>
                  <a:chExt cx="2184670" cy="1826365"/>
                </a:xfrm>
              </p:grpSpPr>
              <p:sp>
                <p:nvSpPr>
                  <p:cNvPr id="48" name="Параллелограмм 47"/>
                  <p:cNvSpPr/>
                  <p:nvPr/>
                </p:nvSpPr>
                <p:spPr>
                  <a:xfrm rot="2697946">
                    <a:off x="429640" y="1960194"/>
                    <a:ext cx="2184805" cy="1823304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49" name="Равнобедренный треугольник 48"/>
                  <p:cNvSpPr/>
                  <p:nvPr/>
                </p:nvSpPr>
                <p:spPr>
                  <a:xfrm rot="2685405">
                    <a:off x="437554" y="1966826"/>
                    <a:ext cx="2168973" cy="1810039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5140" name="Группа 49"/>
                <p:cNvGrpSpPr>
                  <a:grpSpLocks/>
                </p:cNvGrpSpPr>
                <p:nvPr/>
              </p:nvGrpSpPr>
              <p:grpSpPr bwMode="auto">
                <a:xfrm>
                  <a:off x="4083181" y="6669613"/>
                  <a:ext cx="184421" cy="196852"/>
                  <a:chOff x="431530" y="1958235"/>
                  <a:chExt cx="2184670" cy="1826365"/>
                </a:xfrm>
              </p:grpSpPr>
              <p:sp>
                <p:nvSpPr>
                  <p:cNvPr id="51" name="Параллелограмм 50"/>
                  <p:cNvSpPr/>
                  <p:nvPr/>
                </p:nvSpPr>
                <p:spPr>
                  <a:xfrm rot="2697946">
                    <a:off x="437548" y="1965351"/>
                    <a:ext cx="2181590" cy="1826374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52" name="Равнобедренный треугольник 51"/>
                  <p:cNvSpPr/>
                  <p:nvPr/>
                </p:nvSpPr>
                <p:spPr>
                  <a:xfrm rot="2685405">
                    <a:off x="437548" y="1965351"/>
                    <a:ext cx="2181590" cy="1826374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</p:grpSp>
          <p:pic>
            <p:nvPicPr>
              <p:cNvPr id="5130" name="Рисунок 5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40" y="57388"/>
                <a:ext cx="1834193" cy="1378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7" name="Заголовок 1"/>
          <p:cNvSpPr>
            <a:spLocks noGrp="1"/>
          </p:cNvSpPr>
          <p:nvPr>
            <p:ph type="ctrTitle"/>
          </p:nvPr>
        </p:nvSpPr>
        <p:spPr>
          <a:xfrm>
            <a:off x="2109788" y="276225"/>
            <a:ext cx="6699250" cy="8318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>
                <a:solidFill>
                  <a:srgbClr val="115E8C"/>
                </a:solidFill>
                <a:latin typeface="Arial Black" panose="020B0A04020102020204" pitchFamily="34" charset="0"/>
              </a:rPr>
              <a:t>Программа организации предпринимательского пространства</a:t>
            </a:r>
            <a:endParaRPr lang="ru-RU" sz="2700" dirty="0">
              <a:solidFill>
                <a:srgbClr val="115E8C"/>
              </a:solidFill>
            </a:endParaRPr>
          </a:p>
        </p:txBody>
      </p:sp>
      <p:sp>
        <p:nvSpPr>
          <p:cNvPr id="5124" name="Объект 2"/>
          <p:cNvSpPr txBox="1">
            <a:spLocks/>
          </p:cNvSpPr>
          <p:nvPr/>
        </p:nvSpPr>
        <p:spPr bwMode="auto">
          <a:xfrm>
            <a:off x="280988" y="1290638"/>
            <a:ext cx="8759825" cy="482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2400" b="1" i="1">
                <a:solidFill>
                  <a:srgbClr val="243549"/>
                </a:solidFill>
              </a:rPr>
              <a:t>1 блок - Моя семья жемчужина в ожерелье России»</a:t>
            </a:r>
            <a:r>
              <a:rPr lang="ru-RU" altLang="ru-RU" sz="2400">
                <a:solidFill>
                  <a:srgbClr val="243549"/>
                </a:solidFill>
              </a:rPr>
              <a:t>   </a:t>
            </a:r>
            <a:r>
              <a:rPr lang="ru-RU" altLang="ru-RU" sz="2400" b="1">
                <a:solidFill>
                  <a:srgbClr val="243549"/>
                </a:solidFill>
              </a:rPr>
              <a:t>1 блок – 1 класс. </a:t>
            </a:r>
            <a:endParaRPr lang="ru-RU" altLang="ru-RU" sz="2400">
              <a:solidFill>
                <a:srgbClr val="243549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243549"/>
                </a:solidFill>
              </a:rPr>
              <a:t>Цель</a:t>
            </a:r>
            <a:r>
              <a:rPr lang="ru-RU" altLang="ru-RU" sz="2400">
                <a:solidFill>
                  <a:srgbClr val="243549"/>
                </a:solidFill>
              </a:rPr>
              <a:t>- познакомиться самому ближе со своей семьей и познакомить новую семью «В» класса со своей семьей.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243549"/>
                </a:solidFill>
              </a:rPr>
              <a:t>Основная задача</a:t>
            </a:r>
            <a:r>
              <a:rPr lang="ru-RU" altLang="ru-RU" sz="2400">
                <a:solidFill>
                  <a:srgbClr val="243549"/>
                </a:solidFill>
              </a:rPr>
              <a:t>-формирование у школьников общих представлений о роли труда в жизни людей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400" b="1" i="1">
                <a:solidFill>
                  <a:srgbClr val="243549"/>
                </a:solidFill>
              </a:rPr>
              <a:t> 2 блок -  «Профессиодром»</a:t>
            </a:r>
            <a:r>
              <a:rPr lang="ru-RU" altLang="ru-RU" sz="2400">
                <a:solidFill>
                  <a:srgbClr val="243549"/>
                </a:solidFill>
              </a:rPr>
              <a:t> 2 блок -  2 класс</a:t>
            </a:r>
            <a:r>
              <a:rPr lang="ru-RU" altLang="ru-RU" sz="2400" b="1">
                <a:solidFill>
                  <a:srgbClr val="243549"/>
                </a:solidFill>
              </a:rPr>
              <a:t>. </a:t>
            </a:r>
            <a:r>
              <a:rPr lang="ru-RU" altLang="ru-RU" sz="2400">
                <a:solidFill>
                  <a:srgbClr val="243549"/>
                </a:solidFill>
              </a:rPr>
              <a:t>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243549"/>
                </a:solidFill>
              </a:rPr>
              <a:t>Цель</a:t>
            </a:r>
            <a:r>
              <a:rPr lang="ru-RU" altLang="ru-RU" sz="2400">
                <a:solidFill>
                  <a:srgbClr val="243549"/>
                </a:solidFill>
              </a:rPr>
              <a:t> -  знакомство с особенностями профессий близких людей, развитие предпринимательских способностей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243549"/>
                </a:solidFill>
              </a:rPr>
              <a:t>Основная  задача</a:t>
            </a:r>
            <a:r>
              <a:rPr lang="ru-RU" altLang="ru-RU" sz="2400">
                <a:solidFill>
                  <a:srgbClr val="243549"/>
                </a:solidFill>
              </a:rPr>
              <a:t>-расширить представления о разных  профессиях. На данном  этапе активна роль родителей. Основу  пространства профессии занимают мастер-классы родителей.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Группа 69"/>
          <p:cNvGrpSpPr>
            <a:grpSpLocks/>
          </p:cNvGrpSpPr>
          <p:nvPr/>
        </p:nvGrpSpPr>
        <p:grpSpPr bwMode="auto">
          <a:xfrm>
            <a:off x="-1646238" y="30163"/>
            <a:ext cx="13650913" cy="7507287"/>
            <a:chOff x="-1646838" y="30092"/>
            <a:chExt cx="13651742" cy="7507386"/>
          </a:xfrm>
        </p:grpSpPr>
        <p:sp>
          <p:nvSpPr>
            <p:cNvPr id="69" name="Ромб 68"/>
            <p:cNvSpPr/>
            <p:nvPr/>
          </p:nvSpPr>
          <p:spPr>
            <a:xfrm rot="20800897">
              <a:off x="1514067" y="401572"/>
              <a:ext cx="10490837" cy="713590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Ромб 67"/>
            <p:cNvSpPr/>
            <p:nvPr/>
          </p:nvSpPr>
          <p:spPr>
            <a:xfrm rot="20676229">
              <a:off x="-1646838" y="338071"/>
              <a:ext cx="9812934" cy="7137494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6151" name="Группа 66"/>
            <p:cNvGrpSpPr>
              <a:grpSpLocks/>
            </p:cNvGrpSpPr>
            <p:nvPr/>
          </p:nvGrpSpPr>
          <p:grpSpPr bwMode="auto">
            <a:xfrm>
              <a:off x="27296" y="30092"/>
              <a:ext cx="9116704" cy="6827908"/>
              <a:chOff x="27296" y="30092"/>
              <a:chExt cx="9116704" cy="6827908"/>
            </a:xfrm>
          </p:grpSpPr>
          <p:sp>
            <p:nvSpPr>
              <p:cNvPr id="63" name="Багетная рамка 62"/>
              <p:cNvSpPr/>
              <p:nvPr/>
            </p:nvSpPr>
            <p:spPr>
              <a:xfrm>
                <a:off x="28077" y="30092"/>
                <a:ext cx="9115979" cy="6821577"/>
              </a:xfrm>
              <a:prstGeom prst="bevel">
                <a:avLst>
                  <a:gd name="adj" fmla="val 1159"/>
                </a:avLst>
              </a:prstGeom>
              <a:noFill/>
              <a:ln w="38100">
                <a:solidFill>
                  <a:srgbClr val="34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6153" name="Группа 59"/>
              <p:cNvGrpSpPr>
                <a:grpSpLocks/>
              </p:cNvGrpSpPr>
              <p:nvPr/>
            </p:nvGrpSpPr>
            <p:grpSpPr bwMode="auto">
              <a:xfrm>
                <a:off x="524880" y="5851657"/>
                <a:ext cx="8349314" cy="1006343"/>
                <a:chOff x="890918" y="5918021"/>
                <a:chExt cx="8349314" cy="1006343"/>
              </a:xfrm>
            </p:grpSpPr>
            <p:grpSp>
              <p:nvGrpSpPr>
                <p:cNvPr id="6155" name="Группа 14"/>
                <p:cNvGrpSpPr>
                  <a:grpSpLocks/>
                </p:cNvGrpSpPr>
                <p:nvPr/>
              </p:nvGrpSpPr>
              <p:grpSpPr bwMode="auto">
                <a:xfrm>
                  <a:off x="5905408" y="6124105"/>
                  <a:ext cx="711200" cy="717511"/>
                  <a:chOff x="945262" y="1404155"/>
                  <a:chExt cx="1472917" cy="1603366"/>
                </a:xfrm>
              </p:grpSpPr>
              <p:sp>
                <p:nvSpPr>
                  <p:cNvPr id="13" name="Параллелограмм 12"/>
                  <p:cNvSpPr/>
                  <p:nvPr/>
                </p:nvSpPr>
                <p:spPr>
                  <a:xfrm rot="2697946">
                    <a:off x="943717" y="1408079"/>
                    <a:ext cx="1473006" cy="159992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4" name="Равнобедренный треугольник 13"/>
                  <p:cNvSpPr/>
                  <p:nvPr/>
                </p:nvSpPr>
                <p:spPr>
                  <a:xfrm rot="2685405">
                    <a:off x="950293" y="1404530"/>
                    <a:ext cx="1463141" cy="1599927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6156" name="Группа 15"/>
                <p:cNvGrpSpPr>
                  <a:grpSpLocks/>
                </p:cNvGrpSpPr>
                <p:nvPr/>
              </p:nvGrpSpPr>
              <p:grpSpPr bwMode="auto">
                <a:xfrm>
                  <a:off x="6704598" y="5977251"/>
                  <a:ext cx="354716" cy="337636"/>
                  <a:chOff x="945262" y="1404155"/>
                  <a:chExt cx="1472917" cy="1603366"/>
                </a:xfrm>
              </p:grpSpPr>
              <p:sp>
                <p:nvSpPr>
                  <p:cNvPr id="17" name="Параллелограмм 16"/>
                  <p:cNvSpPr/>
                  <p:nvPr/>
                </p:nvSpPr>
                <p:spPr>
                  <a:xfrm rot="2697946">
                    <a:off x="946147" y="1401225"/>
                    <a:ext cx="1470085" cy="1605764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8" name="Равнобедренный треугольник 17"/>
                  <p:cNvSpPr/>
                  <p:nvPr/>
                </p:nvSpPr>
                <p:spPr>
                  <a:xfrm rot="2685405">
                    <a:off x="952737" y="1401225"/>
                    <a:ext cx="1456904" cy="1598228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6157" name="Группа 18"/>
                <p:cNvGrpSpPr>
                  <a:grpSpLocks/>
                </p:cNvGrpSpPr>
                <p:nvPr/>
              </p:nvGrpSpPr>
              <p:grpSpPr bwMode="auto">
                <a:xfrm>
                  <a:off x="6764327" y="6439008"/>
                  <a:ext cx="457201" cy="438151"/>
                  <a:chOff x="945262" y="1404155"/>
                  <a:chExt cx="1472917" cy="1603366"/>
                </a:xfrm>
              </p:grpSpPr>
              <p:sp>
                <p:nvSpPr>
                  <p:cNvPr id="20" name="Параллелограмм 19"/>
                  <p:cNvSpPr/>
                  <p:nvPr/>
                </p:nvSpPr>
                <p:spPr>
                  <a:xfrm rot="2697946">
                    <a:off x="942765" y="1402669"/>
                    <a:ext cx="1473004" cy="1603384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21" name="Равнобедренный треугольник 20"/>
                  <p:cNvSpPr/>
                  <p:nvPr/>
                </p:nvSpPr>
                <p:spPr>
                  <a:xfrm rot="2685405">
                    <a:off x="947881" y="1402669"/>
                    <a:ext cx="1462775" cy="1597577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6158" name="Группа 24"/>
                <p:cNvGrpSpPr>
                  <a:grpSpLocks/>
                </p:cNvGrpSpPr>
                <p:nvPr/>
              </p:nvGrpSpPr>
              <p:grpSpPr bwMode="auto">
                <a:xfrm rot="5400000">
                  <a:off x="1693039" y="6034795"/>
                  <a:ext cx="544003" cy="417521"/>
                  <a:chOff x="604890" y="1094502"/>
                  <a:chExt cx="1881448" cy="2152146"/>
                </a:xfrm>
              </p:grpSpPr>
              <p:sp>
                <p:nvSpPr>
                  <p:cNvPr id="23" name="Параллелограмм 22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24" name="Равнобедренный треугольник 23"/>
                  <p:cNvSpPr/>
                  <p:nvPr/>
                </p:nvSpPr>
                <p:spPr>
                  <a:xfrm rot="2685405">
                    <a:off x="605986" y="1094450"/>
                    <a:ext cx="1861274" cy="2144048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6159" name="Группа 25"/>
                <p:cNvGrpSpPr>
                  <a:grpSpLocks/>
                </p:cNvGrpSpPr>
                <p:nvPr/>
              </p:nvGrpSpPr>
              <p:grpSpPr bwMode="auto">
                <a:xfrm>
                  <a:off x="1492817" y="6567136"/>
                  <a:ext cx="336224" cy="334850"/>
                  <a:chOff x="604890" y="1094502"/>
                  <a:chExt cx="1881448" cy="2152146"/>
                </a:xfrm>
              </p:grpSpPr>
              <p:sp>
                <p:nvSpPr>
                  <p:cNvPr id="27" name="Параллелограмм 26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28" name="Равнобедренный треугольник 27"/>
                  <p:cNvSpPr/>
                  <p:nvPr/>
                </p:nvSpPr>
                <p:spPr>
                  <a:xfrm rot="2685405">
                    <a:off x="604414" y="1105056"/>
                    <a:ext cx="1865616" cy="2142691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6160" name="Группа 31"/>
                <p:cNvGrpSpPr>
                  <a:grpSpLocks/>
                </p:cNvGrpSpPr>
                <p:nvPr/>
              </p:nvGrpSpPr>
              <p:grpSpPr bwMode="auto">
                <a:xfrm rot="10800000">
                  <a:off x="890918" y="6065692"/>
                  <a:ext cx="641882" cy="717213"/>
                  <a:chOff x="2517066" y="1043651"/>
                  <a:chExt cx="1604084" cy="2038493"/>
                </a:xfrm>
              </p:grpSpPr>
              <p:sp>
                <p:nvSpPr>
                  <p:cNvPr id="30" name="Параллелограмм 29"/>
                  <p:cNvSpPr/>
                  <p:nvPr/>
                </p:nvSpPr>
                <p:spPr>
                  <a:xfrm rot="2697946">
                    <a:off x="2518011" y="1047627"/>
                    <a:ext cx="1602852" cy="2034963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3B4F67">
                          <a:shade val="30000"/>
                          <a:satMod val="115000"/>
                        </a:srgbClr>
                      </a:gs>
                      <a:gs pos="50000">
                        <a:srgbClr val="3B4F67">
                          <a:shade val="67500"/>
                          <a:satMod val="115000"/>
                        </a:srgbClr>
                      </a:gs>
                      <a:gs pos="100000">
                        <a:srgbClr val="3B4F67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31" name="Равнобедренный треугольник 30"/>
                  <p:cNvSpPr/>
                  <p:nvPr/>
                </p:nvSpPr>
                <p:spPr>
                  <a:xfrm rot="2685405">
                    <a:off x="2529914" y="1052138"/>
                    <a:ext cx="1590948" cy="2034966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3B4F67"/>
                  </a:soli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6161" name="Группа 41"/>
                <p:cNvGrpSpPr>
                  <a:grpSpLocks/>
                </p:cNvGrpSpPr>
                <p:nvPr/>
              </p:nvGrpSpPr>
              <p:grpSpPr bwMode="auto">
                <a:xfrm>
                  <a:off x="7913994" y="5918021"/>
                  <a:ext cx="1326238" cy="1006343"/>
                  <a:chOff x="1903884" y="2588225"/>
                  <a:chExt cx="1525512" cy="1259875"/>
                </a:xfrm>
              </p:grpSpPr>
              <p:grpSp>
                <p:nvGrpSpPr>
                  <p:cNvPr id="6171" name="Группа 35"/>
                  <p:cNvGrpSpPr>
                    <a:grpSpLocks/>
                  </p:cNvGrpSpPr>
                  <p:nvPr/>
                </p:nvGrpSpPr>
                <p:grpSpPr bwMode="auto">
                  <a:xfrm>
                    <a:off x="2128507" y="2588225"/>
                    <a:ext cx="1300889" cy="1259875"/>
                    <a:chOff x="1210214" y="1547495"/>
                    <a:chExt cx="2013209" cy="2084018"/>
                  </a:xfrm>
                </p:grpSpPr>
                <p:sp>
                  <p:nvSpPr>
                    <p:cNvPr id="34" name="Параллелограмм 33"/>
                    <p:cNvSpPr/>
                    <p:nvPr/>
                  </p:nvSpPr>
                  <p:spPr>
                    <a:xfrm rot="2697946">
                      <a:off x="1211207" y="1547234"/>
                      <a:ext cx="2012162" cy="2081032"/>
                    </a:xfrm>
                    <a:prstGeom prst="parallelogram">
                      <a:avLst>
                        <a:gd name="adj" fmla="val 0"/>
                      </a:avLst>
                    </a:prstGeom>
                    <a:gradFill flip="none" rotWithShape="1">
                      <a:gsLst>
                        <a:gs pos="0">
                          <a:srgbClr val="E87D2D">
                            <a:shade val="30000"/>
                            <a:satMod val="115000"/>
                          </a:srgbClr>
                        </a:gs>
                        <a:gs pos="50000">
                          <a:srgbClr val="E87D2D">
                            <a:shade val="67500"/>
                            <a:satMod val="115000"/>
                          </a:srgbClr>
                        </a:gs>
                        <a:gs pos="100000">
                          <a:srgbClr val="E87D2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>
                      <a:solidFill>
                        <a:srgbClr val="E87D2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5" name="Равнобедренный треугольник 34"/>
                    <p:cNvSpPr/>
                    <p:nvPr/>
                  </p:nvSpPr>
                  <p:spPr>
                    <a:xfrm rot="2685405">
                      <a:off x="1222512" y="1553809"/>
                      <a:ext cx="2000858" cy="2077743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FF8F29"/>
                    </a:solidFill>
                    <a:ln>
                      <a:solidFill>
                        <a:srgbClr val="FF8F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172" name="Группа 40"/>
                  <p:cNvGrpSpPr>
                    <a:grpSpLocks/>
                  </p:cNvGrpSpPr>
                  <p:nvPr/>
                </p:nvGrpSpPr>
                <p:grpSpPr bwMode="auto">
                  <a:xfrm>
                    <a:off x="1903884" y="2690725"/>
                    <a:ext cx="1017134" cy="1010681"/>
                    <a:chOff x="448706" y="2811371"/>
                    <a:chExt cx="1017134" cy="1010681"/>
                  </a:xfrm>
                </p:grpSpPr>
                <p:sp>
                  <p:nvSpPr>
                    <p:cNvPr id="38" name="Параллелограмм 37"/>
                    <p:cNvSpPr/>
                    <p:nvPr/>
                  </p:nvSpPr>
                  <p:spPr>
                    <a:xfrm rot="2697946">
                      <a:off x="454834" y="2816037"/>
                      <a:ext cx="1011683" cy="1005661"/>
                    </a:xfrm>
                    <a:prstGeom prst="parallelogram">
                      <a:avLst>
                        <a:gd name="adj" fmla="val 0"/>
                      </a:avLst>
                    </a:prstGeom>
                    <a:solidFill>
                      <a:srgbClr val="FFFEFB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9" name="Равнобедренный треугольник 38"/>
                    <p:cNvSpPr/>
                    <p:nvPr/>
                  </p:nvSpPr>
                  <p:spPr>
                    <a:xfrm rot="2685405">
                      <a:off x="449356" y="2812062"/>
                      <a:ext cx="1006204" cy="997711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</p:grpSp>
            </p:grpSp>
            <p:grpSp>
              <p:nvGrpSpPr>
                <p:cNvPr id="6162" name="Группа 45"/>
                <p:cNvGrpSpPr>
                  <a:grpSpLocks/>
                </p:cNvGrpSpPr>
                <p:nvPr/>
              </p:nvGrpSpPr>
              <p:grpSpPr bwMode="auto">
                <a:xfrm>
                  <a:off x="3187580" y="6073373"/>
                  <a:ext cx="821820" cy="770363"/>
                  <a:chOff x="431530" y="1958235"/>
                  <a:chExt cx="2184670" cy="1826365"/>
                </a:xfrm>
              </p:grpSpPr>
              <p:sp>
                <p:nvSpPr>
                  <p:cNvPr id="44" name="Параллелограмм 43"/>
                  <p:cNvSpPr/>
                  <p:nvPr/>
                </p:nvSpPr>
                <p:spPr>
                  <a:xfrm rot="2697946">
                    <a:off x="433402" y="1958470"/>
                    <a:ext cx="2181926" cy="182538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45" name="Равнобедренный треугольник 44"/>
                  <p:cNvSpPr/>
                  <p:nvPr/>
                </p:nvSpPr>
                <p:spPr>
                  <a:xfrm rot="2685405">
                    <a:off x="441842" y="1965997"/>
                    <a:ext cx="2165045" cy="1810326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6163" name="Группа 46"/>
                <p:cNvGrpSpPr>
                  <a:grpSpLocks/>
                </p:cNvGrpSpPr>
                <p:nvPr/>
              </p:nvGrpSpPr>
              <p:grpSpPr bwMode="auto">
                <a:xfrm rot="10800000">
                  <a:off x="4331002" y="6270061"/>
                  <a:ext cx="438150" cy="437302"/>
                  <a:chOff x="431530" y="1958235"/>
                  <a:chExt cx="2184670" cy="1826365"/>
                </a:xfrm>
              </p:grpSpPr>
              <p:sp>
                <p:nvSpPr>
                  <p:cNvPr id="48" name="Параллелограмм 47"/>
                  <p:cNvSpPr/>
                  <p:nvPr/>
                </p:nvSpPr>
                <p:spPr>
                  <a:xfrm rot="2697946">
                    <a:off x="429640" y="1960194"/>
                    <a:ext cx="2184805" cy="1823304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49" name="Равнобедренный треугольник 48"/>
                  <p:cNvSpPr/>
                  <p:nvPr/>
                </p:nvSpPr>
                <p:spPr>
                  <a:xfrm rot="2685405">
                    <a:off x="437554" y="1966826"/>
                    <a:ext cx="2168973" cy="1810039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6164" name="Группа 49"/>
                <p:cNvGrpSpPr>
                  <a:grpSpLocks/>
                </p:cNvGrpSpPr>
                <p:nvPr/>
              </p:nvGrpSpPr>
              <p:grpSpPr bwMode="auto">
                <a:xfrm>
                  <a:off x="4083181" y="6669613"/>
                  <a:ext cx="184421" cy="196852"/>
                  <a:chOff x="431530" y="1958235"/>
                  <a:chExt cx="2184670" cy="1826365"/>
                </a:xfrm>
              </p:grpSpPr>
              <p:sp>
                <p:nvSpPr>
                  <p:cNvPr id="51" name="Параллелограмм 50"/>
                  <p:cNvSpPr/>
                  <p:nvPr/>
                </p:nvSpPr>
                <p:spPr>
                  <a:xfrm rot="2697946">
                    <a:off x="437548" y="1965351"/>
                    <a:ext cx="2181590" cy="1826374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52" name="Равнобедренный треугольник 51"/>
                  <p:cNvSpPr/>
                  <p:nvPr/>
                </p:nvSpPr>
                <p:spPr>
                  <a:xfrm rot="2685405">
                    <a:off x="437548" y="1965351"/>
                    <a:ext cx="2181590" cy="1826374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</p:grpSp>
          <p:pic>
            <p:nvPicPr>
              <p:cNvPr id="6154" name="Рисунок 5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40" y="57388"/>
                <a:ext cx="1834193" cy="1378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7" name="Заголовок 1"/>
          <p:cNvSpPr>
            <a:spLocks noGrp="1"/>
          </p:cNvSpPr>
          <p:nvPr>
            <p:ph type="ctrTitle"/>
          </p:nvPr>
        </p:nvSpPr>
        <p:spPr>
          <a:xfrm>
            <a:off x="2109788" y="276225"/>
            <a:ext cx="6699250" cy="8318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>
                <a:solidFill>
                  <a:srgbClr val="115E8C"/>
                </a:solidFill>
                <a:latin typeface="Arial Black" panose="020B0A04020102020204" pitchFamily="34" charset="0"/>
              </a:rPr>
              <a:t>Программа организации предпринимательского пространства</a:t>
            </a:r>
            <a:endParaRPr lang="ru-RU" sz="2700" dirty="0">
              <a:solidFill>
                <a:srgbClr val="115E8C"/>
              </a:solidFill>
            </a:endParaRPr>
          </a:p>
        </p:txBody>
      </p:sp>
      <p:sp>
        <p:nvSpPr>
          <p:cNvPr id="6148" name="Объект 2"/>
          <p:cNvSpPr txBox="1">
            <a:spLocks/>
          </p:cNvSpPr>
          <p:nvPr/>
        </p:nvSpPr>
        <p:spPr bwMode="auto">
          <a:xfrm>
            <a:off x="107950" y="1489075"/>
            <a:ext cx="8869363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2000" b="1" i="1">
                <a:solidFill>
                  <a:srgbClr val="243549"/>
                </a:solidFill>
              </a:rPr>
              <a:t>3 блок- 3 класс «Хочу все сам».</a:t>
            </a:r>
            <a:r>
              <a:rPr lang="ru-RU" altLang="ru-RU" sz="2000" b="1">
                <a:solidFill>
                  <a:srgbClr val="243549"/>
                </a:solidFill>
              </a:rPr>
              <a:t> Цель </a:t>
            </a:r>
            <a:r>
              <a:rPr lang="ru-RU" altLang="ru-RU" sz="2000">
                <a:solidFill>
                  <a:srgbClr val="243549"/>
                </a:solidFill>
              </a:rPr>
              <a:t>этого блока- дать возможность ребёнку самому  выбрать профессию и попытаться её представить.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000" b="1">
                <a:solidFill>
                  <a:srgbClr val="243549"/>
                </a:solidFill>
              </a:rPr>
              <a:t>Основная задача</a:t>
            </a:r>
            <a:r>
              <a:rPr lang="ru-RU" altLang="ru-RU" sz="2000">
                <a:solidFill>
                  <a:srgbClr val="243549"/>
                </a:solidFill>
              </a:rPr>
              <a:t> - помочь ребёнку выявить особенности собственных качеств, имеющих отношение к той или иной профессии, прояснение их содержания, оценке их уровня развития.По сути – это мастер-класс, который проводит ребёнок или группа детей по выбранной на данный момент профессии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000" b="1" i="1">
                <a:solidFill>
                  <a:srgbClr val="243549"/>
                </a:solidFill>
              </a:rPr>
              <a:t> 4 блок-4 класс « Я – предприимчивый человек».</a:t>
            </a:r>
            <a:r>
              <a:rPr lang="ru-RU" altLang="ru-RU" sz="2000" i="1">
                <a:solidFill>
                  <a:srgbClr val="243549"/>
                </a:solidFill>
              </a:rPr>
              <a:t> </a:t>
            </a:r>
            <a:endParaRPr lang="ru-RU" altLang="ru-RU" sz="2000">
              <a:solidFill>
                <a:srgbClr val="243549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000" b="1">
                <a:solidFill>
                  <a:srgbClr val="243549"/>
                </a:solidFill>
              </a:rPr>
              <a:t>Цель</a:t>
            </a:r>
            <a:r>
              <a:rPr lang="ru-RU" altLang="ru-RU" sz="2000">
                <a:solidFill>
                  <a:srgbClr val="243549"/>
                </a:solidFill>
              </a:rPr>
              <a:t> - исследовать способы получения дохода своим трудом (своей профессией). Надо оговориться, что мы не претендуем на  то, что дети освоят этот вид деятельности. </a:t>
            </a:r>
            <a:r>
              <a:rPr lang="ru-RU" altLang="ru-RU" sz="2000" b="1">
                <a:solidFill>
                  <a:srgbClr val="243549"/>
                </a:solidFill>
              </a:rPr>
              <a:t>Главная задача</a:t>
            </a:r>
            <a:r>
              <a:rPr lang="ru-RU" altLang="ru-RU" sz="2000">
                <a:solidFill>
                  <a:srgbClr val="243549"/>
                </a:solidFill>
              </a:rPr>
              <a:t> -   выявить соотношение «моя профессия и бизнес».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000">
                <a:solidFill>
                  <a:srgbClr val="243549"/>
                </a:solidFill>
              </a:rPr>
              <a:t>В этом блоке особое внимание уделяется  благотворительности. Дети ответят на вопрос « куда можно потратить деньги, заработанные своим трудом»</a:t>
            </a:r>
          </a:p>
          <a:p>
            <a:pPr algn="ctr">
              <a:buFont typeface="Arial" panose="020B0604020202020204" pitchFamily="34" charset="0"/>
              <a:buNone/>
            </a:pPr>
            <a:endParaRPr lang="ru-RU" altLang="ru-RU" sz="1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9830"/>
                <a:gridCol w="4117399"/>
                <a:gridCol w="1901149"/>
                <a:gridCol w="1595622"/>
              </a:tblGrid>
              <a:tr h="79130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Сроки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7" marR="54457" marT="0" marB="0" anchor="ctr">
                    <a:solidFill>
                      <a:srgbClr val="05A9A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Виды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7" marR="54457" marT="0" marB="0" anchor="ctr">
                    <a:solidFill>
                      <a:srgbClr val="05A9A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7" marR="54457" marT="0" marB="0" anchor="ctr">
                    <a:solidFill>
                      <a:srgbClr val="05A9A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Экскурсии, </a:t>
                      </a:r>
                      <a:r>
                        <a:rPr lang="ru-RU" sz="1600" b="1" dirty="0" smtClean="0">
                          <a:effectLst/>
                        </a:rPr>
                        <a:t>творческие </a:t>
                      </a:r>
                      <a:r>
                        <a:rPr lang="ru-RU" sz="1600" b="1" dirty="0">
                          <a:effectLst/>
                        </a:rPr>
                        <a:t>задания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7" marR="54457" marT="0" marB="0" anchor="ctr">
                    <a:solidFill>
                      <a:srgbClr val="05A9AB"/>
                    </a:solidFill>
                  </a:tcPr>
                </a:tc>
              </a:tr>
              <a:tr h="2637691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 четверть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7" marR="54457" marT="0" marB="0" anchor="ctr">
                    <a:solidFill>
                      <a:srgbClr val="05A9A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Теоретические занятия.</a:t>
                      </a:r>
                    </a:p>
                    <a:p>
                      <a:pPr marL="0" lvl="1" indent="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dirty="0">
                          <a:effectLst/>
                        </a:rPr>
                        <a:t>1.Что такое предпринимательство? Кто такие предприниматели?</a:t>
                      </a:r>
                    </a:p>
                    <a:p>
                      <a:pPr marL="0" lvl="1" indent="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dirty="0">
                          <a:effectLst/>
                        </a:rPr>
                        <a:t>2.Структура работы  в предпринимательстве.</a:t>
                      </a:r>
                    </a:p>
                    <a:p>
                      <a:pPr marL="0" lvl="1" indent="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dirty="0">
                          <a:effectLst/>
                        </a:rPr>
                        <a:t> 3.Бизнес-план-это….</a:t>
                      </a:r>
                    </a:p>
                    <a:p>
                      <a:pPr marL="0" lvl="1" indent="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dirty="0">
                          <a:effectLst/>
                        </a:rPr>
                        <a:t>4.Рынок, цена, рентабельность, исследование идеи</a:t>
                      </a:r>
                    </a:p>
                    <a:p>
                      <a:pPr marL="0" lvl="1" indent="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dirty="0">
                          <a:effectLst/>
                        </a:rPr>
                        <a:t>5.Роль рекламы в бизнесе.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6.Секреты эффективных продаж.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7" marR="54457" marT="0" marB="0" anchor="ctr">
                    <a:solidFill>
                      <a:srgbClr val="FBE3D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Встреча с предпринимателями Пензенской области, в первую очередь с родственниками наших семей.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7" marR="54457" marT="0" marB="0" anchor="ctr">
                    <a:solidFill>
                      <a:srgbClr val="FBE3D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Калейдоскоп профессий будущего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Экскурсии на  место работы «предпринимателей»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7" marR="54457" marT="0" marB="0" anchor="ctr">
                    <a:solidFill>
                      <a:srgbClr val="FBE3D1"/>
                    </a:solidFill>
                  </a:tcPr>
                </a:tc>
              </a:tr>
              <a:tr h="131884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 четверть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7" marR="54457" marT="0" marB="0" anchor="ctr">
                    <a:solidFill>
                      <a:srgbClr val="05A9A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 Бизнес –игра  « Как продать товар выгоднее»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 Цель-продажа товаров сделанных своими руками( варенье, игрушки, поделки и т.п.)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7" marR="54457" marT="0" marB="0" anchor="ctr">
                    <a:solidFill>
                      <a:srgbClr val="B6F4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Разработка сценария беседы с потенциальным клиентом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7" marR="54457" marT="0" marB="0" anchor="ctr">
                    <a:solidFill>
                      <a:srgbClr val="B6F4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Поэтическая мастерская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 « Стихи о моейбуд.профессии»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7" marR="54457" marT="0" marB="0" anchor="ctr">
                    <a:solidFill>
                      <a:srgbClr val="B6F4FC"/>
                    </a:solidFill>
                  </a:tcPr>
                </a:tc>
              </a:tr>
              <a:tr h="79130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 3 четверть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7" marR="54457" marT="0" marB="0" anchor="ctr">
                    <a:solidFill>
                      <a:srgbClr val="05A9A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Бизнес-игра « Город </a:t>
                      </a:r>
                      <a:r>
                        <a:rPr lang="ru-RU" sz="1600" b="1" dirty="0" smtClean="0">
                          <a:effectLst/>
                        </a:rPr>
                        <a:t>развлечений</a:t>
                      </a:r>
                      <a:r>
                        <a:rPr lang="ru-RU" sz="1600" b="1" dirty="0">
                          <a:effectLst/>
                        </a:rPr>
                        <a:t>»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Цель- развлечение гостей города  творческими идеями.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7" marR="54457" marT="0" marB="0" anchor="ctr">
                    <a:solidFill>
                      <a:srgbClr val="FBE3D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7" marR="54457" marT="0" marB="0" anchor="ctr">
                    <a:solidFill>
                      <a:srgbClr val="FBE3D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Экскурсия  в творческую лабораторию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7" marR="54457" marT="0" marB="0" anchor="ctr">
                    <a:solidFill>
                      <a:srgbClr val="FBE3D1"/>
                    </a:solidFill>
                  </a:tcPr>
                </a:tc>
              </a:tr>
              <a:tr h="131884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 четверть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7" marR="54457" marT="0" marB="0" anchor="ctr">
                    <a:solidFill>
                      <a:srgbClr val="05A9A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 Рефлексия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«Чем я хочу заниматься»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7" marR="54457" marT="0" marB="0" anchor="ctr">
                    <a:solidFill>
                      <a:srgbClr val="B6F4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Компьютерные презентации « Все работы хороши - выбирай на вкус!»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7" marR="54457" marT="0" marB="0" anchor="ctr">
                    <a:solidFill>
                      <a:srgbClr val="B6F4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Проба пера- сочинение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« Поменяю ли я свою мечту детства»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7" marR="54457" marT="0" marB="0" anchor="ctr">
                    <a:solidFill>
                      <a:srgbClr val="B6F4F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69"/>
          <p:cNvGrpSpPr>
            <a:grpSpLocks/>
          </p:cNvGrpSpPr>
          <p:nvPr/>
        </p:nvGrpSpPr>
        <p:grpSpPr bwMode="auto">
          <a:xfrm>
            <a:off x="-1646238" y="30163"/>
            <a:ext cx="13650913" cy="7507287"/>
            <a:chOff x="-1646838" y="30092"/>
            <a:chExt cx="13651742" cy="7507386"/>
          </a:xfrm>
        </p:grpSpPr>
        <p:sp>
          <p:nvSpPr>
            <p:cNvPr id="69" name="Ромб 68"/>
            <p:cNvSpPr/>
            <p:nvPr/>
          </p:nvSpPr>
          <p:spPr>
            <a:xfrm rot="20800897">
              <a:off x="1514067" y="401572"/>
              <a:ext cx="10490837" cy="713590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Ромб 67"/>
            <p:cNvSpPr/>
            <p:nvPr/>
          </p:nvSpPr>
          <p:spPr>
            <a:xfrm rot="20676229">
              <a:off x="-1646838" y="338071"/>
              <a:ext cx="9812934" cy="7137494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8203" name="Группа 66"/>
            <p:cNvGrpSpPr>
              <a:grpSpLocks/>
            </p:cNvGrpSpPr>
            <p:nvPr/>
          </p:nvGrpSpPr>
          <p:grpSpPr bwMode="auto">
            <a:xfrm>
              <a:off x="27296" y="30092"/>
              <a:ext cx="9116704" cy="6827908"/>
              <a:chOff x="27296" y="30092"/>
              <a:chExt cx="9116704" cy="6827908"/>
            </a:xfrm>
          </p:grpSpPr>
          <p:sp>
            <p:nvSpPr>
              <p:cNvPr id="63" name="Багетная рамка 62"/>
              <p:cNvSpPr/>
              <p:nvPr/>
            </p:nvSpPr>
            <p:spPr>
              <a:xfrm>
                <a:off x="28077" y="30092"/>
                <a:ext cx="9115979" cy="6821577"/>
              </a:xfrm>
              <a:prstGeom prst="bevel">
                <a:avLst>
                  <a:gd name="adj" fmla="val 1159"/>
                </a:avLst>
              </a:prstGeom>
              <a:noFill/>
              <a:ln w="38100">
                <a:solidFill>
                  <a:srgbClr val="34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8205" name="Группа 59"/>
              <p:cNvGrpSpPr>
                <a:grpSpLocks/>
              </p:cNvGrpSpPr>
              <p:nvPr/>
            </p:nvGrpSpPr>
            <p:grpSpPr bwMode="auto">
              <a:xfrm>
                <a:off x="524880" y="5851657"/>
                <a:ext cx="8349314" cy="1006343"/>
                <a:chOff x="890918" y="5918021"/>
                <a:chExt cx="8349314" cy="1006343"/>
              </a:xfrm>
            </p:grpSpPr>
            <p:grpSp>
              <p:nvGrpSpPr>
                <p:cNvPr id="8207" name="Группа 14"/>
                <p:cNvGrpSpPr>
                  <a:grpSpLocks/>
                </p:cNvGrpSpPr>
                <p:nvPr/>
              </p:nvGrpSpPr>
              <p:grpSpPr bwMode="auto">
                <a:xfrm>
                  <a:off x="5905408" y="6124105"/>
                  <a:ext cx="711200" cy="717511"/>
                  <a:chOff x="945262" y="1404155"/>
                  <a:chExt cx="1472917" cy="1603366"/>
                </a:xfrm>
              </p:grpSpPr>
              <p:sp>
                <p:nvSpPr>
                  <p:cNvPr id="13" name="Параллелограмм 12"/>
                  <p:cNvSpPr/>
                  <p:nvPr/>
                </p:nvSpPr>
                <p:spPr>
                  <a:xfrm rot="2697946">
                    <a:off x="943717" y="1408079"/>
                    <a:ext cx="1473006" cy="159992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4" name="Равнобедренный треугольник 13"/>
                  <p:cNvSpPr/>
                  <p:nvPr/>
                </p:nvSpPr>
                <p:spPr>
                  <a:xfrm rot="2685405">
                    <a:off x="950293" y="1404530"/>
                    <a:ext cx="1463141" cy="1599927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8208" name="Группа 15"/>
                <p:cNvGrpSpPr>
                  <a:grpSpLocks/>
                </p:cNvGrpSpPr>
                <p:nvPr/>
              </p:nvGrpSpPr>
              <p:grpSpPr bwMode="auto">
                <a:xfrm>
                  <a:off x="6704598" y="5977251"/>
                  <a:ext cx="354716" cy="337636"/>
                  <a:chOff x="945262" y="1404155"/>
                  <a:chExt cx="1472917" cy="1603366"/>
                </a:xfrm>
              </p:grpSpPr>
              <p:sp>
                <p:nvSpPr>
                  <p:cNvPr id="17" name="Параллелограмм 16"/>
                  <p:cNvSpPr/>
                  <p:nvPr/>
                </p:nvSpPr>
                <p:spPr>
                  <a:xfrm rot="2697946">
                    <a:off x="946147" y="1401225"/>
                    <a:ext cx="1470085" cy="1605764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8" name="Равнобедренный треугольник 17"/>
                  <p:cNvSpPr/>
                  <p:nvPr/>
                </p:nvSpPr>
                <p:spPr>
                  <a:xfrm rot="2685405">
                    <a:off x="952737" y="1401225"/>
                    <a:ext cx="1456904" cy="1598228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8209" name="Группа 18"/>
                <p:cNvGrpSpPr>
                  <a:grpSpLocks/>
                </p:cNvGrpSpPr>
                <p:nvPr/>
              </p:nvGrpSpPr>
              <p:grpSpPr bwMode="auto">
                <a:xfrm>
                  <a:off x="6764327" y="6439008"/>
                  <a:ext cx="457201" cy="438151"/>
                  <a:chOff x="945262" y="1404155"/>
                  <a:chExt cx="1472917" cy="1603366"/>
                </a:xfrm>
              </p:grpSpPr>
              <p:sp>
                <p:nvSpPr>
                  <p:cNvPr id="20" name="Параллелограмм 19"/>
                  <p:cNvSpPr/>
                  <p:nvPr/>
                </p:nvSpPr>
                <p:spPr>
                  <a:xfrm rot="2697946">
                    <a:off x="942765" y="1402669"/>
                    <a:ext cx="1473004" cy="1603384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21" name="Равнобедренный треугольник 20"/>
                  <p:cNvSpPr/>
                  <p:nvPr/>
                </p:nvSpPr>
                <p:spPr>
                  <a:xfrm rot="2685405">
                    <a:off x="947881" y="1402669"/>
                    <a:ext cx="1462775" cy="1597577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8210" name="Группа 24"/>
                <p:cNvGrpSpPr>
                  <a:grpSpLocks/>
                </p:cNvGrpSpPr>
                <p:nvPr/>
              </p:nvGrpSpPr>
              <p:grpSpPr bwMode="auto">
                <a:xfrm rot="5400000">
                  <a:off x="1693039" y="6034795"/>
                  <a:ext cx="544003" cy="417521"/>
                  <a:chOff x="604890" y="1094502"/>
                  <a:chExt cx="1881448" cy="2152146"/>
                </a:xfrm>
              </p:grpSpPr>
              <p:sp>
                <p:nvSpPr>
                  <p:cNvPr id="23" name="Параллелограмм 22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24" name="Равнобедренный треугольник 23"/>
                  <p:cNvSpPr/>
                  <p:nvPr/>
                </p:nvSpPr>
                <p:spPr>
                  <a:xfrm rot="2685405">
                    <a:off x="605986" y="1094450"/>
                    <a:ext cx="1861274" cy="2144048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8211" name="Группа 25"/>
                <p:cNvGrpSpPr>
                  <a:grpSpLocks/>
                </p:cNvGrpSpPr>
                <p:nvPr/>
              </p:nvGrpSpPr>
              <p:grpSpPr bwMode="auto">
                <a:xfrm>
                  <a:off x="1492817" y="6567136"/>
                  <a:ext cx="336224" cy="334850"/>
                  <a:chOff x="604890" y="1094502"/>
                  <a:chExt cx="1881448" cy="2152146"/>
                </a:xfrm>
              </p:grpSpPr>
              <p:sp>
                <p:nvSpPr>
                  <p:cNvPr id="27" name="Параллелограмм 26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28" name="Равнобедренный треугольник 27"/>
                  <p:cNvSpPr/>
                  <p:nvPr/>
                </p:nvSpPr>
                <p:spPr>
                  <a:xfrm rot="2685405">
                    <a:off x="604414" y="1105056"/>
                    <a:ext cx="1865616" cy="2142691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8212" name="Группа 31"/>
                <p:cNvGrpSpPr>
                  <a:grpSpLocks/>
                </p:cNvGrpSpPr>
                <p:nvPr/>
              </p:nvGrpSpPr>
              <p:grpSpPr bwMode="auto">
                <a:xfrm rot="10800000">
                  <a:off x="890918" y="6065692"/>
                  <a:ext cx="641882" cy="717213"/>
                  <a:chOff x="2517066" y="1043651"/>
                  <a:chExt cx="1604084" cy="2038493"/>
                </a:xfrm>
              </p:grpSpPr>
              <p:sp>
                <p:nvSpPr>
                  <p:cNvPr id="30" name="Параллелограмм 29"/>
                  <p:cNvSpPr/>
                  <p:nvPr/>
                </p:nvSpPr>
                <p:spPr>
                  <a:xfrm rot="2697946">
                    <a:off x="2518011" y="1047627"/>
                    <a:ext cx="1602852" cy="2034963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3B4F67">
                          <a:shade val="30000"/>
                          <a:satMod val="115000"/>
                        </a:srgbClr>
                      </a:gs>
                      <a:gs pos="50000">
                        <a:srgbClr val="3B4F67">
                          <a:shade val="67500"/>
                          <a:satMod val="115000"/>
                        </a:srgbClr>
                      </a:gs>
                      <a:gs pos="100000">
                        <a:srgbClr val="3B4F67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31" name="Равнобедренный треугольник 30"/>
                  <p:cNvSpPr/>
                  <p:nvPr/>
                </p:nvSpPr>
                <p:spPr>
                  <a:xfrm rot="2685405">
                    <a:off x="2529914" y="1052138"/>
                    <a:ext cx="1590948" cy="2034966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3B4F67"/>
                  </a:soli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8213" name="Группа 41"/>
                <p:cNvGrpSpPr>
                  <a:grpSpLocks/>
                </p:cNvGrpSpPr>
                <p:nvPr/>
              </p:nvGrpSpPr>
              <p:grpSpPr bwMode="auto">
                <a:xfrm>
                  <a:off x="7913994" y="5918021"/>
                  <a:ext cx="1326238" cy="1006343"/>
                  <a:chOff x="1903884" y="2588225"/>
                  <a:chExt cx="1525512" cy="1259875"/>
                </a:xfrm>
              </p:grpSpPr>
              <p:grpSp>
                <p:nvGrpSpPr>
                  <p:cNvPr id="8223" name="Группа 35"/>
                  <p:cNvGrpSpPr>
                    <a:grpSpLocks/>
                  </p:cNvGrpSpPr>
                  <p:nvPr/>
                </p:nvGrpSpPr>
                <p:grpSpPr bwMode="auto">
                  <a:xfrm>
                    <a:off x="2128507" y="2588225"/>
                    <a:ext cx="1300889" cy="1259875"/>
                    <a:chOff x="1210214" y="1547495"/>
                    <a:chExt cx="2013209" cy="2084018"/>
                  </a:xfrm>
                </p:grpSpPr>
                <p:sp>
                  <p:nvSpPr>
                    <p:cNvPr id="34" name="Параллелограмм 33"/>
                    <p:cNvSpPr/>
                    <p:nvPr/>
                  </p:nvSpPr>
                  <p:spPr>
                    <a:xfrm rot="2697946">
                      <a:off x="1211207" y="1547234"/>
                      <a:ext cx="2012162" cy="2081032"/>
                    </a:xfrm>
                    <a:prstGeom prst="parallelogram">
                      <a:avLst>
                        <a:gd name="adj" fmla="val 0"/>
                      </a:avLst>
                    </a:prstGeom>
                    <a:gradFill flip="none" rotWithShape="1">
                      <a:gsLst>
                        <a:gs pos="0">
                          <a:srgbClr val="E87D2D">
                            <a:shade val="30000"/>
                            <a:satMod val="115000"/>
                          </a:srgbClr>
                        </a:gs>
                        <a:gs pos="50000">
                          <a:srgbClr val="E87D2D">
                            <a:shade val="67500"/>
                            <a:satMod val="115000"/>
                          </a:srgbClr>
                        </a:gs>
                        <a:gs pos="100000">
                          <a:srgbClr val="E87D2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>
                      <a:solidFill>
                        <a:srgbClr val="E87D2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5" name="Равнобедренный треугольник 34"/>
                    <p:cNvSpPr/>
                    <p:nvPr/>
                  </p:nvSpPr>
                  <p:spPr>
                    <a:xfrm rot="2685405">
                      <a:off x="1222512" y="1553809"/>
                      <a:ext cx="2000858" cy="2077743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FF8F29"/>
                    </a:solidFill>
                    <a:ln>
                      <a:solidFill>
                        <a:srgbClr val="FF8F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8224" name="Группа 40"/>
                  <p:cNvGrpSpPr>
                    <a:grpSpLocks/>
                  </p:cNvGrpSpPr>
                  <p:nvPr/>
                </p:nvGrpSpPr>
                <p:grpSpPr bwMode="auto">
                  <a:xfrm>
                    <a:off x="1903884" y="2690725"/>
                    <a:ext cx="1017134" cy="1010681"/>
                    <a:chOff x="448706" y="2811371"/>
                    <a:chExt cx="1017134" cy="1010681"/>
                  </a:xfrm>
                </p:grpSpPr>
                <p:sp>
                  <p:nvSpPr>
                    <p:cNvPr id="38" name="Параллелограмм 37"/>
                    <p:cNvSpPr/>
                    <p:nvPr/>
                  </p:nvSpPr>
                  <p:spPr>
                    <a:xfrm rot="2697946">
                      <a:off x="454834" y="2816037"/>
                      <a:ext cx="1011683" cy="1005661"/>
                    </a:xfrm>
                    <a:prstGeom prst="parallelogram">
                      <a:avLst>
                        <a:gd name="adj" fmla="val 0"/>
                      </a:avLst>
                    </a:prstGeom>
                    <a:solidFill>
                      <a:srgbClr val="FFFEFB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9" name="Равнобедренный треугольник 38"/>
                    <p:cNvSpPr/>
                    <p:nvPr/>
                  </p:nvSpPr>
                  <p:spPr>
                    <a:xfrm rot="2685405">
                      <a:off x="449356" y="2812062"/>
                      <a:ext cx="1006204" cy="997711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</p:grpSp>
            </p:grpSp>
            <p:grpSp>
              <p:nvGrpSpPr>
                <p:cNvPr id="8214" name="Группа 45"/>
                <p:cNvGrpSpPr>
                  <a:grpSpLocks/>
                </p:cNvGrpSpPr>
                <p:nvPr/>
              </p:nvGrpSpPr>
              <p:grpSpPr bwMode="auto">
                <a:xfrm>
                  <a:off x="3187580" y="6073373"/>
                  <a:ext cx="821820" cy="770363"/>
                  <a:chOff x="431530" y="1958235"/>
                  <a:chExt cx="2184670" cy="1826365"/>
                </a:xfrm>
              </p:grpSpPr>
              <p:sp>
                <p:nvSpPr>
                  <p:cNvPr id="44" name="Параллелограмм 43"/>
                  <p:cNvSpPr/>
                  <p:nvPr/>
                </p:nvSpPr>
                <p:spPr>
                  <a:xfrm rot="2697946">
                    <a:off x="433402" y="1958470"/>
                    <a:ext cx="2181926" cy="182538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45" name="Равнобедренный треугольник 44"/>
                  <p:cNvSpPr/>
                  <p:nvPr/>
                </p:nvSpPr>
                <p:spPr>
                  <a:xfrm rot="2685405">
                    <a:off x="441842" y="1965997"/>
                    <a:ext cx="2165045" cy="1810326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8215" name="Группа 46"/>
                <p:cNvGrpSpPr>
                  <a:grpSpLocks/>
                </p:cNvGrpSpPr>
                <p:nvPr/>
              </p:nvGrpSpPr>
              <p:grpSpPr bwMode="auto">
                <a:xfrm rot="10800000">
                  <a:off x="4331002" y="6270061"/>
                  <a:ext cx="438150" cy="437302"/>
                  <a:chOff x="431530" y="1958235"/>
                  <a:chExt cx="2184670" cy="1826365"/>
                </a:xfrm>
              </p:grpSpPr>
              <p:sp>
                <p:nvSpPr>
                  <p:cNvPr id="48" name="Параллелограмм 47"/>
                  <p:cNvSpPr/>
                  <p:nvPr/>
                </p:nvSpPr>
                <p:spPr>
                  <a:xfrm rot="2697946">
                    <a:off x="429640" y="1960194"/>
                    <a:ext cx="2184805" cy="1823304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49" name="Равнобедренный треугольник 48"/>
                  <p:cNvSpPr/>
                  <p:nvPr/>
                </p:nvSpPr>
                <p:spPr>
                  <a:xfrm rot="2685405">
                    <a:off x="437554" y="1966826"/>
                    <a:ext cx="2168973" cy="1810039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8216" name="Группа 49"/>
                <p:cNvGrpSpPr>
                  <a:grpSpLocks/>
                </p:cNvGrpSpPr>
                <p:nvPr/>
              </p:nvGrpSpPr>
              <p:grpSpPr bwMode="auto">
                <a:xfrm>
                  <a:off x="4083181" y="6669613"/>
                  <a:ext cx="184421" cy="196852"/>
                  <a:chOff x="431530" y="1958235"/>
                  <a:chExt cx="2184670" cy="1826365"/>
                </a:xfrm>
              </p:grpSpPr>
              <p:sp>
                <p:nvSpPr>
                  <p:cNvPr id="51" name="Параллелограмм 50"/>
                  <p:cNvSpPr/>
                  <p:nvPr/>
                </p:nvSpPr>
                <p:spPr>
                  <a:xfrm rot="2697946">
                    <a:off x="437548" y="1965351"/>
                    <a:ext cx="2181590" cy="1826374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52" name="Равнобедренный треугольник 51"/>
                  <p:cNvSpPr/>
                  <p:nvPr/>
                </p:nvSpPr>
                <p:spPr>
                  <a:xfrm rot="2685405">
                    <a:off x="437548" y="1965351"/>
                    <a:ext cx="2181590" cy="1826374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</p:grpSp>
          <p:pic>
            <p:nvPicPr>
              <p:cNvPr id="8206" name="Рисунок 5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40" y="57388"/>
                <a:ext cx="1834193" cy="1378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7" name="Заголовок 1"/>
          <p:cNvSpPr>
            <a:spLocks noGrp="1"/>
          </p:cNvSpPr>
          <p:nvPr>
            <p:ph type="ctrTitle"/>
          </p:nvPr>
        </p:nvSpPr>
        <p:spPr>
          <a:xfrm>
            <a:off x="68263" y="696913"/>
            <a:ext cx="9075737" cy="11795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B12739"/>
                </a:solidFill>
                <a:latin typeface="Arial Black" panose="020B0A04020102020204" pitchFamily="34" charset="0"/>
              </a:rPr>
              <a:t>             Бизнес-игра </a:t>
            </a:r>
            <a:r>
              <a:rPr lang="ru-RU" sz="2700" b="1" dirty="0">
                <a:solidFill>
                  <a:srgbClr val="B12739"/>
                </a:solidFill>
                <a:latin typeface="Arial Black" panose="020B0A04020102020204" pitchFamily="34" charset="0"/>
              </a:rPr>
              <a:t>«День ВАРЕНЬЯ</a:t>
            </a:r>
            <a:r>
              <a:rPr lang="ru-RU" sz="2700" b="1" dirty="0" smtClean="0">
                <a:solidFill>
                  <a:srgbClr val="B12739"/>
                </a:solidFill>
                <a:latin typeface="Arial Black" panose="020B0A04020102020204" pitchFamily="34" charset="0"/>
              </a:rPr>
              <a:t>»</a:t>
            </a:r>
            <a:br>
              <a:rPr lang="ru-RU" sz="2700" b="1" dirty="0" smtClean="0">
                <a:solidFill>
                  <a:srgbClr val="B12739"/>
                </a:solidFill>
                <a:latin typeface="Arial Black" panose="020B0A04020102020204" pitchFamily="34" charset="0"/>
              </a:rPr>
            </a:br>
            <a:r>
              <a:rPr lang="ru-RU" sz="2700" b="1" dirty="0">
                <a:solidFill>
                  <a:srgbClr val="115E8C"/>
                </a:solidFill>
                <a:latin typeface="Arial Black" panose="020B0A04020102020204" pitchFamily="34" charset="0"/>
              </a:rPr>
              <a:t/>
            </a:r>
            <a:br>
              <a:rPr lang="ru-RU" sz="2700" b="1" dirty="0">
                <a:solidFill>
                  <a:srgbClr val="115E8C"/>
                </a:solidFill>
                <a:latin typeface="Arial Black" panose="020B0A04020102020204" pitchFamily="34" charset="0"/>
              </a:rPr>
            </a:br>
            <a:r>
              <a:rPr lang="ru-RU" sz="2700" b="1" dirty="0">
                <a:solidFill>
                  <a:srgbClr val="115E8C"/>
                </a:solidFill>
                <a:latin typeface="Arial Black" panose="020B0A04020102020204" pitchFamily="34" charset="0"/>
              </a:rPr>
              <a:t>  </a:t>
            </a:r>
            <a:r>
              <a:rPr lang="ru-RU" sz="2700" b="1" dirty="0">
                <a:solidFill>
                  <a:srgbClr val="05A9AB"/>
                </a:solidFill>
                <a:latin typeface="Arial Black" panose="020B0A04020102020204" pitchFamily="34" charset="0"/>
              </a:rPr>
              <a:t>Расчет</a:t>
            </a:r>
            <a:r>
              <a:rPr lang="ru-RU" sz="2700" b="1" dirty="0">
                <a:solidFill>
                  <a:srgbClr val="115E8C"/>
                </a:solidFill>
                <a:latin typeface="Arial Black" panose="020B0A04020102020204" pitchFamily="34" charset="0"/>
              </a:rPr>
              <a:t> </a:t>
            </a:r>
            <a:r>
              <a:rPr lang="ru-RU" sz="2700" b="1" dirty="0" smtClean="0">
                <a:solidFill>
                  <a:srgbClr val="115E8C"/>
                </a:solidFill>
                <a:latin typeface="Arial Black" panose="020B0A04020102020204" pitchFamily="34" charset="0"/>
              </a:rPr>
              <a:t>    </a:t>
            </a:r>
            <a:r>
              <a:rPr lang="ru-RU" sz="2700" b="1" dirty="0" smtClean="0">
                <a:solidFill>
                  <a:srgbClr val="EA751D"/>
                </a:solidFill>
                <a:latin typeface="Arial Black" panose="020B0A04020102020204" pitchFamily="34" charset="0"/>
              </a:rPr>
              <a:t>Риски</a:t>
            </a:r>
            <a:r>
              <a:rPr lang="ru-RU" sz="2700" b="1" dirty="0" smtClean="0">
                <a:solidFill>
                  <a:srgbClr val="115E8C"/>
                </a:solidFill>
                <a:latin typeface="Arial Black" panose="020B0A04020102020204" pitchFamily="34" charset="0"/>
              </a:rPr>
              <a:t>   Реклама </a:t>
            </a:r>
            <a:r>
              <a:rPr lang="ru-RU" sz="2700" b="1" dirty="0">
                <a:solidFill>
                  <a:srgbClr val="115E8C"/>
                </a:solidFill>
                <a:latin typeface="Arial Black" panose="020B0A04020102020204" pitchFamily="34" charset="0"/>
              </a:rPr>
              <a:t>товара     </a:t>
            </a:r>
            <a:r>
              <a:rPr lang="ru-RU" sz="2700" b="1" dirty="0">
                <a:solidFill>
                  <a:srgbClr val="05A9AB"/>
                </a:solidFill>
                <a:latin typeface="Arial Black" panose="020B0A04020102020204" pitchFamily="34" charset="0"/>
              </a:rPr>
              <a:t>Оформление</a:t>
            </a:r>
          </a:p>
        </p:txBody>
      </p:sp>
      <p:pic>
        <p:nvPicPr>
          <p:cNvPr id="8196" name="Picture 2" descr="C:\Users\4227~1\AppData\Local\Temp\Rar$DI03.012\IMG_07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4" t="57411" r="42947" b="23251"/>
          <a:stretch>
            <a:fillRect/>
          </a:stretch>
        </p:blipFill>
        <p:spPr bwMode="auto">
          <a:xfrm>
            <a:off x="4432300" y="4572000"/>
            <a:ext cx="457835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 descr="C:\Users\4227~1\AppData\Local\Temp\Rar$DI07.965\IMG_07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6" t="51389" r="68210" b="31651"/>
          <a:stretch>
            <a:fillRect/>
          </a:stretch>
        </p:blipFill>
        <p:spPr bwMode="auto">
          <a:xfrm>
            <a:off x="193675" y="1922463"/>
            <a:ext cx="466407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C:\Users\4227~1\AppData\Local\Temp\Rar$DI00.425\IMG_07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88"/>
          <a:stretch>
            <a:fillRect/>
          </a:stretch>
        </p:blipFill>
        <p:spPr bwMode="auto">
          <a:xfrm>
            <a:off x="193675" y="4314825"/>
            <a:ext cx="5068888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" descr="C:\Users\4227~1\AppData\Local\Temp\Rar$DI29.600\IMG_076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1914525"/>
            <a:ext cx="4649788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82563"/>
            <a:ext cx="1109662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69"/>
          <p:cNvGrpSpPr>
            <a:grpSpLocks/>
          </p:cNvGrpSpPr>
          <p:nvPr/>
        </p:nvGrpSpPr>
        <p:grpSpPr bwMode="auto">
          <a:xfrm>
            <a:off x="-1646238" y="30163"/>
            <a:ext cx="13650913" cy="7507287"/>
            <a:chOff x="-1646838" y="30092"/>
            <a:chExt cx="13651742" cy="7507386"/>
          </a:xfrm>
        </p:grpSpPr>
        <p:sp>
          <p:nvSpPr>
            <p:cNvPr id="69" name="Ромб 68"/>
            <p:cNvSpPr/>
            <p:nvPr/>
          </p:nvSpPr>
          <p:spPr>
            <a:xfrm rot="20800897">
              <a:off x="1514067" y="401572"/>
              <a:ext cx="10490837" cy="713590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Ромб 67"/>
            <p:cNvSpPr/>
            <p:nvPr/>
          </p:nvSpPr>
          <p:spPr>
            <a:xfrm rot="20676229">
              <a:off x="-1646838" y="338071"/>
              <a:ext cx="9812934" cy="7137494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9228" name="Группа 66"/>
            <p:cNvGrpSpPr>
              <a:grpSpLocks/>
            </p:cNvGrpSpPr>
            <p:nvPr/>
          </p:nvGrpSpPr>
          <p:grpSpPr bwMode="auto">
            <a:xfrm>
              <a:off x="27296" y="30092"/>
              <a:ext cx="9116704" cy="6827908"/>
              <a:chOff x="27296" y="30092"/>
              <a:chExt cx="9116704" cy="6827908"/>
            </a:xfrm>
          </p:grpSpPr>
          <p:sp>
            <p:nvSpPr>
              <p:cNvPr id="63" name="Багетная рамка 62"/>
              <p:cNvSpPr/>
              <p:nvPr/>
            </p:nvSpPr>
            <p:spPr>
              <a:xfrm>
                <a:off x="28077" y="30092"/>
                <a:ext cx="9115979" cy="6821577"/>
              </a:xfrm>
              <a:prstGeom prst="bevel">
                <a:avLst>
                  <a:gd name="adj" fmla="val 1159"/>
                </a:avLst>
              </a:prstGeom>
              <a:noFill/>
              <a:ln w="38100">
                <a:solidFill>
                  <a:srgbClr val="34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9230" name="Группа 59"/>
              <p:cNvGrpSpPr>
                <a:grpSpLocks/>
              </p:cNvGrpSpPr>
              <p:nvPr/>
            </p:nvGrpSpPr>
            <p:grpSpPr bwMode="auto">
              <a:xfrm>
                <a:off x="524880" y="5851657"/>
                <a:ext cx="8349314" cy="1006343"/>
                <a:chOff x="890918" y="5918021"/>
                <a:chExt cx="8349314" cy="1006343"/>
              </a:xfrm>
            </p:grpSpPr>
            <p:grpSp>
              <p:nvGrpSpPr>
                <p:cNvPr id="9232" name="Группа 14"/>
                <p:cNvGrpSpPr>
                  <a:grpSpLocks/>
                </p:cNvGrpSpPr>
                <p:nvPr/>
              </p:nvGrpSpPr>
              <p:grpSpPr bwMode="auto">
                <a:xfrm>
                  <a:off x="5905408" y="6124105"/>
                  <a:ext cx="711200" cy="717511"/>
                  <a:chOff x="945262" y="1404155"/>
                  <a:chExt cx="1472917" cy="1603366"/>
                </a:xfrm>
              </p:grpSpPr>
              <p:sp>
                <p:nvSpPr>
                  <p:cNvPr id="13" name="Параллелограмм 12"/>
                  <p:cNvSpPr/>
                  <p:nvPr/>
                </p:nvSpPr>
                <p:spPr>
                  <a:xfrm rot="2697946">
                    <a:off x="943717" y="1408079"/>
                    <a:ext cx="1473006" cy="159992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4" name="Равнобедренный треугольник 13"/>
                  <p:cNvSpPr/>
                  <p:nvPr/>
                </p:nvSpPr>
                <p:spPr>
                  <a:xfrm rot="2685405">
                    <a:off x="950293" y="1404530"/>
                    <a:ext cx="1463141" cy="1599927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233" name="Группа 15"/>
                <p:cNvGrpSpPr>
                  <a:grpSpLocks/>
                </p:cNvGrpSpPr>
                <p:nvPr/>
              </p:nvGrpSpPr>
              <p:grpSpPr bwMode="auto">
                <a:xfrm>
                  <a:off x="6704598" y="5977251"/>
                  <a:ext cx="354716" cy="337636"/>
                  <a:chOff x="945262" y="1404155"/>
                  <a:chExt cx="1472917" cy="1603366"/>
                </a:xfrm>
              </p:grpSpPr>
              <p:sp>
                <p:nvSpPr>
                  <p:cNvPr id="17" name="Параллелограмм 16"/>
                  <p:cNvSpPr/>
                  <p:nvPr/>
                </p:nvSpPr>
                <p:spPr>
                  <a:xfrm rot="2697946">
                    <a:off x="946147" y="1401225"/>
                    <a:ext cx="1470085" cy="1605764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8" name="Равнобедренный треугольник 17"/>
                  <p:cNvSpPr/>
                  <p:nvPr/>
                </p:nvSpPr>
                <p:spPr>
                  <a:xfrm rot="2685405">
                    <a:off x="952737" y="1401225"/>
                    <a:ext cx="1456904" cy="1598228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234" name="Группа 18"/>
                <p:cNvGrpSpPr>
                  <a:grpSpLocks/>
                </p:cNvGrpSpPr>
                <p:nvPr/>
              </p:nvGrpSpPr>
              <p:grpSpPr bwMode="auto">
                <a:xfrm>
                  <a:off x="6764327" y="6439008"/>
                  <a:ext cx="457201" cy="438151"/>
                  <a:chOff x="945262" y="1404155"/>
                  <a:chExt cx="1472917" cy="1603366"/>
                </a:xfrm>
              </p:grpSpPr>
              <p:sp>
                <p:nvSpPr>
                  <p:cNvPr id="20" name="Параллелограмм 19"/>
                  <p:cNvSpPr/>
                  <p:nvPr/>
                </p:nvSpPr>
                <p:spPr>
                  <a:xfrm rot="2697946">
                    <a:off x="942765" y="1402669"/>
                    <a:ext cx="1473004" cy="1603384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21" name="Равнобедренный треугольник 20"/>
                  <p:cNvSpPr/>
                  <p:nvPr/>
                </p:nvSpPr>
                <p:spPr>
                  <a:xfrm rot="2685405">
                    <a:off x="947881" y="1402669"/>
                    <a:ext cx="1462775" cy="1597577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235" name="Группа 24"/>
                <p:cNvGrpSpPr>
                  <a:grpSpLocks/>
                </p:cNvGrpSpPr>
                <p:nvPr/>
              </p:nvGrpSpPr>
              <p:grpSpPr bwMode="auto">
                <a:xfrm rot="5400000">
                  <a:off x="1693039" y="6034795"/>
                  <a:ext cx="544003" cy="417521"/>
                  <a:chOff x="604890" y="1094502"/>
                  <a:chExt cx="1881448" cy="2152146"/>
                </a:xfrm>
              </p:grpSpPr>
              <p:sp>
                <p:nvSpPr>
                  <p:cNvPr id="23" name="Параллелограмм 22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24" name="Равнобедренный треугольник 23"/>
                  <p:cNvSpPr/>
                  <p:nvPr/>
                </p:nvSpPr>
                <p:spPr>
                  <a:xfrm rot="2685405">
                    <a:off x="605986" y="1094450"/>
                    <a:ext cx="1861274" cy="2144048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236" name="Группа 25"/>
                <p:cNvGrpSpPr>
                  <a:grpSpLocks/>
                </p:cNvGrpSpPr>
                <p:nvPr/>
              </p:nvGrpSpPr>
              <p:grpSpPr bwMode="auto">
                <a:xfrm>
                  <a:off x="1492817" y="6567136"/>
                  <a:ext cx="336224" cy="334850"/>
                  <a:chOff x="604890" y="1094502"/>
                  <a:chExt cx="1881448" cy="2152146"/>
                </a:xfrm>
              </p:grpSpPr>
              <p:sp>
                <p:nvSpPr>
                  <p:cNvPr id="27" name="Параллелограмм 26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28" name="Равнобедренный треугольник 27"/>
                  <p:cNvSpPr/>
                  <p:nvPr/>
                </p:nvSpPr>
                <p:spPr>
                  <a:xfrm rot="2685405">
                    <a:off x="604414" y="1105056"/>
                    <a:ext cx="1865616" cy="2142691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237" name="Группа 31"/>
                <p:cNvGrpSpPr>
                  <a:grpSpLocks/>
                </p:cNvGrpSpPr>
                <p:nvPr/>
              </p:nvGrpSpPr>
              <p:grpSpPr bwMode="auto">
                <a:xfrm rot="10800000">
                  <a:off x="890918" y="6065692"/>
                  <a:ext cx="641882" cy="717213"/>
                  <a:chOff x="2517066" y="1043651"/>
                  <a:chExt cx="1604084" cy="2038493"/>
                </a:xfrm>
              </p:grpSpPr>
              <p:sp>
                <p:nvSpPr>
                  <p:cNvPr id="30" name="Параллелограмм 29"/>
                  <p:cNvSpPr/>
                  <p:nvPr/>
                </p:nvSpPr>
                <p:spPr>
                  <a:xfrm rot="2697946">
                    <a:off x="2518011" y="1047627"/>
                    <a:ext cx="1602852" cy="2034963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3B4F67">
                          <a:shade val="30000"/>
                          <a:satMod val="115000"/>
                        </a:srgbClr>
                      </a:gs>
                      <a:gs pos="50000">
                        <a:srgbClr val="3B4F67">
                          <a:shade val="67500"/>
                          <a:satMod val="115000"/>
                        </a:srgbClr>
                      </a:gs>
                      <a:gs pos="100000">
                        <a:srgbClr val="3B4F67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31" name="Равнобедренный треугольник 30"/>
                  <p:cNvSpPr/>
                  <p:nvPr/>
                </p:nvSpPr>
                <p:spPr>
                  <a:xfrm rot="2685405">
                    <a:off x="2529914" y="1052138"/>
                    <a:ext cx="1590948" cy="2034966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3B4F67"/>
                  </a:soli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238" name="Группа 41"/>
                <p:cNvGrpSpPr>
                  <a:grpSpLocks/>
                </p:cNvGrpSpPr>
                <p:nvPr/>
              </p:nvGrpSpPr>
              <p:grpSpPr bwMode="auto">
                <a:xfrm>
                  <a:off x="7913994" y="5918021"/>
                  <a:ext cx="1326238" cy="1006343"/>
                  <a:chOff x="1903884" y="2588225"/>
                  <a:chExt cx="1525512" cy="1259875"/>
                </a:xfrm>
              </p:grpSpPr>
              <p:grpSp>
                <p:nvGrpSpPr>
                  <p:cNvPr id="9248" name="Группа 35"/>
                  <p:cNvGrpSpPr>
                    <a:grpSpLocks/>
                  </p:cNvGrpSpPr>
                  <p:nvPr/>
                </p:nvGrpSpPr>
                <p:grpSpPr bwMode="auto">
                  <a:xfrm>
                    <a:off x="2128507" y="2588225"/>
                    <a:ext cx="1300889" cy="1259875"/>
                    <a:chOff x="1210214" y="1547495"/>
                    <a:chExt cx="2013209" cy="2084018"/>
                  </a:xfrm>
                </p:grpSpPr>
                <p:sp>
                  <p:nvSpPr>
                    <p:cNvPr id="34" name="Параллелограмм 33"/>
                    <p:cNvSpPr/>
                    <p:nvPr/>
                  </p:nvSpPr>
                  <p:spPr>
                    <a:xfrm rot="2697946">
                      <a:off x="1211207" y="1547234"/>
                      <a:ext cx="2012162" cy="2081032"/>
                    </a:xfrm>
                    <a:prstGeom prst="parallelogram">
                      <a:avLst>
                        <a:gd name="adj" fmla="val 0"/>
                      </a:avLst>
                    </a:prstGeom>
                    <a:gradFill flip="none" rotWithShape="1">
                      <a:gsLst>
                        <a:gs pos="0">
                          <a:srgbClr val="E87D2D">
                            <a:shade val="30000"/>
                            <a:satMod val="115000"/>
                          </a:srgbClr>
                        </a:gs>
                        <a:gs pos="50000">
                          <a:srgbClr val="E87D2D">
                            <a:shade val="67500"/>
                            <a:satMod val="115000"/>
                          </a:srgbClr>
                        </a:gs>
                        <a:gs pos="100000">
                          <a:srgbClr val="E87D2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>
                      <a:solidFill>
                        <a:srgbClr val="E87D2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5" name="Равнобедренный треугольник 34"/>
                    <p:cNvSpPr/>
                    <p:nvPr/>
                  </p:nvSpPr>
                  <p:spPr>
                    <a:xfrm rot="2685405">
                      <a:off x="1222512" y="1553809"/>
                      <a:ext cx="2000858" cy="2077743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FF8F29"/>
                    </a:solidFill>
                    <a:ln>
                      <a:solidFill>
                        <a:srgbClr val="FF8F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9249" name="Группа 40"/>
                  <p:cNvGrpSpPr>
                    <a:grpSpLocks/>
                  </p:cNvGrpSpPr>
                  <p:nvPr/>
                </p:nvGrpSpPr>
                <p:grpSpPr bwMode="auto">
                  <a:xfrm>
                    <a:off x="1903884" y="2690725"/>
                    <a:ext cx="1017134" cy="1010681"/>
                    <a:chOff x="448706" y="2811371"/>
                    <a:chExt cx="1017134" cy="1010681"/>
                  </a:xfrm>
                </p:grpSpPr>
                <p:sp>
                  <p:nvSpPr>
                    <p:cNvPr id="38" name="Параллелограмм 37"/>
                    <p:cNvSpPr/>
                    <p:nvPr/>
                  </p:nvSpPr>
                  <p:spPr>
                    <a:xfrm rot="2697946">
                      <a:off x="454834" y="2816037"/>
                      <a:ext cx="1011683" cy="1005661"/>
                    </a:xfrm>
                    <a:prstGeom prst="parallelogram">
                      <a:avLst>
                        <a:gd name="adj" fmla="val 0"/>
                      </a:avLst>
                    </a:prstGeom>
                    <a:solidFill>
                      <a:srgbClr val="FFFEFB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9" name="Равнобедренный треугольник 38"/>
                    <p:cNvSpPr/>
                    <p:nvPr/>
                  </p:nvSpPr>
                  <p:spPr>
                    <a:xfrm rot="2685405">
                      <a:off x="449356" y="2812062"/>
                      <a:ext cx="1006204" cy="997711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</p:grpSp>
            </p:grpSp>
            <p:grpSp>
              <p:nvGrpSpPr>
                <p:cNvPr id="9239" name="Группа 45"/>
                <p:cNvGrpSpPr>
                  <a:grpSpLocks/>
                </p:cNvGrpSpPr>
                <p:nvPr/>
              </p:nvGrpSpPr>
              <p:grpSpPr bwMode="auto">
                <a:xfrm>
                  <a:off x="3187580" y="6073373"/>
                  <a:ext cx="821820" cy="770363"/>
                  <a:chOff x="431530" y="1958235"/>
                  <a:chExt cx="2184670" cy="1826365"/>
                </a:xfrm>
              </p:grpSpPr>
              <p:sp>
                <p:nvSpPr>
                  <p:cNvPr id="44" name="Параллелограмм 43"/>
                  <p:cNvSpPr/>
                  <p:nvPr/>
                </p:nvSpPr>
                <p:spPr>
                  <a:xfrm rot="2697946">
                    <a:off x="433402" y="1958470"/>
                    <a:ext cx="2181926" cy="182538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45" name="Равнобедренный треугольник 44"/>
                  <p:cNvSpPr/>
                  <p:nvPr/>
                </p:nvSpPr>
                <p:spPr>
                  <a:xfrm rot="2685405">
                    <a:off x="441842" y="1965997"/>
                    <a:ext cx="2165045" cy="1810326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240" name="Группа 46"/>
                <p:cNvGrpSpPr>
                  <a:grpSpLocks/>
                </p:cNvGrpSpPr>
                <p:nvPr/>
              </p:nvGrpSpPr>
              <p:grpSpPr bwMode="auto">
                <a:xfrm rot="10800000">
                  <a:off x="4331002" y="6270061"/>
                  <a:ext cx="438150" cy="437302"/>
                  <a:chOff x="431530" y="1958235"/>
                  <a:chExt cx="2184670" cy="1826365"/>
                </a:xfrm>
              </p:grpSpPr>
              <p:sp>
                <p:nvSpPr>
                  <p:cNvPr id="48" name="Параллелограмм 47"/>
                  <p:cNvSpPr/>
                  <p:nvPr/>
                </p:nvSpPr>
                <p:spPr>
                  <a:xfrm rot="2697946">
                    <a:off x="429640" y="1960194"/>
                    <a:ext cx="2184805" cy="1823304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49" name="Равнобедренный треугольник 48"/>
                  <p:cNvSpPr/>
                  <p:nvPr/>
                </p:nvSpPr>
                <p:spPr>
                  <a:xfrm rot="2685405">
                    <a:off x="437554" y="1966826"/>
                    <a:ext cx="2168973" cy="1810039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241" name="Группа 49"/>
                <p:cNvGrpSpPr>
                  <a:grpSpLocks/>
                </p:cNvGrpSpPr>
                <p:nvPr/>
              </p:nvGrpSpPr>
              <p:grpSpPr bwMode="auto">
                <a:xfrm>
                  <a:off x="4083181" y="6669613"/>
                  <a:ext cx="184421" cy="196852"/>
                  <a:chOff x="431530" y="1958235"/>
                  <a:chExt cx="2184670" cy="1826365"/>
                </a:xfrm>
              </p:grpSpPr>
              <p:sp>
                <p:nvSpPr>
                  <p:cNvPr id="51" name="Параллелограмм 50"/>
                  <p:cNvSpPr/>
                  <p:nvPr/>
                </p:nvSpPr>
                <p:spPr>
                  <a:xfrm rot="2697946">
                    <a:off x="437548" y="1965351"/>
                    <a:ext cx="2181590" cy="1826374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52" name="Равнобедренный треугольник 51"/>
                  <p:cNvSpPr/>
                  <p:nvPr/>
                </p:nvSpPr>
                <p:spPr>
                  <a:xfrm rot="2685405">
                    <a:off x="437548" y="1965351"/>
                    <a:ext cx="2181590" cy="1826374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</p:grpSp>
          <p:pic>
            <p:nvPicPr>
              <p:cNvPr id="9231" name="Рисунок 5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40" y="57388"/>
                <a:ext cx="1834193" cy="1378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219" name="Заголовок 1"/>
          <p:cNvSpPr>
            <a:spLocks noGrp="1"/>
          </p:cNvSpPr>
          <p:nvPr>
            <p:ph type="ctrTitle"/>
          </p:nvPr>
        </p:nvSpPr>
        <p:spPr>
          <a:xfrm>
            <a:off x="260350" y="1206500"/>
            <a:ext cx="8883650" cy="541338"/>
          </a:xfrm>
        </p:spPr>
        <p:txBody>
          <a:bodyPr/>
          <a:lstStyle/>
          <a:p>
            <a:r>
              <a:rPr lang="ru-RU" altLang="ru-RU" sz="2700" b="1" smtClean="0">
                <a:solidFill>
                  <a:srgbClr val="B12739"/>
                </a:solidFill>
                <a:latin typeface="Arial Black" panose="020B0A04020102020204" pitchFamily="34" charset="0"/>
              </a:rPr>
              <a:t>Реклама магазина     Продажа   Резюме</a:t>
            </a:r>
            <a:r>
              <a:rPr lang="ru-RU" altLang="ru-RU" sz="2700" b="1" smtClean="0">
                <a:solidFill>
                  <a:srgbClr val="115E8C"/>
                </a:solidFill>
                <a:latin typeface="Arial Black" panose="020B0A04020102020204" pitchFamily="34" charset="0"/>
              </a:rPr>
              <a:t>  </a:t>
            </a:r>
            <a:endParaRPr lang="ru-RU" altLang="ru-RU" sz="2700" b="1" smtClean="0">
              <a:solidFill>
                <a:srgbClr val="05A9AB"/>
              </a:solidFill>
              <a:latin typeface="Arial Black" panose="020B0A04020102020204" pitchFamily="34" charset="0"/>
            </a:endParaRPr>
          </a:p>
        </p:txBody>
      </p:sp>
      <p:pic>
        <p:nvPicPr>
          <p:cNvPr id="9220" name="Picture 2" descr="C:\Users\4227~1\AppData\Local\Temp\Rar$DI18.065\IMG_07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2" b="23885"/>
          <a:stretch>
            <a:fillRect/>
          </a:stretch>
        </p:blipFill>
        <p:spPr bwMode="auto">
          <a:xfrm>
            <a:off x="214313" y="1789113"/>
            <a:ext cx="4537075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C:\Users\4227~1\AppData\Local\Temp\Rar$DI26.568\IMG_07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9" r="10211"/>
          <a:stretch>
            <a:fillRect/>
          </a:stretch>
        </p:blipFill>
        <p:spPr bwMode="auto">
          <a:xfrm>
            <a:off x="5973763" y="1735138"/>
            <a:ext cx="3027362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 descr="C:\Users\4227~1\AppData\Local\Temp\Rar$DI25.525\IMG_076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1"/>
          <a:stretch>
            <a:fillRect/>
          </a:stretch>
        </p:blipFill>
        <p:spPr bwMode="auto">
          <a:xfrm>
            <a:off x="1935163" y="3219450"/>
            <a:ext cx="4519612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 descr="C:\Users\4227~1\AppData\Local\Temp\Rar$DI00.706\IMG_077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4894263"/>
            <a:ext cx="2627313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3" descr="C:\Users\4227~1\AppData\Local\Temp\Rar$DI01.715\IMG_076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4406900"/>
            <a:ext cx="33845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182563"/>
            <a:ext cx="1258888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516</Words>
  <Application>Microsoft Office PowerPoint</Application>
  <PresentationFormat>Экран (4:3)</PresentationFormat>
  <Paragraphs>65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Arial</vt:lpstr>
      <vt:lpstr>Calibri Light</vt:lpstr>
      <vt:lpstr>Arial Black</vt:lpstr>
      <vt:lpstr>Times New Roman</vt:lpstr>
      <vt:lpstr>Тема Office</vt:lpstr>
      <vt:lpstr>Презентация PowerPoint</vt:lpstr>
      <vt:lpstr>«Предпринимательство –это не наука, не искусство. Это практика.» Питер Друкер( теоретик менеджмента )</vt:lpstr>
      <vt:lpstr>«Делу дело учит» (Башлар)</vt:lpstr>
      <vt:lpstr>Программа организации предпринимательского пространства</vt:lpstr>
      <vt:lpstr>Программа организации предпринимательского пространства</vt:lpstr>
      <vt:lpstr>Презентация PowerPoint</vt:lpstr>
      <vt:lpstr>             Бизнес-игра «День ВАРЕНЬЯ»    Расчет     Риски   Реклама товара     Оформление</vt:lpstr>
      <vt:lpstr>Реклама магазина     Продажа   Резюме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</dc:creator>
  <cp:lastModifiedBy>Dima</cp:lastModifiedBy>
  <cp:revision>19</cp:revision>
  <dcterms:created xsi:type="dcterms:W3CDTF">2020-11-05T20:29:29Z</dcterms:created>
  <dcterms:modified xsi:type="dcterms:W3CDTF">2020-11-09T19:25:42Z</dcterms:modified>
</cp:coreProperties>
</file>