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70" r:id="rId6"/>
    <p:sldId id="268" r:id="rId7"/>
    <p:sldId id="272" r:id="rId8"/>
    <p:sldId id="262" r:id="rId9"/>
    <p:sldId id="263" r:id="rId10"/>
    <p:sldId id="271" r:id="rId11"/>
    <p:sldId id="267" r:id="rId12"/>
    <p:sldId id="276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9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7;&#1077;&#1084;&#1080;&#1085;&#1072;&#1088;%2029.03.2017\&#1057;&#1077;&#1084;&#1080;&#1085;&#1072;&#1088;%20&#1040;&#1073;&#1072;&#1082;&#1072;&#1085;\&#1069;&#1082;&#1089;&#1082;&#1091;&#1088;&#1089;&#1086;&#1074;&#1086;&#1076;&#1099;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964488" cy="635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800" b="1" cap="all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Модель педагогического сопровождения профессионального сопровождения </a:t>
            </a:r>
          </a:p>
          <a:p>
            <a:pPr algn="ctr">
              <a:lnSpc>
                <a:spcPct val="115000"/>
              </a:lnSpc>
            </a:pPr>
            <a:r>
              <a:rPr lang="ru-RU" sz="3800" b="1" cap="all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Обучающихся</a:t>
            </a:r>
          </a:p>
          <a:p>
            <a:pPr algn="ctr">
              <a:lnSpc>
                <a:spcPct val="115000"/>
              </a:lnSpc>
            </a:pPr>
            <a:r>
              <a:rPr lang="ru-RU" sz="3800" b="1" cap="all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В условиях сельской школы</a:t>
            </a:r>
          </a:p>
          <a:p>
            <a:pPr algn="ctr">
              <a:lnSpc>
                <a:spcPct val="115000"/>
              </a:lnSpc>
            </a:pPr>
            <a:r>
              <a:rPr lang="ru-RU" sz="3800" b="1" cap="all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(эколого-туристическое направление)</a:t>
            </a:r>
            <a:endParaRPr lang="ru-RU" sz="3800" b="1" dirty="0">
              <a:solidFill>
                <a:srgbClr val="C00000"/>
              </a:solidFill>
              <a:latin typeface="Comic Sans MS" panose="030F0702030302020204" pitchFamily="66" charset="0"/>
              <a:ea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  <a:endParaRPr lang="ru-RU" sz="4000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3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3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924944"/>
            <a:ext cx="5035272" cy="377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0_3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24745"/>
          <a:ext cx="8640960" cy="5403433"/>
        </p:xfrm>
        <a:graphic>
          <a:graphicData uri="http://schemas.openxmlformats.org/drawingml/2006/table">
            <a:tbl>
              <a:tblPr/>
              <a:tblGrid>
                <a:gridCol w="1301541"/>
                <a:gridCol w="7339419"/>
              </a:tblGrid>
              <a:tr h="489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Слайд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«Творческое название проекта», автор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Слайд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«Краткая характеристика профессии»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Слайд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495425" algn="l"/>
                        </a:tabLs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«Востребованность профессии на рынке труда»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Слайд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«Качества, которые необходимы для успеха в данной профессии»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Слайд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«Где проходила практика. Профессия, должность, конкретная работа или виды работ, которые ты самостоятельно выполнял во время профессиональной пробы»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1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Слайд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495425" algn="l"/>
                        </a:tabLst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«Самое яркое впечатление. Что тебе лично понравилось в профессии, а что нет во время профильной пробы»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Слайд 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«Вывод, почему я не изменю или изменю своему выбору»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82270"/>
            <a:ext cx="85689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cs typeface="Arial" pitchFamily="34" charset="0"/>
              </a:rPr>
              <a:t>Структура презентации по результатам профессиональной пробы: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52" y="396507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r>
              <a:rPr lang="ru-RU" sz="2800" b="1" dirty="0" smtClean="0">
                <a:solidFill>
                  <a:srgbClr val="C00000"/>
                </a:solidFill>
              </a:rPr>
              <a:t>Что приобрели: 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умеет отбирать  информацию, необходимую для проведения экскурсии;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умеет осмысливать события и устанавливать их связи, причину и возможные последствия событий;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умеет находить общий язык с собеседниками разных возрастов, взглядов и настроений, уровня образованности и коммуникабельности;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умеет осмысливать события  и устанавливать их связи.</a:t>
            </a:r>
          </a:p>
        </p:txBody>
      </p:sp>
    </p:spTree>
    <p:extLst>
      <p:ext uri="{BB962C8B-B14F-4D97-AF65-F5344CB8AC3E}">
        <p14:creationId xmlns="" xmlns:p14="http://schemas.microsoft.com/office/powerpoint/2010/main" val="34596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6395" y="0"/>
            <a:ext cx="52512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620688"/>
            <a:ext cx="806489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Целью </a:t>
            </a:r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профессиональной пробы являются формирование у учащихся опыта в </a:t>
            </a:r>
            <a:r>
              <a:rPr lang="ru-RU" sz="2800" b="1" dirty="0" err="1">
                <a:solidFill>
                  <a:srgbClr val="4F81BD">
                    <a:lumMod val="75000"/>
                  </a:srgbClr>
                </a:solidFill>
              </a:rPr>
              <a:t>допрофессиональной</a:t>
            </a:r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 деятельности в сфере проведения экскурсий и оказание помощи в профессиональном самоопределении.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Задачи:</a:t>
            </a:r>
          </a:p>
          <a:p>
            <a:r>
              <a:rPr lang="ru-RU" sz="2800" b="1" dirty="0">
                <a:solidFill>
                  <a:prstClr val="black"/>
                </a:solidFill>
              </a:rPr>
              <a:t>      </a:t>
            </a:r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• 	ознакомить учащихся со сферой профессиональной деятельности экскурсоводов;</a:t>
            </a:r>
          </a:p>
          <a:p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      • 	создать условия для качественного выполнения пробы;</a:t>
            </a:r>
          </a:p>
          <a:p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      • 	смоделировать основные элементы профессиональной деятельности в сфере проведения экскурсий.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0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620688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Этапы реализации программы</a:t>
            </a:r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ru-RU" sz="3600" b="1" dirty="0">
              <a:latin typeface="Comic Sans MS" panose="030F0702030302020204" pitchFamily="66" charset="0"/>
            </a:endParaRPr>
          </a:p>
          <a:p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Информационный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Практический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раз в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месяц)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Аналитический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40768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 этап - информационный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	Укажите сведения о возможности получения профессии (учебные заведения и наличие бюджетных мест и размер оплаты не на бюджете, курсы повышения квалификации и т.д.).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	Востребованность данной профессии на рынке труда (Вакансии);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	Уровень заработный платы;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98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Выступление (введение) экскурсовода перед  группой до начала маршрута. </a:t>
            </a:r>
          </a:p>
          <a:p>
            <a:pPr lvl="0"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Расстановка группы у объекта полукольцом.</a:t>
            </a:r>
          </a:p>
          <a:p>
            <a:pPr lvl="0"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Определение местоположения экскурсовода.</a:t>
            </a:r>
          </a:p>
          <a:p>
            <a:pPr lvl="0"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Показ объекта.</a:t>
            </a:r>
          </a:p>
          <a:p>
            <a:pPr lvl="0"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Регламентированный рассказ экскурсовода о данном объекте.</a:t>
            </a:r>
          </a:p>
          <a:p>
            <a:pPr lvl="0"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Использование наглядных пособий(по необходимости).</a:t>
            </a:r>
          </a:p>
          <a:p>
            <a:pPr lvl="0"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Ответы на вопросы группы (при наличии).</a:t>
            </a:r>
          </a:p>
          <a:p>
            <a:pPr lvl="0"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Обобщение материала по теме экскурсии.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836713"/>
          <a:ext cx="8640960" cy="5760640"/>
        </p:xfrm>
        <a:graphic>
          <a:graphicData uri="http://schemas.openxmlformats.org/drawingml/2006/table">
            <a:tbl>
              <a:tblPr/>
              <a:tblGrid>
                <a:gridCol w="2107893"/>
                <a:gridCol w="6533067"/>
              </a:tblGrid>
              <a:tr h="214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200" b="1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Когнитивный (К)</a:t>
                      </a:r>
                      <a:endParaRPr lang="ru-RU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Знание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своих 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индивидуальных качеств, умений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2. Владение способами самодиагностики и саморазвития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3. Знания предметной стороны профессиональной деятельности; 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4. Знание своих интересов, склонностей, способностей.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Мотивационно-ценностный (М-Ц)</a:t>
                      </a:r>
                      <a:endParaRPr lang="ru-RU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1. Устойчивые познавательные интересы.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2. Отношение к избираемой профессиональной деятельности (понимание общественной и личной значимости избираемой профессиональной деятельности, присутствие интереса к избираемой профессии в системе ценностных ориентаций).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  3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Адекватная </a:t>
                      </a:r>
                      <a:r>
                        <a:rPr lang="ru-RU" sz="16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самооценка </a:t>
                      </a:r>
                      <a:r>
                        <a:rPr lang="ru-RU" sz="1600" b="1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Деятельностно-практический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(Д-П)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1. Готовность к исследовательской, преобразовательной и коммуникативной деятельности в избранной сфере.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2. Ориентация на творчество.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3. Стремление к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совершенствованию.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4. Проявление 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волевых усилий в достижении поставленных профессионально-ориентированных целей.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08625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Критерии эффективности профессиональных проб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Экскурсовод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748464" cy="693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0592830"/>
              </p:ext>
            </p:extLst>
          </p:nvPr>
        </p:nvGraphicFramePr>
        <p:xfrm>
          <a:off x="755576" y="1268760"/>
          <a:ext cx="7776864" cy="51206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16424"/>
                <a:gridCol w="3960440"/>
              </a:tblGrid>
              <a:tr h="1421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Что мне нравится в профессии/занятии, которое я выбрал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Что мне не нравится в профессии/занятии, которое я выбрал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 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Что я еще не знаю о себе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 </a:t>
                      </a:r>
                      <a:endParaRPr lang="ru-RU" sz="20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Что я не знаю о выбранном занятии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 этап - аналитический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6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5076819"/>
              </p:ext>
            </p:extLst>
          </p:nvPr>
        </p:nvGraphicFramePr>
        <p:xfrm>
          <a:off x="683568" y="1340769"/>
          <a:ext cx="7757770" cy="44644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02437"/>
                <a:gridCol w="3708548"/>
                <a:gridCol w="2546785"/>
              </a:tblGrid>
              <a:tr h="555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Дата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Деятельность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Результат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20" y="69269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Дневник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профпроб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7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410</Words>
  <Application>Microsoft Office PowerPoint</Application>
  <PresentationFormat>Экран (4:3)</PresentationFormat>
  <Paragraphs>106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Большакова</dc:creator>
  <cp:lastModifiedBy>Елена</cp:lastModifiedBy>
  <cp:revision>15</cp:revision>
  <dcterms:created xsi:type="dcterms:W3CDTF">2017-03-27T15:16:38Z</dcterms:created>
  <dcterms:modified xsi:type="dcterms:W3CDTF">2018-01-23T08:43:48Z</dcterms:modified>
</cp:coreProperties>
</file>