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299" r:id="rId3"/>
    <p:sldId id="300" r:id="rId4"/>
    <p:sldId id="301" r:id="rId5"/>
    <p:sldId id="302" r:id="rId6"/>
    <p:sldId id="308" r:id="rId7"/>
    <p:sldId id="309" r:id="rId8"/>
    <p:sldId id="305" r:id="rId9"/>
    <p:sldId id="312" r:id="rId10"/>
    <p:sldId id="313" r:id="rId11"/>
    <p:sldId id="317" r:id="rId12"/>
    <p:sldId id="316" r:id="rId13"/>
    <p:sldId id="306" r:id="rId14"/>
  </p:sldIdLst>
  <p:sldSz cx="10693400" cy="756126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96888" indent="-39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95363" indent="-80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492250" indent="-120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990725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3635"/>
    <a:srgbClr val="0B5B97"/>
    <a:srgbClr val="EEEEEE"/>
    <a:srgbClr val="007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88604" autoAdjust="0"/>
  </p:normalViewPr>
  <p:slideViewPr>
    <p:cSldViewPr>
      <p:cViewPr>
        <p:scale>
          <a:sx n="80" d="100"/>
          <a:sy n="80" d="100"/>
        </p:scale>
        <p:origin x="-2166" y="-71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26B85C-8DFC-4FA5-B0FA-7BC83611E0D2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B71DB8-63A5-4E51-8EE1-4B2B5A07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8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4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8428" y="0"/>
            <a:ext cx="7632848" cy="972319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56" y="1260352"/>
            <a:ext cx="9793088" cy="18001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>
                <a:solidFill>
                  <a:srgbClr val="0B5B97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20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560840" cy="936898"/>
          </a:xfrm>
        </p:spPr>
        <p:txBody>
          <a:bodyPr/>
          <a:lstStyle>
            <a:lvl1pPr algn="l">
              <a:defRPr sz="2200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7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 rot="16200000">
            <a:off x="6264699" y="-3366271"/>
            <a:ext cx="972319" cy="7704857"/>
          </a:xfrm>
        </p:spPr>
        <p:txBody>
          <a:bodyPr vert="eaVert"/>
          <a:lstStyle>
            <a:lvl1pPr algn="l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2394372" y="-827881"/>
            <a:ext cx="5904656" cy="9937104"/>
          </a:xfrm>
        </p:spPr>
        <p:txBody>
          <a:bodyPr vert="eaVert"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11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1332359"/>
            <a:ext cx="9623425" cy="5616624"/>
          </a:xfrm>
        </p:spPr>
        <p:txBody>
          <a:bodyPr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82204" y="301493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93635"/>
                </a:solidFill>
              </a:rPr>
              <a:t>ГПРО 2018-2025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6" y="246130"/>
            <a:ext cx="678178" cy="4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1260351"/>
            <a:ext cx="9089390" cy="496855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02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6202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149" y="1188343"/>
            <a:ext cx="4824536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716" y="1188343"/>
            <a:ext cx="4835889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602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704856" cy="972320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1893711"/>
            <a:ext cx="4724775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188343"/>
            <a:ext cx="4726632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1893711"/>
            <a:ext cx="4726632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7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4678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86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3" name="TextBox 2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14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-1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1332357"/>
            <a:ext cx="5977907" cy="5688633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332358"/>
            <a:ext cx="3518055" cy="568863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44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015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152" y="5436815"/>
            <a:ext cx="9865096" cy="1656184"/>
          </a:xfrm>
        </p:spPr>
        <p:txBody>
          <a:bodyPr/>
          <a:lstStyle>
            <a:lvl1pPr marL="0" indent="0">
              <a:buNone/>
              <a:defRPr sz="1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549071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3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2844800"/>
            <a:ext cx="9623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ЗАГОЛОВОК</a:t>
            </a:r>
            <a:endParaRPr lang="uk-UA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3781425"/>
            <a:ext cx="9623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Информационно-консультационные услуги</a:t>
            </a:r>
          </a:p>
          <a:p>
            <a:pPr lvl="0"/>
            <a:r>
              <a:rPr lang="ru-RU" altLang="ru-RU" dirty="0"/>
              <a:t>в сфере производства </a:t>
            </a:r>
            <a:r>
              <a:rPr lang="ru-RU" altLang="ru-RU" dirty="0" err="1"/>
              <a:t>пеноматериалов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1925" y="6445250"/>
            <a:ext cx="6878638" cy="965200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0B5B97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Контактный телефон: +7(499)322-23-63</a:t>
            </a:r>
          </a:p>
          <a:p>
            <a:pPr>
              <a:defRPr/>
            </a:pPr>
            <a:r>
              <a:rPr lang="en-US"/>
              <a:t>E-mail</a:t>
            </a:r>
            <a:r>
              <a:rPr lang="ru-RU"/>
              <a:t>: </a:t>
            </a:r>
            <a:r>
              <a:rPr lang="en-US"/>
              <a:t>info@almira.moscow</a:t>
            </a:r>
            <a:endParaRPr lang="ru-RU"/>
          </a:p>
          <a:p>
            <a:pPr>
              <a:defRPr/>
            </a:pPr>
            <a:r>
              <a:rPr lang="ru-RU"/>
              <a:t>Адрес: 129090, г. Москва,</a:t>
            </a:r>
          </a:p>
          <a:p>
            <a:pPr>
              <a:defRPr/>
            </a:pPr>
            <a:r>
              <a:rPr lang="ru-RU"/>
              <a:t>ул. Каланчевская, д. 32, пом. II</a:t>
            </a:r>
          </a:p>
          <a:p>
            <a:pPr>
              <a:defRPr/>
            </a:pPr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b="1" kern="1200">
          <a:solidFill>
            <a:srgbClr val="0B5B97"/>
          </a:solidFill>
          <a:latin typeface="BlackGroteskC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B5B97"/>
          </a:solidFill>
          <a:latin typeface="Calibri" pitchFamily="34" charset="0"/>
          <a:ea typeface="+mn-ea"/>
          <a:cs typeface="+mn-cs"/>
        </a:defRPr>
      </a:lvl1pPr>
      <a:lvl2pPr marL="496888" indent="-3968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2pPr>
      <a:lvl3pPr marL="996950" indent="-8255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3pPr>
      <a:lvl4pPr marL="1493838" indent="-12223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4pPr>
      <a:lvl5pPr marL="1992313" indent="-163513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132559"/>
            <a:ext cx="10693400" cy="4428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80804" y="831299"/>
            <a:ext cx="7920880" cy="20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77BB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5pPr>
            <a:lvl6pPr marL="49784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569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9353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9138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2563"/>
            <a:r>
              <a:rPr lang="ru-RU" sz="2800" dirty="0" smtClean="0">
                <a:solidFill>
                  <a:srgbClr val="0B5B97"/>
                </a:solidFill>
                <a:latin typeface="+mj-lt"/>
              </a:rPr>
              <a:t>Информационная система </a:t>
            </a:r>
            <a:r>
              <a:rPr lang="ru-RU" sz="2800" dirty="0" err="1" smtClean="0">
                <a:solidFill>
                  <a:srgbClr val="0B5B97"/>
                </a:solidFill>
                <a:latin typeface="+mj-lt"/>
              </a:rPr>
              <a:t>внутришкольного</a:t>
            </a:r>
            <a:r>
              <a:rPr lang="ru-RU" sz="2800" dirty="0" smtClean="0">
                <a:solidFill>
                  <a:srgbClr val="0B5B97"/>
                </a:solidFill>
                <a:latin typeface="+mj-lt"/>
              </a:rPr>
              <a:t> мониторинга </a:t>
            </a:r>
            <a:r>
              <a:rPr lang="ru-RU" sz="2800" dirty="0" err="1" smtClean="0">
                <a:solidFill>
                  <a:srgbClr val="0B5B97"/>
                </a:solidFill>
                <a:latin typeface="+mj-lt"/>
              </a:rPr>
              <a:t>метапредметных</a:t>
            </a:r>
            <a:r>
              <a:rPr lang="ru-RU" sz="2800" dirty="0" smtClean="0">
                <a:solidFill>
                  <a:srgbClr val="0B5B97"/>
                </a:solidFill>
                <a:latin typeface="+mj-lt"/>
              </a:rPr>
              <a:t> результатов обучающихся на уровне основного общего образования</a:t>
            </a:r>
            <a:endParaRPr lang="ru-RU" sz="2800" dirty="0">
              <a:solidFill>
                <a:srgbClr val="0B5B97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752" y="3972682"/>
            <a:ext cx="70255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общеобразовательное учреждение «Средняя общеобразовательная школа №1»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618551, Пермский край, г. Соликамск, ул. П.Коммуны, 28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ol-school1@yandex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+7(34253) 5-23-34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(руководитель проекта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Менгазиева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Людмила Николаевна)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4068663"/>
            <a:ext cx="450156" cy="2141489"/>
            <a:chOff x="0" y="4068663"/>
            <a:chExt cx="878068" cy="214148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4068663"/>
              <a:ext cx="878068" cy="323675"/>
              <a:chOff x="0" y="4140671"/>
              <a:chExt cx="1098228" cy="43204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0" y="4806772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0" y="5361579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Равнобедренный треугольник 26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0" y="5886477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29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5" name="Group 77"/>
          <p:cNvGrpSpPr/>
          <p:nvPr/>
        </p:nvGrpSpPr>
        <p:grpSpPr>
          <a:xfrm>
            <a:off x="773759" y="4168246"/>
            <a:ext cx="292658" cy="224092"/>
            <a:chOff x="5552261" y="1554043"/>
            <a:chExt cx="363359" cy="278229"/>
          </a:xfrm>
          <a:solidFill>
            <a:schemeClr val="bg1">
              <a:lumMod val="85000"/>
            </a:schemeClr>
          </a:solidFill>
        </p:grpSpPr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7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8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34" name="Freeform 107"/>
          <p:cNvSpPr>
            <a:spLocks noEditPoints="1"/>
          </p:cNvSpPr>
          <p:nvPr/>
        </p:nvSpPr>
        <p:spPr bwMode="auto">
          <a:xfrm>
            <a:off x="710223" y="4799674"/>
            <a:ext cx="380587" cy="327170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52430" y="5886477"/>
            <a:ext cx="296172" cy="296172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3" name="Freeform 106"/>
          <p:cNvSpPr>
            <a:spLocks noEditPoints="1"/>
          </p:cNvSpPr>
          <p:nvPr/>
        </p:nvSpPr>
        <p:spPr bwMode="auto">
          <a:xfrm>
            <a:off x="739391" y="5444623"/>
            <a:ext cx="322250" cy="239812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1411" y="126617"/>
            <a:ext cx="7632848" cy="936898"/>
          </a:xfrm>
        </p:spPr>
        <p:txBody>
          <a:bodyPr/>
          <a:lstStyle/>
          <a:p>
            <a:r>
              <a:rPr lang="ru-RU" dirty="0"/>
              <a:t>ТЕКУЩИЕ РЕЗУЛЬТАТЫ ПРОЕКТА</a:t>
            </a:r>
          </a:p>
        </p:txBody>
      </p:sp>
      <p:grpSp>
        <p:nvGrpSpPr>
          <p:cNvPr id="2" name="Группа 36"/>
          <p:cNvGrpSpPr/>
          <p:nvPr/>
        </p:nvGrpSpPr>
        <p:grpSpPr>
          <a:xfrm>
            <a:off x="594173" y="972320"/>
            <a:ext cx="5112568" cy="1296142"/>
            <a:chOff x="1674292" y="2112971"/>
            <a:chExt cx="6840752" cy="1709524"/>
          </a:xfrm>
        </p:grpSpPr>
        <p:grpSp>
          <p:nvGrpSpPr>
            <p:cNvPr id="3" name="Group 19"/>
            <p:cNvGrpSpPr/>
            <p:nvPr/>
          </p:nvGrpSpPr>
          <p:grpSpPr>
            <a:xfrm>
              <a:off x="1674292" y="2112971"/>
              <a:ext cx="6840752" cy="1709524"/>
              <a:chOff x="2675625" y="2463338"/>
              <a:chExt cx="6840752" cy="1709524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2675625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9" name="Arc 4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0" name="Arc 5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6" name="Group 10"/>
              <p:cNvGrpSpPr/>
              <p:nvPr/>
            </p:nvGrpSpPr>
            <p:grpSpPr>
              <a:xfrm>
                <a:off x="6097330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7" name="Arc 11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8" name="Arc 12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7" name="Group 18"/>
            <p:cNvGrpSpPr/>
            <p:nvPr/>
          </p:nvGrpSpPr>
          <p:grpSpPr>
            <a:xfrm>
              <a:off x="6960137" y="2267587"/>
              <a:ext cx="1400290" cy="1400290"/>
              <a:chOff x="7961470" y="2617954"/>
              <a:chExt cx="1400290" cy="1400290"/>
            </a:xfrm>
          </p:grpSpPr>
          <p:sp>
            <p:nvSpPr>
              <p:cNvPr id="62" name="Oval 8"/>
              <p:cNvSpPr/>
              <p:nvPr/>
            </p:nvSpPr>
            <p:spPr>
              <a:xfrm>
                <a:off x="7961470" y="2617954"/>
                <a:ext cx="1400290" cy="14002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3" name="AutoShape 112"/>
              <p:cNvSpPr>
                <a:spLocks/>
              </p:cNvSpPr>
              <p:nvPr/>
            </p:nvSpPr>
            <p:spPr bwMode="auto">
              <a:xfrm>
                <a:off x="8463306" y="3119451"/>
                <a:ext cx="396618" cy="39729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5250614" y="2267587"/>
              <a:ext cx="1400290" cy="1400290"/>
              <a:chOff x="6251947" y="2617954"/>
              <a:chExt cx="1400290" cy="1400290"/>
            </a:xfrm>
          </p:grpSpPr>
          <p:sp>
            <p:nvSpPr>
              <p:cNvPr id="65" name="Oval 7"/>
              <p:cNvSpPr/>
              <p:nvPr/>
            </p:nvSpPr>
            <p:spPr>
              <a:xfrm>
                <a:off x="6251947" y="2617954"/>
                <a:ext cx="1400290" cy="14002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9" name="Group 22"/>
              <p:cNvGrpSpPr/>
              <p:nvPr/>
            </p:nvGrpSpPr>
            <p:grpSpPr>
              <a:xfrm>
                <a:off x="6815818" y="3119451"/>
                <a:ext cx="272548" cy="397296"/>
                <a:chOff x="3582988" y="3510757"/>
                <a:chExt cx="319088" cy="465138"/>
              </a:xfrm>
              <a:solidFill>
                <a:schemeClr val="bg1"/>
              </a:solidFill>
            </p:grpSpPr>
            <p:sp>
              <p:nvSpPr>
                <p:cNvPr id="67" name="AutoShape 113"/>
                <p:cNvSpPr>
                  <a:spLocks/>
                </p:cNvSpPr>
                <p:nvPr/>
              </p:nvSpPr>
              <p:spPr bwMode="auto">
                <a:xfrm>
                  <a:off x="3582988" y="3510757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68" name="AutoShape 114"/>
                <p:cNvSpPr>
                  <a:spLocks/>
                </p:cNvSpPr>
                <p:nvPr/>
              </p:nvSpPr>
              <p:spPr bwMode="auto">
                <a:xfrm>
                  <a:off x="3655219" y="3583782"/>
                  <a:ext cx="94456" cy="944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10" name="Group 15"/>
            <p:cNvGrpSpPr/>
            <p:nvPr/>
          </p:nvGrpSpPr>
          <p:grpSpPr>
            <a:xfrm>
              <a:off x="3538432" y="2267587"/>
              <a:ext cx="1400290" cy="1400290"/>
              <a:chOff x="4539765" y="2617954"/>
              <a:chExt cx="1400290" cy="1400290"/>
            </a:xfrm>
          </p:grpSpPr>
          <p:sp>
            <p:nvSpPr>
              <p:cNvPr id="70" name="Oval 6"/>
              <p:cNvSpPr/>
              <p:nvPr/>
            </p:nvSpPr>
            <p:spPr>
              <a:xfrm>
                <a:off x="4539765" y="2617954"/>
                <a:ext cx="1400290" cy="14002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1" name="Group 25"/>
              <p:cNvGrpSpPr/>
              <p:nvPr/>
            </p:nvGrpSpPr>
            <p:grpSpPr>
              <a:xfrm>
                <a:off x="5091094" y="3119451"/>
                <a:ext cx="297632" cy="397296"/>
                <a:chOff x="2639219" y="3510757"/>
                <a:chExt cx="348456" cy="465138"/>
              </a:xfrm>
              <a:solidFill>
                <a:schemeClr val="bg1"/>
              </a:solidFill>
            </p:grpSpPr>
            <p:sp>
              <p:nvSpPr>
                <p:cNvPr id="72" name="AutoShape 115"/>
                <p:cNvSpPr>
                  <a:spLocks/>
                </p:cNvSpPr>
                <p:nvPr/>
              </p:nvSpPr>
              <p:spPr bwMode="auto">
                <a:xfrm>
                  <a:off x="2639219" y="3510757"/>
                  <a:ext cx="348456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73" name="AutoShape 116"/>
                <p:cNvSpPr>
                  <a:spLocks/>
                </p:cNvSpPr>
                <p:nvPr/>
              </p:nvSpPr>
              <p:spPr bwMode="auto">
                <a:xfrm>
                  <a:off x="2784475" y="3786982"/>
                  <a:ext cx="57944" cy="873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12" name="Group 14"/>
            <p:cNvGrpSpPr/>
            <p:nvPr/>
          </p:nvGrpSpPr>
          <p:grpSpPr>
            <a:xfrm>
              <a:off x="1828908" y="2267587"/>
              <a:ext cx="1400290" cy="1400290"/>
              <a:chOff x="2830241" y="2617954"/>
              <a:chExt cx="1400290" cy="1400290"/>
            </a:xfrm>
          </p:grpSpPr>
          <p:sp>
            <p:nvSpPr>
              <p:cNvPr id="75" name="Oval 3"/>
              <p:cNvSpPr/>
              <p:nvPr/>
            </p:nvSpPr>
            <p:spPr>
              <a:xfrm>
                <a:off x="2830241" y="2617954"/>
                <a:ext cx="1400290" cy="1400290"/>
              </a:xfrm>
              <a:prstGeom prst="ellipse">
                <a:avLst/>
              </a:prstGeom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6" name="AutoShape 117"/>
              <p:cNvSpPr>
                <a:spLocks/>
              </p:cNvSpPr>
              <p:nvPr/>
            </p:nvSpPr>
            <p:spPr bwMode="auto">
              <a:xfrm>
                <a:off x="3332077" y="3169283"/>
                <a:ext cx="396618" cy="29763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594172" y="2456533"/>
            <a:ext cx="2362486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31" name="Объект 2"/>
          <p:cNvSpPr>
            <a:spLocks noGrp="1"/>
          </p:cNvSpPr>
          <p:nvPr>
            <p:ph sz="quarter" idx="4294967295"/>
          </p:nvPr>
        </p:nvSpPr>
        <p:spPr>
          <a:xfrm>
            <a:off x="644470" y="3636615"/>
            <a:ext cx="9437546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/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Формирование предложений по совершенствованию нормативно-правовой базы (локальных актов), регламентирующих и регулирующих функционирование усовершенствованных содержания и технологий обучения и воспитания в рамках направления «</a:t>
            </a:r>
            <a:r>
              <a:rPr lang="ru-RU" b="1" i="1" dirty="0" err="1" smtClean="0">
                <a:solidFill>
                  <a:srgbClr val="000000"/>
                </a:solidFill>
                <a:latin typeface="+mn-lt"/>
                <a:ea typeface="Times New Roman"/>
              </a:rPr>
              <a:t>Внутришкольная</a:t>
            </a:r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 система оценки индивидуальных образовательных достижений обучающихся»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Создается банк диагностических материалов для оценки уровня развития </a:t>
            </a:r>
            <a:r>
              <a:rPr lang="ru-RU" dirty="0" err="1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метапредметных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 результатов обучающихся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Разработан пользовательский интерфейс информационной системы мониторинга </a:t>
            </a:r>
            <a:r>
              <a:rPr lang="ru-RU" dirty="0" err="1" smtClean="0">
                <a:solidFill>
                  <a:srgbClr val="000000"/>
                </a:solidFill>
                <a:latin typeface="+mn-lt"/>
              </a:rPr>
              <a:t>метапредметных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 результатов обучения </a:t>
            </a:r>
            <a:endParaRPr lang="ru-RU" dirty="0" smtClean="0">
              <a:solidFill>
                <a:srgbClr val="000000"/>
              </a:solidFill>
              <a:latin typeface="+mn-lt"/>
              <a:cs typeface="Arial" charset="0"/>
            </a:endParaRPr>
          </a:p>
          <a:p>
            <a:pPr marL="388620" algn="just">
              <a:buFont typeface="Wingdings" pitchFamily="2" charset="2"/>
              <a:buChar char="§"/>
            </a:pPr>
            <a:endParaRPr lang="ru-RU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</a:pPr>
            <a:endParaRPr lang="ru-RU" sz="1400" dirty="0" smtClean="0">
              <a:solidFill>
                <a:srgbClr val="000000"/>
              </a:solidFill>
              <a:latin typeface="+mn-lt"/>
              <a:ea typeface="Times New Roman"/>
            </a:endParaRPr>
          </a:p>
          <a:p>
            <a:pPr marL="0" lvl="0" indent="0" algn="l" eaLnBrk="1" hangingPunct="1">
              <a:spcBef>
                <a:spcPct val="0"/>
              </a:spcBef>
            </a:pPr>
            <a:endParaRPr lang="ru-RU" sz="1400" i="1" dirty="0">
              <a:solidFill>
                <a:srgbClr val="000000"/>
              </a:solidFill>
              <a:latin typeface="Times New Roman"/>
              <a:ea typeface="Times New Roman"/>
              <a:cs typeface="Arial" charset="0"/>
            </a:endParaRPr>
          </a:p>
          <a:p>
            <a:pPr marL="45720" indent="0" algn="just"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36" y="1295129"/>
            <a:ext cx="3586915" cy="23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9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1411" y="126617"/>
            <a:ext cx="7632848" cy="936898"/>
          </a:xfrm>
        </p:spPr>
        <p:txBody>
          <a:bodyPr/>
          <a:lstStyle/>
          <a:p>
            <a:r>
              <a:rPr lang="ru-RU" dirty="0"/>
              <a:t>ТЕКУЩИЕ РЕЗУЛЬТАТЫ ПРОЕКТА</a:t>
            </a:r>
          </a:p>
        </p:txBody>
      </p:sp>
      <p:grpSp>
        <p:nvGrpSpPr>
          <p:cNvPr id="2" name="Группа 36"/>
          <p:cNvGrpSpPr/>
          <p:nvPr/>
        </p:nvGrpSpPr>
        <p:grpSpPr>
          <a:xfrm>
            <a:off x="594173" y="972320"/>
            <a:ext cx="5112568" cy="1296142"/>
            <a:chOff x="1674292" y="2112971"/>
            <a:chExt cx="6840752" cy="1709524"/>
          </a:xfrm>
        </p:grpSpPr>
        <p:grpSp>
          <p:nvGrpSpPr>
            <p:cNvPr id="3" name="Group 19"/>
            <p:cNvGrpSpPr/>
            <p:nvPr/>
          </p:nvGrpSpPr>
          <p:grpSpPr>
            <a:xfrm>
              <a:off x="1674292" y="2112971"/>
              <a:ext cx="6840752" cy="1709524"/>
              <a:chOff x="2675625" y="2463338"/>
              <a:chExt cx="6840752" cy="1709524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2675625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9" name="Arc 4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0" name="Arc 5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6" name="Group 10"/>
              <p:cNvGrpSpPr/>
              <p:nvPr/>
            </p:nvGrpSpPr>
            <p:grpSpPr>
              <a:xfrm>
                <a:off x="6097330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7" name="Arc 11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8" name="Arc 12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7" name="Group 18"/>
            <p:cNvGrpSpPr/>
            <p:nvPr/>
          </p:nvGrpSpPr>
          <p:grpSpPr>
            <a:xfrm>
              <a:off x="6960137" y="2267587"/>
              <a:ext cx="1400290" cy="1400290"/>
              <a:chOff x="7961470" y="2617954"/>
              <a:chExt cx="1400290" cy="1400290"/>
            </a:xfrm>
          </p:grpSpPr>
          <p:sp>
            <p:nvSpPr>
              <p:cNvPr id="62" name="Oval 8"/>
              <p:cNvSpPr/>
              <p:nvPr/>
            </p:nvSpPr>
            <p:spPr>
              <a:xfrm>
                <a:off x="7961470" y="2617954"/>
                <a:ext cx="1400290" cy="14002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3" name="AutoShape 112"/>
              <p:cNvSpPr>
                <a:spLocks/>
              </p:cNvSpPr>
              <p:nvPr/>
            </p:nvSpPr>
            <p:spPr bwMode="auto">
              <a:xfrm>
                <a:off x="8463306" y="3119451"/>
                <a:ext cx="396618" cy="39729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5250614" y="2267587"/>
              <a:ext cx="1400290" cy="1400290"/>
              <a:chOff x="6251947" y="2617954"/>
              <a:chExt cx="1400290" cy="1400290"/>
            </a:xfrm>
          </p:grpSpPr>
          <p:sp>
            <p:nvSpPr>
              <p:cNvPr id="65" name="Oval 7"/>
              <p:cNvSpPr/>
              <p:nvPr/>
            </p:nvSpPr>
            <p:spPr>
              <a:xfrm>
                <a:off x="6251947" y="2617954"/>
                <a:ext cx="1400290" cy="14002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9" name="Group 22"/>
              <p:cNvGrpSpPr/>
              <p:nvPr/>
            </p:nvGrpSpPr>
            <p:grpSpPr>
              <a:xfrm>
                <a:off x="6815818" y="3119451"/>
                <a:ext cx="272548" cy="397296"/>
                <a:chOff x="3582988" y="3510757"/>
                <a:chExt cx="319088" cy="465138"/>
              </a:xfrm>
              <a:solidFill>
                <a:schemeClr val="bg1"/>
              </a:solidFill>
            </p:grpSpPr>
            <p:sp>
              <p:nvSpPr>
                <p:cNvPr id="67" name="AutoShape 113"/>
                <p:cNvSpPr>
                  <a:spLocks/>
                </p:cNvSpPr>
                <p:nvPr/>
              </p:nvSpPr>
              <p:spPr bwMode="auto">
                <a:xfrm>
                  <a:off x="3582988" y="3510757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68" name="AutoShape 114"/>
                <p:cNvSpPr>
                  <a:spLocks/>
                </p:cNvSpPr>
                <p:nvPr/>
              </p:nvSpPr>
              <p:spPr bwMode="auto">
                <a:xfrm>
                  <a:off x="3655219" y="3583782"/>
                  <a:ext cx="94456" cy="944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10" name="Group 15"/>
            <p:cNvGrpSpPr/>
            <p:nvPr/>
          </p:nvGrpSpPr>
          <p:grpSpPr>
            <a:xfrm>
              <a:off x="3538432" y="2267587"/>
              <a:ext cx="1400290" cy="1400290"/>
              <a:chOff x="4539765" y="2617954"/>
              <a:chExt cx="1400290" cy="1400290"/>
            </a:xfrm>
          </p:grpSpPr>
          <p:sp>
            <p:nvSpPr>
              <p:cNvPr id="70" name="Oval 6"/>
              <p:cNvSpPr/>
              <p:nvPr/>
            </p:nvSpPr>
            <p:spPr>
              <a:xfrm>
                <a:off x="4539765" y="2617954"/>
                <a:ext cx="1400290" cy="14002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1" name="Group 25"/>
              <p:cNvGrpSpPr/>
              <p:nvPr/>
            </p:nvGrpSpPr>
            <p:grpSpPr>
              <a:xfrm>
                <a:off x="5091094" y="3119451"/>
                <a:ext cx="297632" cy="397296"/>
                <a:chOff x="2639219" y="3510757"/>
                <a:chExt cx="348456" cy="465138"/>
              </a:xfrm>
              <a:solidFill>
                <a:schemeClr val="bg1"/>
              </a:solidFill>
            </p:grpSpPr>
            <p:sp>
              <p:nvSpPr>
                <p:cNvPr id="72" name="AutoShape 115"/>
                <p:cNvSpPr>
                  <a:spLocks/>
                </p:cNvSpPr>
                <p:nvPr/>
              </p:nvSpPr>
              <p:spPr bwMode="auto">
                <a:xfrm>
                  <a:off x="2639219" y="3510757"/>
                  <a:ext cx="348456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73" name="AutoShape 116"/>
                <p:cNvSpPr>
                  <a:spLocks/>
                </p:cNvSpPr>
                <p:nvPr/>
              </p:nvSpPr>
              <p:spPr bwMode="auto">
                <a:xfrm>
                  <a:off x="2784475" y="3786982"/>
                  <a:ext cx="57944" cy="873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12" name="Group 14"/>
            <p:cNvGrpSpPr/>
            <p:nvPr/>
          </p:nvGrpSpPr>
          <p:grpSpPr>
            <a:xfrm>
              <a:off x="1828908" y="2267587"/>
              <a:ext cx="1400290" cy="1400290"/>
              <a:chOff x="2830241" y="2617954"/>
              <a:chExt cx="1400290" cy="1400290"/>
            </a:xfrm>
          </p:grpSpPr>
          <p:sp>
            <p:nvSpPr>
              <p:cNvPr id="75" name="Oval 3"/>
              <p:cNvSpPr/>
              <p:nvPr/>
            </p:nvSpPr>
            <p:spPr>
              <a:xfrm>
                <a:off x="2830241" y="2617954"/>
                <a:ext cx="1400290" cy="1400290"/>
              </a:xfrm>
              <a:prstGeom prst="ellipse">
                <a:avLst/>
              </a:prstGeom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6" name="AutoShape 117"/>
              <p:cNvSpPr>
                <a:spLocks/>
              </p:cNvSpPr>
              <p:nvPr/>
            </p:nvSpPr>
            <p:spPr bwMode="auto">
              <a:xfrm>
                <a:off x="3332077" y="3169283"/>
                <a:ext cx="396618" cy="29763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594172" y="2456533"/>
            <a:ext cx="2362486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31" name="Объект 2"/>
          <p:cNvSpPr>
            <a:spLocks noGrp="1"/>
          </p:cNvSpPr>
          <p:nvPr>
            <p:ph sz="quarter" idx="4294967295"/>
          </p:nvPr>
        </p:nvSpPr>
        <p:spPr>
          <a:xfrm>
            <a:off x="666716" y="3420591"/>
            <a:ext cx="9437546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/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Формирование предложений по совершенствованию нормативно-правовой базы (локальных актов), регламентирующих и регулирующих функционирование усовершенствованных содержания и технологий обучения и воспитания в рамках направления «</a:t>
            </a:r>
            <a:r>
              <a:rPr lang="ru-RU" b="1" i="1" dirty="0" err="1" smtClean="0">
                <a:solidFill>
                  <a:srgbClr val="000000"/>
                </a:solidFill>
                <a:latin typeface="+mn-lt"/>
                <a:ea typeface="Times New Roman"/>
              </a:rPr>
              <a:t>Внутришкольная</a:t>
            </a:r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 система оценки индивидуальных образовательных достижений обучающихся»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Идет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апробация процедуры оценки индивидуальных образовательных достижений обучающихся </a:t>
            </a: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Times New Roman"/>
              </a:rPr>
              <a:t>на уровне начального (4 классы) и основного общего образования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</a:rPr>
              <a:t>проводится диагностика </a:t>
            </a:r>
            <a:r>
              <a:rPr lang="ru-RU" dirty="0" err="1" smtClean="0">
                <a:solidFill>
                  <a:srgbClr val="000000"/>
                </a:solidFill>
                <a:latin typeface="+mn-lt"/>
                <a:ea typeface="Times New Roman"/>
              </a:rPr>
              <a:t>метапредметных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</a:rPr>
              <a:t> результатов обучающихся (4 - 8 классы), результаты диагностики заносятся в информационную систему </a:t>
            </a:r>
            <a:endParaRPr lang="ru-RU" dirty="0" smtClean="0">
              <a:solidFill>
                <a:srgbClr val="000000"/>
              </a:solidFill>
              <a:latin typeface="+mn-lt"/>
              <a:ea typeface="Times New Roman"/>
              <a:cs typeface="Arial" charset="0"/>
            </a:endParaRPr>
          </a:p>
          <a:p>
            <a:pPr marL="388620" algn="just">
              <a:buFont typeface="Wingdings" pitchFamily="2" charset="2"/>
              <a:buChar char="§"/>
            </a:pPr>
            <a:endParaRPr lang="ru-RU" dirty="0" smtClean="0">
              <a:solidFill>
                <a:srgbClr val="000000"/>
              </a:solidFill>
              <a:ea typeface="Times New Roman"/>
            </a:endParaRPr>
          </a:p>
          <a:p>
            <a:pPr marL="388620" algn="just">
              <a:buFont typeface="Wingdings" pitchFamily="2" charset="2"/>
              <a:buChar char="§"/>
            </a:pPr>
            <a:endParaRPr lang="ru-RU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</a:pPr>
            <a:endParaRPr lang="ru-RU" sz="1400" dirty="0" smtClean="0">
              <a:solidFill>
                <a:srgbClr val="000000"/>
              </a:solidFill>
              <a:latin typeface="+mn-lt"/>
              <a:ea typeface="Times New Roman"/>
            </a:endParaRPr>
          </a:p>
          <a:p>
            <a:pPr marL="0" lvl="0" indent="0" algn="l" eaLnBrk="1" hangingPunct="1">
              <a:spcBef>
                <a:spcPct val="0"/>
              </a:spcBef>
            </a:pPr>
            <a:endParaRPr lang="ru-RU" sz="1400" i="1" dirty="0">
              <a:solidFill>
                <a:srgbClr val="000000"/>
              </a:solidFill>
              <a:latin typeface="Times New Roman"/>
              <a:ea typeface="Times New Roman"/>
              <a:cs typeface="Arial" charset="0"/>
            </a:endParaRPr>
          </a:p>
          <a:p>
            <a:pPr marL="45720" indent="0" algn="just"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7" descr="C:\Users\Учитель\Desktop\2015-2016 учебный год\ФОТО 2015-2016\ПУМА пишем\IMG_4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28" y="1212904"/>
            <a:ext cx="3759520" cy="21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7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1411" y="126617"/>
            <a:ext cx="7632848" cy="936898"/>
          </a:xfrm>
        </p:spPr>
        <p:txBody>
          <a:bodyPr/>
          <a:lstStyle/>
          <a:p>
            <a:r>
              <a:rPr lang="ru-RU" dirty="0"/>
              <a:t>ТЕКУЩИЕ РЕЗУЛЬТАТЫ ПРОЕКТА</a:t>
            </a:r>
          </a:p>
        </p:txBody>
      </p:sp>
      <p:grpSp>
        <p:nvGrpSpPr>
          <p:cNvPr id="2" name="Группа 36"/>
          <p:cNvGrpSpPr/>
          <p:nvPr/>
        </p:nvGrpSpPr>
        <p:grpSpPr>
          <a:xfrm>
            <a:off x="1060887" y="972320"/>
            <a:ext cx="6086013" cy="1296143"/>
            <a:chOff x="1674292" y="2112971"/>
            <a:chExt cx="6840752" cy="1709524"/>
          </a:xfrm>
        </p:grpSpPr>
        <p:grpSp>
          <p:nvGrpSpPr>
            <p:cNvPr id="3" name="Group 19"/>
            <p:cNvGrpSpPr/>
            <p:nvPr/>
          </p:nvGrpSpPr>
          <p:grpSpPr>
            <a:xfrm>
              <a:off x="1674292" y="2112971"/>
              <a:ext cx="6840752" cy="1709524"/>
              <a:chOff x="2675625" y="2463338"/>
              <a:chExt cx="6840752" cy="1709524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2675625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9" name="Arc 4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0" name="Arc 5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6" name="Group 10"/>
              <p:cNvGrpSpPr/>
              <p:nvPr/>
            </p:nvGrpSpPr>
            <p:grpSpPr>
              <a:xfrm>
                <a:off x="6097330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7" name="Arc 11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8" name="Arc 12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7" name="Group 18"/>
            <p:cNvGrpSpPr/>
            <p:nvPr/>
          </p:nvGrpSpPr>
          <p:grpSpPr>
            <a:xfrm>
              <a:off x="6960137" y="2267587"/>
              <a:ext cx="1400290" cy="1400290"/>
              <a:chOff x="7961470" y="2617954"/>
              <a:chExt cx="1400290" cy="1400290"/>
            </a:xfrm>
          </p:grpSpPr>
          <p:sp>
            <p:nvSpPr>
              <p:cNvPr id="62" name="Oval 8"/>
              <p:cNvSpPr/>
              <p:nvPr/>
            </p:nvSpPr>
            <p:spPr>
              <a:xfrm>
                <a:off x="7961470" y="2617954"/>
                <a:ext cx="1400290" cy="14002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3" name="AutoShape 112"/>
              <p:cNvSpPr>
                <a:spLocks/>
              </p:cNvSpPr>
              <p:nvPr/>
            </p:nvSpPr>
            <p:spPr bwMode="auto">
              <a:xfrm>
                <a:off x="8463306" y="3119451"/>
                <a:ext cx="396618" cy="39729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5250614" y="2267587"/>
              <a:ext cx="1400290" cy="1400290"/>
              <a:chOff x="6251947" y="2617954"/>
              <a:chExt cx="1400290" cy="1400290"/>
            </a:xfrm>
          </p:grpSpPr>
          <p:sp>
            <p:nvSpPr>
              <p:cNvPr id="65" name="Oval 7"/>
              <p:cNvSpPr/>
              <p:nvPr/>
            </p:nvSpPr>
            <p:spPr>
              <a:xfrm>
                <a:off x="6251947" y="2617954"/>
                <a:ext cx="1400290" cy="14002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9" name="Group 22"/>
              <p:cNvGrpSpPr/>
              <p:nvPr/>
            </p:nvGrpSpPr>
            <p:grpSpPr>
              <a:xfrm>
                <a:off x="6815818" y="3119451"/>
                <a:ext cx="272548" cy="397296"/>
                <a:chOff x="3582988" y="3510757"/>
                <a:chExt cx="319088" cy="465138"/>
              </a:xfrm>
              <a:solidFill>
                <a:schemeClr val="bg1"/>
              </a:solidFill>
            </p:grpSpPr>
            <p:sp>
              <p:nvSpPr>
                <p:cNvPr id="67" name="AutoShape 113"/>
                <p:cNvSpPr>
                  <a:spLocks/>
                </p:cNvSpPr>
                <p:nvPr/>
              </p:nvSpPr>
              <p:spPr bwMode="auto">
                <a:xfrm>
                  <a:off x="3582988" y="3510757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68" name="AutoShape 114"/>
                <p:cNvSpPr>
                  <a:spLocks/>
                </p:cNvSpPr>
                <p:nvPr/>
              </p:nvSpPr>
              <p:spPr bwMode="auto">
                <a:xfrm>
                  <a:off x="3655219" y="3583782"/>
                  <a:ext cx="94456" cy="944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10" name="Group 15"/>
            <p:cNvGrpSpPr/>
            <p:nvPr/>
          </p:nvGrpSpPr>
          <p:grpSpPr>
            <a:xfrm>
              <a:off x="3538432" y="2267587"/>
              <a:ext cx="1400290" cy="1400290"/>
              <a:chOff x="4539765" y="2617954"/>
              <a:chExt cx="1400290" cy="1400290"/>
            </a:xfrm>
          </p:grpSpPr>
          <p:sp>
            <p:nvSpPr>
              <p:cNvPr id="70" name="Oval 6"/>
              <p:cNvSpPr/>
              <p:nvPr/>
            </p:nvSpPr>
            <p:spPr>
              <a:xfrm>
                <a:off x="4539765" y="2617954"/>
                <a:ext cx="1400290" cy="14002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1" name="Group 25"/>
              <p:cNvGrpSpPr/>
              <p:nvPr/>
            </p:nvGrpSpPr>
            <p:grpSpPr>
              <a:xfrm>
                <a:off x="5091094" y="3119451"/>
                <a:ext cx="297632" cy="397296"/>
                <a:chOff x="2639219" y="3510757"/>
                <a:chExt cx="348456" cy="465138"/>
              </a:xfrm>
              <a:solidFill>
                <a:schemeClr val="bg1"/>
              </a:solidFill>
            </p:grpSpPr>
            <p:sp>
              <p:nvSpPr>
                <p:cNvPr id="72" name="AutoShape 115"/>
                <p:cNvSpPr>
                  <a:spLocks/>
                </p:cNvSpPr>
                <p:nvPr/>
              </p:nvSpPr>
              <p:spPr bwMode="auto">
                <a:xfrm>
                  <a:off x="2639219" y="3510757"/>
                  <a:ext cx="348456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73" name="AutoShape 116"/>
                <p:cNvSpPr>
                  <a:spLocks/>
                </p:cNvSpPr>
                <p:nvPr/>
              </p:nvSpPr>
              <p:spPr bwMode="auto">
                <a:xfrm>
                  <a:off x="2784475" y="3786982"/>
                  <a:ext cx="57944" cy="873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12" name="Group 14"/>
            <p:cNvGrpSpPr/>
            <p:nvPr/>
          </p:nvGrpSpPr>
          <p:grpSpPr>
            <a:xfrm>
              <a:off x="1828908" y="2267587"/>
              <a:ext cx="1400290" cy="1400290"/>
              <a:chOff x="2830241" y="2617954"/>
              <a:chExt cx="1400290" cy="1400290"/>
            </a:xfrm>
          </p:grpSpPr>
          <p:sp>
            <p:nvSpPr>
              <p:cNvPr id="75" name="Oval 3"/>
              <p:cNvSpPr/>
              <p:nvPr/>
            </p:nvSpPr>
            <p:spPr>
              <a:xfrm>
                <a:off x="2830241" y="2617954"/>
                <a:ext cx="1400290" cy="1400290"/>
              </a:xfrm>
              <a:prstGeom prst="ellipse">
                <a:avLst/>
              </a:prstGeom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6" name="AutoShape 117"/>
              <p:cNvSpPr>
                <a:spLocks/>
              </p:cNvSpPr>
              <p:nvPr/>
            </p:nvSpPr>
            <p:spPr bwMode="auto">
              <a:xfrm>
                <a:off x="3332077" y="3169283"/>
                <a:ext cx="396618" cy="29763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594172" y="2456533"/>
            <a:ext cx="2362486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31" name="Объект 2"/>
          <p:cNvSpPr>
            <a:spLocks noGrp="1"/>
          </p:cNvSpPr>
          <p:nvPr>
            <p:ph sz="quarter" idx="4294967295"/>
          </p:nvPr>
        </p:nvSpPr>
        <p:spPr>
          <a:xfrm>
            <a:off x="661682" y="2772519"/>
            <a:ext cx="9437546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lvl="0" indent="0" algn="just"/>
            <a:r>
              <a:rPr lang="ru-RU" b="1" i="1" dirty="0" smtClean="0">
                <a:solidFill>
                  <a:srgbClr val="000000"/>
                </a:solidFill>
                <a:ea typeface="Times New Roman"/>
              </a:rPr>
              <a:t>Обеспечение информационного сопровождения о ходе и результатах деятельности в рамках реализации мероприятия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Опыт работы образовательного учреждения освещается в персональных </a:t>
            </a:r>
            <a:r>
              <a:rPr lang="ru-RU" dirty="0" err="1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блогах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 педагогов, </a:t>
            </a:r>
            <a:r>
              <a:rPr lang="ru-RU" dirty="0" err="1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блоге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 директора школы, на сайте ОУ, в средствах массовой информации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6 педагогов (12%) транслировали опыт работы на региональных и всероссийских конференциях; 8 педагогов имеют публикации по теме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  <a:cs typeface="Arial" charset="0"/>
              </a:rPr>
              <a:t>проекта</a:t>
            </a:r>
            <a:endParaRPr lang="ru-RU" dirty="0" smtClean="0">
              <a:solidFill>
                <a:srgbClr val="000000"/>
              </a:solidFill>
              <a:latin typeface="+mn-lt"/>
              <a:ea typeface="Times New Roman"/>
              <a:cs typeface="Arial" charset="0"/>
            </a:endParaRPr>
          </a:p>
          <a:p>
            <a:pPr marL="388620" algn="just">
              <a:buFont typeface="Wingdings" pitchFamily="2" charset="2"/>
              <a:buChar char="§"/>
            </a:pPr>
            <a:endParaRPr lang="ru-RU" dirty="0" smtClean="0">
              <a:solidFill>
                <a:srgbClr val="000000"/>
              </a:solidFill>
              <a:latin typeface="+mn-lt"/>
              <a:ea typeface="Times New Roman"/>
              <a:cs typeface="Arial" charset="0"/>
            </a:endParaRPr>
          </a:p>
          <a:p>
            <a:pPr marL="388620" algn="just">
              <a:buFont typeface="Wingdings" pitchFamily="2" charset="2"/>
              <a:buChar char="§"/>
            </a:pPr>
            <a:endParaRPr lang="ru-RU" dirty="0" smtClean="0">
              <a:solidFill>
                <a:srgbClr val="000000"/>
              </a:solidFill>
              <a:ea typeface="Times New Roman"/>
            </a:endParaRPr>
          </a:p>
          <a:p>
            <a:pPr marL="388620" algn="just">
              <a:buFont typeface="Wingdings" pitchFamily="2" charset="2"/>
              <a:buChar char="§"/>
            </a:pPr>
            <a:endParaRPr lang="ru-RU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</a:pPr>
            <a:endParaRPr lang="ru-RU" sz="1400" dirty="0" smtClean="0">
              <a:solidFill>
                <a:srgbClr val="000000"/>
              </a:solidFill>
              <a:latin typeface="+mn-lt"/>
              <a:ea typeface="Times New Roman"/>
            </a:endParaRPr>
          </a:p>
          <a:p>
            <a:pPr marL="0" lvl="0" indent="0" algn="l" eaLnBrk="1" hangingPunct="1">
              <a:spcBef>
                <a:spcPct val="0"/>
              </a:spcBef>
            </a:pPr>
            <a:endParaRPr lang="ru-RU" sz="1400" i="1" dirty="0">
              <a:solidFill>
                <a:srgbClr val="000000"/>
              </a:solidFill>
              <a:latin typeface="Times New Roman"/>
              <a:ea typeface="Times New Roman"/>
              <a:cs typeface="Arial" charset="0"/>
            </a:endParaRPr>
          </a:p>
          <a:p>
            <a:pPr marL="45720" indent="0" algn="just"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90" y="4798688"/>
            <a:ext cx="4288315" cy="25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 descr="C:\Users\Учитель\Desktop\семинар Худяковой А.В\IMG_0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0" y="4798688"/>
            <a:ext cx="3743634" cy="259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9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131900" y="2124447"/>
            <a:ext cx="5861175" cy="4464496"/>
          </a:xfrm>
          <a:prstGeom prst="rect">
            <a:avLst/>
          </a:prstGeom>
        </p:spPr>
        <p:txBody>
          <a:bodyPr lIns="99569" tIns="49785" rIns="99569" bIns="49785">
            <a:normAutofit fontScale="77500" lnSpcReduction="20000"/>
          </a:bodyPr>
          <a:lstStyle/>
          <a:p>
            <a:pPr marL="388620" algn="just"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000000"/>
                </a:solidFill>
                <a:cs typeface="Arial" panose="020B0604020202020204" pitchFamily="34" charset="0"/>
              </a:rPr>
              <a:t>Распространение модели системы управления качеством образования с использованием информационной системы мониторинга личностных и </a:t>
            </a:r>
            <a:r>
              <a:rPr lang="ru-RU" sz="2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метапредметных</a:t>
            </a:r>
            <a:r>
              <a:rPr lang="ru-RU" sz="2600" dirty="0" smtClean="0">
                <a:solidFill>
                  <a:srgbClr val="000000"/>
                </a:solidFill>
                <a:cs typeface="Arial" panose="020B0604020202020204" pitchFamily="34" charset="0"/>
              </a:rPr>
              <a:t> результатов обучающихся в школах-партнерах инновационной методической сети 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000000"/>
                </a:solidFill>
                <a:cs typeface="Arial" panose="020B0604020202020204" pitchFamily="34" charset="0"/>
              </a:rPr>
              <a:t>Проведение обучающих </a:t>
            </a:r>
            <a:r>
              <a:rPr lang="ru-RU" sz="2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вебинаров</a:t>
            </a:r>
            <a:r>
              <a:rPr lang="ru-RU" sz="2600" dirty="0" smtClean="0">
                <a:solidFill>
                  <a:srgbClr val="000000"/>
                </a:solidFill>
                <a:cs typeface="Arial" panose="020B0604020202020204" pitchFamily="34" charset="0"/>
              </a:rPr>
              <a:t> по использованию информационной системы для руководящих и педагогических работников образовательных организаций, обучающихся и родителей 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000000"/>
                </a:solidFill>
                <a:cs typeface="Arial" panose="020B0604020202020204" pitchFamily="34" charset="0"/>
              </a:rPr>
              <a:t>Проведение итогового события (межрегионального Форума) на базе города Соликамска Пермского края 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000000"/>
                </a:solidFill>
                <a:cs typeface="Arial" panose="020B0604020202020204" pitchFamily="34" charset="0"/>
              </a:rPr>
              <a:t>Издание электронного сборника научно-методических материалов участников реализации проекта</a:t>
            </a:r>
          </a:p>
          <a:p>
            <a:pPr marL="49785" indent="0" algn="l"/>
            <a:endParaRPr lang="ru-RU" sz="2600" b="1" i="1" dirty="0" smtClean="0">
              <a:solidFill>
                <a:srgbClr val="000000"/>
              </a:solidFill>
              <a:latin typeface="+mn-lt"/>
              <a:ea typeface="Times New Roman"/>
            </a:endParaRPr>
          </a:p>
          <a:p>
            <a:pPr marL="49785" indent="0" algn="l"/>
            <a:endParaRPr lang="ru-RU" sz="2400" b="1" i="1" dirty="0" smtClean="0">
              <a:solidFill>
                <a:srgbClr val="000000"/>
              </a:solidFill>
              <a:latin typeface="+mn-lt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43242" y="2260931"/>
            <a:ext cx="77732" cy="2655573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0" y="2250826"/>
            <a:ext cx="2561558" cy="303825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РЕЗУЛЬТАТОВ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8504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3180236" y="2267744"/>
            <a:ext cx="6442372" cy="431207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 smtClean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Информационная </a:t>
            </a:r>
            <a:r>
              <a:rPr lang="ru-RU" sz="7200" b="1" dirty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система</a:t>
            </a:r>
            <a:r>
              <a:rPr lang="en-US" sz="7200" b="1" dirty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 </a:t>
            </a:r>
            <a:r>
              <a:rPr lang="ru-RU" sz="7200" b="1" dirty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автоматизирует сбор, обработку, анализ и хранение информации о состоянии и динамике </a:t>
            </a:r>
            <a:r>
              <a:rPr lang="ru-RU" sz="7200" b="1" dirty="0" err="1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метапредметных</a:t>
            </a:r>
            <a:r>
              <a:rPr lang="ru-RU" sz="7200" b="1" dirty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 результатов обучающихся на уровне образовательной организации и обеспечивает координацию деятельности всех участников образовательной деятельности. </a:t>
            </a:r>
            <a:endParaRPr lang="ru-RU" sz="7200" b="1" dirty="0" smtClean="0">
              <a:solidFill>
                <a:srgbClr val="000000"/>
              </a:solidFill>
              <a:latin typeface="+mn-lt"/>
              <a:ea typeface="Times New Roman"/>
              <a:cs typeface="Arial" pitchFamily="34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 smtClean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Использование </a:t>
            </a:r>
            <a:r>
              <a:rPr lang="ru-RU" sz="7200" b="1" dirty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математических методов обработки информации при анализе образовательных результатов дает возможность перейти на систему управления образовательным процессом по </a:t>
            </a:r>
            <a:r>
              <a:rPr lang="ru-RU" sz="7200" b="1" dirty="0" smtClean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результатам.</a:t>
            </a:r>
            <a:endParaRPr lang="ru-RU" sz="7200" b="1" dirty="0">
              <a:solidFill>
                <a:srgbClr val="000000"/>
              </a:solidFill>
              <a:latin typeface="+mn-lt"/>
              <a:ea typeface="Times New Roman"/>
              <a:cs typeface="Arial" pitchFamily="34" charset="0"/>
            </a:endParaRPr>
          </a:p>
          <a:p>
            <a:pPr indent="444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 smtClean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Целенаправленная адресная работа педагогов </a:t>
            </a:r>
            <a:r>
              <a:rPr lang="ru-RU" sz="7200" b="1" dirty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по формированию универсальных учебных действий </a:t>
            </a:r>
            <a:r>
              <a:rPr lang="ru-RU" sz="7200" b="1" dirty="0" smtClean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обучающихся способствует повышению </a:t>
            </a:r>
            <a:r>
              <a:rPr lang="ru-RU" sz="7200" b="1" dirty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качества образования</a:t>
            </a:r>
            <a:r>
              <a:rPr lang="ru-RU" sz="7200" b="1" dirty="0" smtClean="0">
                <a:solidFill>
                  <a:srgbClr val="000000"/>
                </a:solidFill>
                <a:latin typeface="+mn-lt"/>
                <a:ea typeface="Times New Roman"/>
                <a:cs typeface="Arial" pitchFamily="34" charset="0"/>
              </a:rPr>
              <a:t>. </a:t>
            </a:r>
            <a:endParaRPr lang="ru-RU" sz="7200" b="1" dirty="0">
              <a:solidFill>
                <a:srgbClr val="000000"/>
              </a:solidFill>
              <a:latin typeface="+mn-lt"/>
              <a:ea typeface="Times New Roman"/>
              <a:cs typeface="Arial" pitchFamily="34" charset="0"/>
            </a:endParaRPr>
          </a:p>
          <a:p>
            <a:pPr indent="444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6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6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028" y="1806079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D93635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СУТЬ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0792" y="2060848"/>
            <a:ext cx="72008" cy="2408582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9" y="1945493"/>
            <a:ext cx="1967640" cy="31830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42444" y="180231"/>
            <a:ext cx="5832648" cy="720080"/>
          </a:xfrm>
        </p:spPr>
        <p:txBody>
          <a:bodyPr/>
          <a:lstStyle/>
          <a:p>
            <a:r>
              <a:rPr lang="ru-RU" dirty="0"/>
              <a:t>СУТЬ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7985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8169" y="274568"/>
            <a:ext cx="5832648" cy="720080"/>
          </a:xfrm>
        </p:spPr>
        <p:txBody>
          <a:bodyPr/>
          <a:lstStyle/>
          <a:p>
            <a:r>
              <a:rPr lang="ru-RU" dirty="0">
                <a:latin typeface="Myriad Pro" panose="020B0503030403020204" pitchFamily="34" charset="0"/>
              </a:rPr>
              <a:t>ЦЕЛИ И ЗАДАЧИ ПРОЕКТА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06140" y="2772519"/>
            <a:ext cx="4863336" cy="4009386"/>
            <a:chOff x="357870" y="2512633"/>
            <a:chExt cx="4863336" cy="4009386"/>
          </a:xfrm>
        </p:grpSpPr>
        <p:sp>
          <p:nvSpPr>
            <p:cNvPr id="10" name="Объект 2"/>
            <p:cNvSpPr txBox="1">
              <a:spLocks/>
            </p:cNvSpPr>
            <p:nvPr/>
          </p:nvSpPr>
          <p:spPr>
            <a:xfrm>
              <a:off x="1116750" y="3857723"/>
              <a:ext cx="4104456" cy="26642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2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0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8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6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4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fontAlgn="base">
                <a:lnSpc>
                  <a:spcPct val="150000"/>
                </a:lnSpc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Shape 2540"/>
            <p:cNvSpPr/>
            <p:nvPr/>
          </p:nvSpPr>
          <p:spPr>
            <a:xfrm>
              <a:off x="357870" y="2512633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050003" y="1188343"/>
            <a:ext cx="1086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Задачи</a:t>
            </a:r>
            <a:endParaRPr lang="ru-RU" sz="1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9" name="Freeform 50"/>
          <p:cNvSpPr>
            <a:spLocks noEditPoints="1"/>
          </p:cNvSpPr>
          <p:nvPr/>
        </p:nvSpPr>
        <p:spPr bwMode="auto">
          <a:xfrm>
            <a:off x="2225588" y="2407404"/>
            <a:ext cx="590261" cy="576996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180" y="2695902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</a:t>
            </a:r>
            <a:r>
              <a:rPr lang="ru-RU" b="1" dirty="0" err="1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оздание</a:t>
            </a:r>
            <a:r>
              <a:rPr lang="ru-RU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сетевой площадки по апробации автоматизированной информационной системы сбора, обработки, анализа и хранения информации о состоянии и динамике личностных и </a:t>
            </a:r>
            <a:r>
              <a:rPr lang="ru-RU" b="1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метапредметных</a:t>
            </a: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результатов обучающихся на уровне образовательной </a:t>
            </a:r>
            <a:r>
              <a:rPr lang="ru-RU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организации для управления образовательным процессом по результатам</a:t>
            </a:r>
            <a:endParaRPr lang="ru-RU" sz="1400" b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0" name="Freeform 48"/>
          <p:cNvSpPr>
            <a:spLocks noEditPoints="1"/>
          </p:cNvSpPr>
          <p:nvPr/>
        </p:nvSpPr>
        <p:spPr bwMode="auto">
          <a:xfrm>
            <a:off x="7771838" y="2602062"/>
            <a:ext cx="383174" cy="320957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138" y="35"/>
              </a:cxn>
              <a:cxn ang="0">
                <a:pos x="22" y="35"/>
              </a:cxn>
              <a:cxn ang="0">
                <a:pos x="22" y="0"/>
              </a:cxn>
              <a:cxn ang="0">
                <a:pos x="0" y="0"/>
              </a:cxn>
              <a:cxn ang="0">
                <a:pos x="0" y="162"/>
              </a:cxn>
              <a:cxn ang="0">
                <a:pos x="160" y="162"/>
              </a:cxn>
              <a:cxn ang="0">
                <a:pos x="160" y="0"/>
              </a:cxn>
              <a:cxn ang="0">
                <a:pos x="138" y="0"/>
              </a:cxn>
              <a:cxn ang="0">
                <a:pos x="74" y="138"/>
              </a:cxn>
              <a:cxn ang="0">
                <a:pos x="66" y="128"/>
              </a:cxn>
              <a:cxn ang="0">
                <a:pos x="33" y="97"/>
              </a:cxn>
              <a:cxn ang="0">
                <a:pos x="51" y="81"/>
              </a:cxn>
              <a:cxn ang="0">
                <a:pos x="74" y="105"/>
              </a:cxn>
              <a:cxn ang="0">
                <a:pos x="120" y="58"/>
              </a:cxn>
              <a:cxn ang="0">
                <a:pos x="138" y="74"/>
              </a:cxn>
              <a:cxn ang="0">
                <a:pos x="74" y="138"/>
              </a:cxn>
            </a:cxnLst>
            <a:rect l="0" t="0" r="r" b="b"/>
            <a:pathLst>
              <a:path w="160" h="162">
                <a:moveTo>
                  <a:pt x="138" y="0"/>
                </a:moveTo>
                <a:lnTo>
                  <a:pt x="138" y="35"/>
                </a:lnTo>
                <a:lnTo>
                  <a:pt x="22" y="35"/>
                </a:lnTo>
                <a:lnTo>
                  <a:pt x="22" y="0"/>
                </a:lnTo>
                <a:lnTo>
                  <a:pt x="0" y="0"/>
                </a:lnTo>
                <a:lnTo>
                  <a:pt x="0" y="162"/>
                </a:lnTo>
                <a:lnTo>
                  <a:pt x="160" y="162"/>
                </a:lnTo>
                <a:lnTo>
                  <a:pt x="160" y="0"/>
                </a:lnTo>
                <a:lnTo>
                  <a:pt x="138" y="0"/>
                </a:lnTo>
                <a:close/>
                <a:moveTo>
                  <a:pt x="74" y="138"/>
                </a:moveTo>
                <a:lnTo>
                  <a:pt x="66" y="128"/>
                </a:lnTo>
                <a:lnTo>
                  <a:pt x="33" y="97"/>
                </a:lnTo>
                <a:lnTo>
                  <a:pt x="51" y="81"/>
                </a:lnTo>
                <a:lnTo>
                  <a:pt x="74" y="105"/>
                </a:lnTo>
                <a:lnTo>
                  <a:pt x="120" y="58"/>
                </a:lnTo>
                <a:lnTo>
                  <a:pt x="138" y="74"/>
                </a:lnTo>
                <a:lnTo>
                  <a:pt x="74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040776" y="994647"/>
            <a:ext cx="1468289" cy="1158587"/>
            <a:chOff x="1132866" y="1764408"/>
            <a:chExt cx="2139151" cy="1697283"/>
          </a:xfrm>
        </p:grpSpPr>
        <p:sp>
          <p:nvSpPr>
            <p:cNvPr id="9" name="Freeform 35"/>
            <p:cNvSpPr/>
            <p:nvPr/>
          </p:nvSpPr>
          <p:spPr>
            <a:xfrm rot="5400000">
              <a:off x="1202661" y="1694613"/>
              <a:ext cx="1697283" cy="1836873"/>
            </a:xfrm>
            <a:custGeom>
              <a:avLst/>
              <a:gdLst>
                <a:gd name="connsiteX0" fmla="*/ 0 w 1891278"/>
                <a:gd name="connsiteY0" fmla="*/ 0 h 1318766"/>
                <a:gd name="connsiteX1" fmla="*/ 1587500 w 1891278"/>
                <a:gd name="connsiteY1" fmla="*/ 0 h 1318766"/>
                <a:gd name="connsiteX2" fmla="*/ 1891278 w 1891278"/>
                <a:gd name="connsiteY2" fmla="*/ 659383 h 1318766"/>
                <a:gd name="connsiteX3" fmla="*/ 1587500 w 1891278"/>
                <a:gd name="connsiteY3" fmla="*/ 1318766 h 1318766"/>
                <a:gd name="connsiteX4" fmla="*/ 0 w 1891278"/>
                <a:gd name="connsiteY4" fmla="*/ 1318766 h 1318766"/>
                <a:gd name="connsiteX5" fmla="*/ 303778 w 1891278"/>
                <a:gd name="connsiteY5" fmla="*/ 659383 h 131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1278" h="1318766">
                  <a:moveTo>
                    <a:pt x="0" y="0"/>
                  </a:moveTo>
                  <a:lnTo>
                    <a:pt x="1587500" y="0"/>
                  </a:lnTo>
                  <a:lnTo>
                    <a:pt x="1891278" y="659383"/>
                  </a:lnTo>
                  <a:lnTo>
                    <a:pt x="1587500" y="1318766"/>
                  </a:lnTo>
                  <a:lnTo>
                    <a:pt x="0" y="1318766"/>
                  </a:lnTo>
                  <a:lnTo>
                    <a:pt x="303778" y="659383"/>
                  </a:lnTo>
                  <a:close/>
                </a:path>
              </a:pathLst>
            </a:custGeom>
            <a:ln>
              <a:noFill/>
            </a:ln>
            <a:effectLst>
              <a:outerShdw blurRad="266700" dist="38100" dir="2700000" algn="tl" rotWithShape="0">
                <a:schemeClr val="tx1">
                  <a:alpha val="48000"/>
                </a:schemeClr>
              </a:outerShdw>
            </a:effectLst>
            <a:scene3d>
              <a:camera prst="perspectiveAbove" fov="1800000">
                <a:rot lat="21000000" lon="0" rev="0"/>
              </a:camera>
              <a:lightRig rig="threePt" dir="t">
                <a:rot lat="0" lon="0" rev="2400000"/>
              </a:lightRig>
            </a:scene3d>
            <a:sp3d prstMaterial="matte">
              <a:bevelT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4157" y="2158549"/>
              <a:ext cx="1977860" cy="547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ЦЕЛИ</a:t>
              </a:r>
            </a:p>
          </p:txBody>
        </p:sp>
      </p:grpSp>
      <p:sp>
        <p:nvSpPr>
          <p:cNvPr id="41" name="Freeform 50"/>
          <p:cNvSpPr>
            <a:spLocks noEditPoints="1"/>
          </p:cNvSpPr>
          <p:nvPr/>
        </p:nvSpPr>
        <p:spPr bwMode="auto">
          <a:xfrm>
            <a:off x="1455155" y="1672693"/>
            <a:ext cx="432049" cy="404192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2" name="Freeform 35"/>
          <p:cNvSpPr/>
          <p:nvPr/>
        </p:nvSpPr>
        <p:spPr>
          <a:xfrm rot="5400000">
            <a:off x="7299579" y="913976"/>
            <a:ext cx="1094707" cy="1256050"/>
          </a:xfrm>
          <a:custGeom>
            <a:avLst/>
            <a:gdLst>
              <a:gd name="connsiteX0" fmla="*/ 0 w 1891278"/>
              <a:gd name="connsiteY0" fmla="*/ 0 h 1318766"/>
              <a:gd name="connsiteX1" fmla="*/ 1587500 w 1891278"/>
              <a:gd name="connsiteY1" fmla="*/ 0 h 1318766"/>
              <a:gd name="connsiteX2" fmla="*/ 1891278 w 1891278"/>
              <a:gd name="connsiteY2" fmla="*/ 659383 h 1318766"/>
              <a:gd name="connsiteX3" fmla="*/ 1587500 w 1891278"/>
              <a:gd name="connsiteY3" fmla="*/ 1318766 h 1318766"/>
              <a:gd name="connsiteX4" fmla="*/ 0 w 1891278"/>
              <a:gd name="connsiteY4" fmla="*/ 1318766 h 1318766"/>
              <a:gd name="connsiteX5" fmla="*/ 303778 w 1891278"/>
              <a:gd name="connsiteY5" fmla="*/ 659383 h 13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1278" h="1318766">
                <a:moveTo>
                  <a:pt x="0" y="0"/>
                </a:moveTo>
                <a:lnTo>
                  <a:pt x="1587500" y="0"/>
                </a:lnTo>
                <a:lnTo>
                  <a:pt x="1891278" y="659383"/>
                </a:lnTo>
                <a:lnTo>
                  <a:pt x="1587500" y="1318766"/>
                </a:lnTo>
                <a:lnTo>
                  <a:pt x="0" y="1318766"/>
                </a:lnTo>
                <a:lnTo>
                  <a:pt x="303778" y="659383"/>
                </a:lnTo>
                <a:close/>
              </a:path>
            </a:pathLst>
          </a:custGeom>
          <a:solidFill>
            <a:srgbClr val="D93635"/>
          </a:solidFill>
          <a:ln>
            <a:noFill/>
          </a:ln>
          <a:effectLst>
            <a:outerShdw blurRad="266700" dist="38100" dir="2700000" algn="tl" rotWithShape="0">
              <a:schemeClr val="tx1">
                <a:alpha val="48000"/>
              </a:schemeClr>
            </a:outerShdw>
          </a:effectLst>
          <a:scene3d>
            <a:camera prst="perspectiveAbove" fov="1800000">
              <a:rot lat="21000000" lon="0" rev="0"/>
            </a:camera>
            <a:lightRig rig="threePt" dir="t">
              <a:rot lat="0" lon="0" rev="2400000"/>
            </a:lightRig>
          </a:scene3d>
          <a:sp3d prstMaterial="matte">
            <a:bevelT w="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3" name="TextBox 42"/>
          <p:cNvSpPr txBox="1"/>
          <p:nvPr/>
        </p:nvSpPr>
        <p:spPr>
          <a:xfrm>
            <a:off x="7361950" y="1204608"/>
            <a:ext cx="100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yriad Pro" panose="020B0503030403020204" pitchFamily="34" charset="0"/>
              </a:rPr>
              <a:t>Задачи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7715723" y="1553832"/>
            <a:ext cx="291643" cy="320957"/>
            <a:chOff x="3793550" y="3206181"/>
            <a:chExt cx="319514" cy="369438"/>
          </a:xfrm>
          <a:solidFill>
            <a:schemeClr val="bg1"/>
          </a:solidFill>
        </p:grpSpPr>
        <p:sp>
          <p:nvSpPr>
            <p:cNvPr id="45" name="Freeform 47"/>
            <p:cNvSpPr>
              <a:spLocks noEditPoints="1"/>
            </p:cNvSpPr>
            <p:nvPr/>
          </p:nvSpPr>
          <p:spPr bwMode="auto">
            <a:xfrm>
              <a:off x="3859449" y="3206181"/>
              <a:ext cx="183721" cy="91860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44" y="14"/>
                </a:cxn>
                <a:cxn ang="0">
                  <a:pos x="29" y="0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0" y="29"/>
                </a:cxn>
                <a:cxn ang="0">
                  <a:pos x="58" y="29"/>
                </a:cxn>
                <a:cxn ang="0">
                  <a:pos x="58" y="14"/>
                </a:cxn>
                <a:cxn ang="0">
                  <a:pos x="29" y="22"/>
                </a:cxn>
                <a:cxn ang="0">
                  <a:pos x="22" y="14"/>
                </a:cxn>
                <a:cxn ang="0">
                  <a:pos x="29" y="7"/>
                </a:cxn>
                <a:cxn ang="0">
                  <a:pos x="37" y="14"/>
                </a:cxn>
                <a:cxn ang="0">
                  <a:pos x="29" y="22"/>
                </a:cxn>
              </a:cxnLst>
              <a:rect l="0" t="0" r="r" b="b"/>
              <a:pathLst>
                <a:path w="58" h="29">
                  <a:moveTo>
                    <a:pt x="58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8" y="29"/>
                    <a:pt x="58" y="29"/>
                    <a:pt x="58" y="29"/>
                  </a:cubicBezTo>
                  <a:lnTo>
                    <a:pt x="58" y="14"/>
                  </a:lnTo>
                  <a:close/>
                  <a:moveTo>
                    <a:pt x="29" y="22"/>
                  </a:moveTo>
                  <a:cubicBezTo>
                    <a:pt x="25" y="22"/>
                    <a:pt x="22" y="18"/>
                    <a:pt x="22" y="14"/>
                  </a:cubicBezTo>
                  <a:cubicBezTo>
                    <a:pt x="22" y="10"/>
                    <a:pt x="25" y="7"/>
                    <a:pt x="29" y="7"/>
                  </a:cubicBezTo>
                  <a:cubicBezTo>
                    <a:pt x="33" y="7"/>
                    <a:pt x="37" y="10"/>
                    <a:pt x="37" y="14"/>
                  </a:cubicBezTo>
                  <a:cubicBezTo>
                    <a:pt x="37" y="18"/>
                    <a:pt x="33" y="22"/>
                    <a:pt x="2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Freeform 48"/>
            <p:cNvSpPr>
              <a:spLocks noEditPoints="1"/>
            </p:cNvSpPr>
            <p:nvPr/>
          </p:nvSpPr>
          <p:spPr bwMode="auto">
            <a:xfrm>
              <a:off x="3793550" y="3252111"/>
              <a:ext cx="319514" cy="323508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35"/>
                </a:cxn>
                <a:cxn ang="0">
                  <a:pos x="22" y="35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60" y="162"/>
                </a:cxn>
                <a:cxn ang="0">
                  <a:pos x="160" y="0"/>
                </a:cxn>
                <a:cxn ang="0">
                  <a:pos x="138" y="0"/>
                </a:cxn>
                <a:cxn ang="0">
                  <a:pos x="74" y="138"/>
                </a:cxn>
                <a:cxn ang="0">
                  <a:pos x="66" y="128"/>
                </a:cxn>
                <a:cxn ang="0">
                  <a:pos x="33" y="97"/>
                </a:cxn>
                <a:cxn ang="0">
                  <a:pos x="51" y="81"/>
                </a:cxn>
                <a:cxn ang="0">
                  <a:pos x="74" y="105"/>
                </a:cxn>
                <a:cxn ang="0">
                  <a:pos x="120" y="58"/>
                </a:cxn>
                <a:cxn ang="0">
                  <a:pos x="138" y="74"/>
                </a:cxn>
                <a:cxn ang="0">
                  <a:pos x="74" y="138"/>
                </a:cxn>
              </a:cxnLst>
              <a:rect l="0" t="0" r="r" b="b"/>
              <a:pathLst>
                <a:path w="160" h="162">
                  <a:moveTo>
                    <a:pt x="138" y="0"/>
                  </a:moveTo>
                  <a:lnTo>
                    <a:pt x="138" y="35"/>
                  </a:lnTo>
                  <a:lnTo>
                    <a:pt x="22" y="3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0" y="162"/>
                  </a:lnTo>
                  <a:lnTo>
                    <a:pt x="160" y="0"/>
                  </a:lnTo>
                  <a:lnTo>
                    <a:pt x="138" y="0"/>
                  </a:lnTo>
                  <a:close/>
                  <a:moveTo>
                    <a:pt x="74" y="138"/>
                  </a:moveTo>
                  <a:lnTo>
                    <a:pt x="66" y="128"/>
                  </a:lnTo>
                  <a:lnTo>
                    <a:pt x="33" y="97"/>
                  </a:lnTo>
                  <a:lnTo>
                    <a:pt x="51" y="81"/>
                  </a:lnTo>
                  <a:lnTo>
                    <a:pt x="74" y="105"/>
                  </a:lnTo>
                  <a:lnTo>
                    <a:pt x="120" y="58"/>
                  </a:lnTo>
                  <a:lnTo>
                    <a:pt x="138" y="74"/>
                  </a:lnTo>
                  <a:lnTo>
                    <a:pt x="7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844019" y="2251268"/>
            <a:ext cx="53467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создать открытую инновационную образовательную сеть, включающую не менее 20 образовательных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организаций, </a:t>
            </a:r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для научно-методического сопровождения внедрения информационной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системы;</a:t>
            </a:r>
          </a:p>
          <a:p>
            <a:pPr lvl="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апробировать </a:t>
            </a:r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информационную систему </a:t>
            </a:r>
            <a:r>
              <a:rPr lang="ru-RU" sz="1600" b="1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внутришкольной</a:t>
            </a:r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системы оценки качества образования на региональном уровне;</a:t>
            </a:r>
            <a:endParaRPr lang="ru-RU" sz="1600" b="1" dirty="0">
              <a:solidFill>
                <a:srgbClr val="000000"/>
              </a:solidFill>
              <a:latin typeface="+mn-lt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</a:rPr>
              <a:t>транслировать технологии учета и оценки </a:t>
            </a:r>
            <a:r>
              <a:rPr lang="ru-RU" sz="1600" b="1" dirty="0" err="1" smtClean="0">
                <a:solidFill>
                  <a:srgbClr val="000000"/>
                </a:solidFill>
                <a:latin typeface="+mn-lt"/>
                <a:ea typeface="Times New Roman"/>
              </a:rPr>
              <a:t>метапредметных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imes New Roman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</a:rPr>
              <a:t>результатов обучающихся;</a:t>
            </a:r>
            <a:endParaRPr lang="ru-RU" sz="1600" b="1" dirty="0">
              <a:solidFill>
                <a:srgbClr val="000000"/>
              </a:solidFill>
              <a:latin typeface="+mn-lt"/>
            </a:endParaRPr>
          </a:p>
          <a:p>
            <a:pPr lvl="0" algn="just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</a:rPr>
              <a:t>провести сравнительный анализ факторов, влияющих на динамику </a:t>
            </a:r>
            <a:r>
              <a:rPr lang="ru-RU" sz="1600" b="1" dirty="0" err="1">
                <a:solidFill>
                  <a:srgbClr val="000000"/>
                </a:solidFill>
                <a:latin typeface="+mn-lt"/>
                <a:ea typeface="Times New Roman"/>
              </a:rPr>
              <a:t>метапредметных</a:t>
            </a:r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imes New Roman"/>
              </a:rPr>
              <a:t>результатов </a:t>
            </a:r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</a:rPr>
              <a:t>обучающихся, с использованием математических методов обработки информации;</a:t>
            </a:r>
            <a:endParaRPr lang="ru-RU" sz="1600" b="1" dirty="0">
              <a:solidFill>
                <a:srgbClr val="000000"/>
              </a:solidFill>
              <a:latin typeface="+mn-lt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</a:rPr>
              <a:t>разработать методические рекомендации по совершенствованию </a:t>
            </a:r>
            <a:r>
              <a:rPr lang="ru-RU" sz="1600" b="1" dirty="0" err="1">
                <a:solidFill>
                  <a:srgbClr val="000000"/>
                </a:solidFill>
                <a:latin typeface="+mn-lt"/>
                <a:ea typeface="Times New Roman"/>
              </a:rPr>
              <a:t>внутришкольной</a:t>
            </a:r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</a:rPr>
              <a:t> системы оценки качества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imes New Roman"/>
              </a:rPr>
              <a:t>образования;</a:t>
            </a:r>
          </a:p>
          <a:p>
            <a:pPr lvl="0" algn="just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</a:rPr>
              <a:t>повысить квалификацию учителей, освоивших технологии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imes New Roman"/>
              </a:rPr>
              <a:t>новых </a:t>
            </a:r>
            <a:r>
              <a:rPr lang="ru-RU" sz="1600" b="1" dirty="0">
                <a:solidFill>
                  <a:srgbClr val="000000"/>
                </a:solidFill>
                <a:latin typeface="+mn-lt"/>
                <a:ea typeface="Times New Roman"/>
              </a:rPr>
              <a:t>ФГОС и реализующих их в образовательной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imes New Roman"/>
              </a:rPr>
              <a:t>деятельности</a:t>
            </a:r>
            <a:endParaRPr lang="ru-RU" sz="1200" b="1" dirty="0">
              <a:solidFill>
                <a:srgbClr val="000000"/>
              </a:solidFill>
              <a:latin typeface="+mn-lt"/>
              <a:ea typeface="Arial"/>
            </a:endParaRPr>
          </a:p>
        </p:txBody>
      </p:sp>
      <p:sp>
        <p:nvSpPr>
          <p:cNvPr id="47" name="Shape 2540"/>
          <p:cNvSpPr/>
          <p:nvPr/>
        </p:nvSpPr>
        <p:spPr>
          <a:xfrm>
            <a:off x="4528919" y="2340471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8" name="Shape 2540"/>
          <p:cNvSpPr/>
          <p:nvPr/>
        </p:nvSpPr>
        <p:spPr>
          <a:xfrm>
            <a:off x="4517965" y="3276575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9" name="Shape 2540"/>
          <p:cNvSpPr/>
          <p:nvPr/>
        </p:nvSpPr>
        <p:spPr>
          <a:xfrm>
            <a:off x="4517965" y="4041751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0" name="Shape 2540"/>
          <p:cNvSpPr/>
          <p:nvPr/>
        </p:nvSpPr>
        <p:spPr>
          <a:xfrm>
            <a:off x="4528922" y="4545807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1" name="Shape 2540"/>
          <p:cNvSpPr/>
          <p:nvPr/>
        </p:nvSpPr>
        <p:spPr>
          <a:xfrm>
            <a:off x="4543941" y="5508823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2" name="Shape 2540"/>
          <p:cNvSpPr/>
          <p:nvPr/>
        </p:nvSpPr>
        <p:spPr>
          <a:xfrm>
            <a:off x="4570817" y="6228903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34833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sz="quarter" idx="4294967295"/>
          </p:nvPr>
        </p:nvSpPr>
        <p:spPr>
          <a:xfrm>
            <a:off x="4194572" y="3132559"/>
            <a:ext cx="6015012" cy="23765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indent="0" algn="l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Управленческие команды образовательных     организаций</a:t>
            </a:r>
          </a:p>
          <a:p>
            <a:pPr marL="45720" indent="0" algn="l">
              <a:buNone/>
            </a:pPr>
            <a:endParaRPr lang="ru-RU" sz="2000" b="1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45720" indent="0" algn="l">
              <a:buNone/>
            </a:pPr>
            <a:r>
              <a:rPr lang="ru-RU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Педагоги образовательных организаций</a:t>
            </a:r>
          </a:p>
          <a:p>
            <a:pPr marL="45720" indent="0" algn="l">
              <a:buNone/>
            </a:pPr>
            <a:endParaRPr lang="ru-RU" sz="2000" b="1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45720" indent="0" algn="l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Обучающиеся начальной и основной школы</a:t>
            </a:r>
          </a:p>
          <a:p>
            <a:pPr marL="45720" indent="0" algn="l">
              <a:buNone/>
            </a:pPr>
            <a:endParaRPr lang="ru-RU" sz="2000" b="1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45720" indent="0" algn="l">
              <a:buNone/>
            </a:pPr>
            <a:r>
              <a:rPr lang="ru-RU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Родители обучающихся</a:t>
            </a:r>
            <a:endParaRPr lang="ru-RU" sz="20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7201" y="2340471"/>
            <a:ext cx="472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D93635"/>
                </a:solidFill>
                <a:latin typeface="Myriad Pro" panose="020B0503030403020204" pitchFamily="34" charset="0"/>
              </a:rPr>
              <a:t>ЦЕЛЕВАЯ АУДИТОРИЯ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1886092"/>
            <a:ext cx="2952328" cy="28986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6500" y="2861669"/>
            <a:ext cx="72008" cy="2408582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93635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78862" y="108223"/>
            <a:ext cx="5832648" cy="720080"/>
          </a:xfrm>
        </p:spPr>
        <p:txBody>
          <a:bodyPr/>
          <a:lstStyle/>
          <a:p>
            <a:r>
              <a:rPr lang="ru-RU" dirty="0"/>
              <a:t>ЦЕЛЕВАЯ АУДИТОРИЯ ПРОЕКТА</a:t>
            </a:r>
          </a:p>
        </p:txBody>
      </p:sp>
      <p:sp>
        <p:nvSpPr>
          <p:cNvPr id="8" name="Shape 2540"/>
          <p:cNvSpPr/>
          <p:nvPr/>
        </p:nvSpPr>
        <p:spPr>
          <a:xfrm>
            <a:off x="3941901" y="3234076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" name="Shape 2540"/>
          <p:cNvSpPr/>
          <p:nvPr/>
        </p:nvSpPr>
        <p:spPr>
          <a:xfrm>
            <a:off x="3990866" y="3944492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1" name="Shape 2540"/>
          <p:cNvSpPr/>
          <p:nvPr/>
        </p:nvSpPr>
        <p:spPr>
          <a:xfrm>
            <a:off x="3950185" y="4561302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2" name="Shape 2540"/>
          <p:cNvSpPr/>
          <p:nvPr/>
        </p:nvSpPr>
        <p:spPr>
          <a:xfrm>
            <a:off x="3930514" y="5148783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3" name="Прямоугольник 12"/>
          <p:cNvSpPr/>
          <p:nvPr/>
        </p:nvSpPr>
        <p:spPr>
          <a:xfrm>
            <a:off x="1386260" y="86314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</a:rPr>
              <a:t>Целевая группа участников мероприятий проекта представляет собой образовательные организации, реализующие ФГОС начального и основного общего образования, и заинтересованные в мониторинге универсальных учебных </a:t>
            </a:r>
            <a:r>
              <a:rPr lang="ru-RU" b="1" dirty="0" smtClean="0">
                <a:solidFill>
                  <a:srgbClr val="000000"/>
                </a:solidFill>
                <a:latin typeface="+mn-lt"/>
                <a:ea typeface="Times New Roman"/>
              </a:rPr>
              <a:t>действий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1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sz="quarter" idx="4294967295"/>
          </p:nvPr>
        </p:nvSpPr>
        <p:spPr>
          <a:xfrm>
            <a:off x="2502384" y="909778"/>
            <a:ext cx="784887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Формирование </a:t>
            </a:r>
            <a:r>
              <a:rPr lang="ru-RU" b="1" i="1" dirty="0">
                <a:solidFill>
                  <a:srgbClr val="000000"/>
                </a:solidFill>
                <a:latin typeface="+mn-lt"/>
                <a:ea typeface="Times New Roman"/>
              </a:rPr>
              <a:t>в образовательной организации нормативных правовых условий системной инновационной </a:t>
            </a:r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деятельности: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Разработка нормативных документов для реализации системной инновационной деятельности на уровне образовательной организации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324247"/>
            <a:ext cx="1808965" cy="195368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2444" y="180231"/>
            <a:ext cx="5832648" cy="720080"/>
          </a:xfrm>
        </p:spPr>
        <p:txBody>
          <a:bodyPr/>
          <a:lstStyle/>
          <a:p>
            <a:r>
              <a:rPr lang="ru-RU" dirty="0"/>
              <a:t>ОЖИДАЕМЫЕ РЕЗУЛЬТАТЫ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1957" y="2277930"/>
            <a:ext cx="9606031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+mn-lt"/>
                <a:ea typeface="Times New Roman"/>
              </a:rPr>
              <a:t>Формирование в образовательной организации организационно-методических условий системной инновационной </a:t>
            </a:r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деятельности:</a:t>
            </a: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Модернизация 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и развитие материально-технической базы образовательной </a:t>
            </a: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организации</a:t>
            </a: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Повышение квалификации учителей, освоивших методику преподавания по </a:t>
            </a:r>
            <a:r>
              <a:rPr lang="ru-RU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межпредметным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</a:rPr>
              <a:t>технологиям и реализующих ее в образовательном процессе</a:t>
            </a: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1958" y="3924647"/>
            <a:ext cx="9731285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+mn-lt"/>
                <a:ea typeface="Times New Roman"/>
              </a:rPr>
              <a:t>Формирование предложений по совершенствованию нормативно-правовой базы (локальных актов), регламентирующих и регулирующих функционирование усовершенствованных содержания и технологий обучения и воспитания в рамках направления «</a:t>
            </a:r>
            <a:r>
              <a:rPr lang="ru-RU" b="1" i="1" dirty="0" err="1">
                <a:solidFill>
                  <a:srgbClr val="000000"/>
                </a:solidFill>
                <a:latin typeface="+mn-lt"/>
                <a:ea typeface="Times New Roman"/>
              </a:rPr>
              <a:t>Внутришкольная</a:t>
            </a:r>
            <a:r>
              <a:rPr lang="ru-RU" b="1" i="1" dirty="0">
                <a:solidFill>
                  <a:srgbClr val="000000"/>
                </a:solidFill>
                <a:latin typeface="+mn-lt"/>
                <a:ea typeface="Times New Roman"/>
              </a:rPr>
              <a:t> система оценки индивидуальных образовательных достижений обучающихся</a:t>
            </a:r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»</a:t>
            </a: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Создание 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банка диагностических материалов для оценки уровня развития </a:t>
            </a:r>
            <a:r>
              <a:rPr lang="ru-RU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метапредметных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результатов обучающихся </a:t>
            </a:r>
            <a:endParaRPr lang="ru-RU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Апробация процедуры оценки индивидуальных образовательных достижений </a:t>
            </a: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обучающихся</a:t>
            </a: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Разработка в информационной системе модуля математического анализа личностных и </a:t>
            </a:r>
            <a:r>
              <a:rPr lang="ru-RU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метапредметных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образовательных результатов </a:t>
            </a:r>
            <a:endParaRPr lang="ru-RU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Разработка и апробация нормативных регламентов по </a:t>
            </a:r>
            <a:r>
              <a:rPr lang="ru-RU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внутришкольной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системе оценки индивидуальных образовательных достижений</a:t>
            </a:r>
          </a:p>
        </p:txBody>
      </p:sp>
      <p:sp>
        <p:nvSpPr>
          <p:cNvPr id="10" name="Shape 2540"/>
          <p:cNvSpPr/>
          <p:nvPr/>
        </p:nvSpPr>
        <p:spPr>
          <a:xfrm>
            <a:off x="2250356" y="1044327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1" name="Shape 2540"/>
          <p:cNvSpPr/>
          <p:nvPr/>
        </p:nvSpPr>
        <p:spPr>
          <a:xfrm>
            <a:off x="198565" y="3996655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2" name="Shape 2540"/>
          <p:cNvSpPr/>
          <p:nvPr/>
        </p:nvSpPr>
        <p:spPr>
          <a:xfrm>
            <a:off x="198564" y="2299834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37687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225943"/>
            <a:ext cx="1782221" cy="192479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2444" y="180231"/>
            <a:ext cx="5832648" cy="720080"/>
          </a:xfrm>
        </p:spPr>
        <p:txBody>
          <a:bodyPr/>
          <a:lstStyle/>
          <a:p>
            <a:r>
              <a:rPr lang="ru-RU" dirty="0"/>
              <a:t>ОЖИДАЕМЫЕ РЕЗУЛЬТАТЫ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4412" y="920903"/>
            <a:ext cx="7488832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+mn-lt"/>
                <a:ea typeface="Times New Roman"/>
              </a:rPr>
              <a:t>Формирование организационно-методических условий системной инновационной деятельности (создание инновационной образовательной сети</a:t>
            </a:r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)</a:t>
            </a: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Заключение 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Соглашений о реализации мероприятий проекта со </a:t>
            </a: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школами-партнёрами</a:t>
            </a: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Разработка инструкций по использованию информационной системы мониторинга личностных и </a:t>
            </a:r>
            <a:r>
              <a:rPr lang="ru-RU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метапредметных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результатов </a:t>
            </a: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обучающихся</a:t>
            </a: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Проведение </a:t>
            </a: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обучающих 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семинаров (</a:t>
            </a:r>
            <a:r>
              <a:rPr lang="ru-RU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вебинаров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 по использованию информационной системы для руководящих и педагогических работников образовательных организаций, обучающихся и родителей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204" y="4269586"/>
            <a:ext cx="9045994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+mn-lt"/>
                <a:ea typeface="Times New Roman"/>
              </a:rPr>
              <a:t>Распространение модели системы управления качеством образования в школе с использованием информационной системы мониторинга личностных и </a:t>
            </a:r>
            <a:r>
              <a:rPr lang="ru-RU" b="1" i="1" dirty="0" err="1">
                <a:solidFill>
                  <a:srgbClr val="000000"/>
                </a:solidFill>
                <a:latin typeface="+mn-lt"/>
                <a:ea typeface="Times New Roman"/>
              </a:rPr>
              <a:t>метапредметных</a:t>
            </a:r>
            <a:r>
              <a:rPr lang="ru-RU" b="1" i="1" dirty="0">
                <a:solidFill>
                  <a:srgbClr val="000000"/>
                </a:solidFill>
                <a:latin typeface="+mn-lt"/>
                <a:ea typeface="Times New Roman"/>
              </a:rPr>
              <a:t> результатов </a:t>
            </a:r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обучающихся</a:t>
            </a: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Совершенствование 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информационной системы мониторинга личностных и </a:t>
            </a:r>
            <a:r>
              <a:rPr lang="ru-RU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метапредметных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образовательных </a:t>
            </a: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результатов</a:t>
            </a: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Дистанционное сопровождение (через работу сетевого сообщества) внедрения информационной системы</a:t>
            </a:r>
          </a:p>
        </p:txBody>
      </p:sp>
      <p:sp>
        <p:nvSpPr>
          <p:cNvPr id="6" name="Shape 2540"/>
          <p:cNvSpPr/>
          <p:nvPr/>
        </p:nvSpPr>
        <p:spPr>
          <a:xfrm>
            <a:off x="522164" y="4356695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" name="Shape 2540"/>
          <p:cNvSpPr/>
          <p:nvPr/>
        </p:nvSpPr>
        <p:spPr>
          <a:xfrm>
            <a:off x="2340044" y="1055808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10101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7" y="192595"/>
            <a:ext cx="2255470" cy="243590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2444" y="180231"/>
            <a:ext cx="5832648" cy="720080"/>
          </a:xfrm>
        </p:spPr>
        <p:txBody>
          <a:bodyPr/>
          <a:lstStyle/>
          <a:p>
            <a:r>
              <a:rPr lang="ru-RU" dirty="0"/>
              <a:t>ОЖИДАЕМЫЕ РЕЗУЛЬТАТЫ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4212" y="2916535"/>
            <a:ext cx="8751758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+mn-lt"/>
                <a:ea typeface="Times New Roman"/>
              </a:rPr>
              <a:t>Формирование предложения по распространению усовершенствованных содержания технологий обучения и воспитания в рамках направления «</a:t>
            </a:r>
            <a:r>
              <a:rPr lang="ru-RU" b="1" i="1" dirty="0" err="1">
                <a:solidFill>
                  <a:srgbClr val="000000"/>
                </a:solidFill>
                <a:latin typeface="+mn-lt"/>
                <a:ea typeface="Times New Roman"/>
              </a:rPr>
              <a:t>Внутришкольная</a:t>
            </a:r>
            <a:r>
              <a:rPr lang="ru-RU" b="1" i="1" dirty="0">
                <a:solidFill>
                  <a:srgbClr val="000000"/>
                </a:solidFill>
                <a:latin typeface="+mn-lt"/>
                <a:ea typeface="Times New Roman"/>
              </a:rPr>
              <a:t> система оценки индивидуальных образовательных достижений обучающихся» с использованием сетевого взаимодействия с другими образовательными </a:t>
            </a:r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организациями</a:t>
            </a: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Проведение 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итогового события (межрегионального Форума) на базе города Соликамска Пермского края </a:t>
            </a:r>
            <a:endParaRPr lang="ru-RU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8862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Издание электронного сборника научно-методических материалов участников реализации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4492" y="900311"/>
            <a:ext cx="6480720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>
                <a:solidFill>
                  <a:srgbClr val="000000"/>
                </a:solidFill>
                <a:latin typeface="+mn-lt"/>
                <a:ea typeface="Times New Roman"/>
              </a:rPr>
              <a:t>Обеспечение информационного сопровождения о ходе и результатах деятельности в рамках реализации мероприятия</a:t>
            </a:r>
          </a:p>
          <a:p>
            <a:pPr marL="388620" lvl="0" indent="-342900" algn="just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Создание </a:t>
            </a:r>
            <a:r>
              <a:rPr lang="ru-RU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видеоролика о ходе реализации инновационной деятельности образовательной организации в рамках мероприятия</a:t>
            </a:r>
          </a:p>
        </p:txBody>
      </p:sp>
      <p:sp>
        <p:nvSpPr>
          <p:cNvPr id="6" name="Shape 2540"/>
          <p:cNvSpPr/>
          <p:nvPr/>
        </p:nvSpPr>
        <p:spPr>
          <a:xfrm>
            <a:off x="3149813" y="972319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" name="Shape 2540"/>
          <p:cNvSpPr/>
          <p:nvPr/>
        </p:nvSpPr>
        <p:spPr>
          <a:xfrm>
            <a:off x="594172" y="2916535"/>
            <a:ext cx="252671" cy="24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383782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1411" y="126617"/>
            <a:ext cx="7632848" cy="936898"/>
          </a:xfrm>
        </p:spPr>
        <p:txBody>
          <a:bodyPr/>
          <a:lstStyle/>
          <a:p>
            <a:r>
              <a:rPr lang="ru-RU" dirty="0"/>
              <a:t>ТЕКУЩИЕ РЕЗУЛЬТАТЫ ПРОЕКТА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060887" y="972320"/>
            <a:ext cx="6086013" cy="1296143"/>
            <a:chOff x="1674292" y="2112971"/>
            <a:chExt cx="6840752" cy="1709524"/>
          </a:xfrm>
        </p:grpSpPr>
        <p:grpSp>
          <p:nvGrpSpPr>
            <p:cNvPr id="54" name="Group 19"/>
            <p:cNvGrpSpPr/>
            <p:nvPr/>
          </p:nvGrpSpPr>
          <p:grpSpPr>
            <a:xfrm>
              <a:off x="1674292" y="2112971"/>
              <a:ext cx="6840752" cy="1709524"/>
              <a:chOff x="2675625" y="2463338"/>
              <a:chExt cx="6840752" cy="1709524"/>
            </a:xfrm>
          </p:grpSpPr>
          <p:grpSp>
            <p:nvGrpSpPr>
              <p:cNvPr id="55" name="Group 9"/>
              <p:cNvGrpSpPr/>
              <p:nvPr/>
            </p:nvGrpSpPr>
            <p:grpSpPr>
              <a:xfrm>
                <a:off x="2675625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9" name="Arc 4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0" name="Arc 5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56" name="Group 10"/>
              <p:cNvGrpSpPr/>
              <p:nvPr/>
            </p:nvGrpSpPr>
            <p:grpSpPr>
              <a:xfrm>
                <a:off x="6097330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7" name="Arc 11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8" name="Arc 12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61" name="Group 18"/>
            <p:cNvGrpSpPr/>
            <p:nvPr/>
          </p:nvGrpSpPr>
          <p:grpSpPr>
            <a:xfrm>
              <a:off x="6960137" y="2267587"/>
              <a:ext cx="1400290" cy="1400290"/>
              <a:chOff x="7961470" y="2617954"/>
              <a:chExt cx="1400290" cy="1400290"/>
            </a:xfrm>
          </p:grpSpPr>
          <p:sp>
            <p:nvSpPr>
              <p:cNvPr id="62" name="Oval 8"/>
              <p:cNvSpPr/>
              <p:nvPr/>
            </p:nvSpPr>
            <p:spPr>
              <a:xfrm>
                <a:off x="7961470" y="2617954"/>
                <a:ext cx="1400290" cy="14002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3" name="AutoShape 112"/>
              <p:cNvSpPr>
                <a:spLocks/>
              </p:cNvSpPr>
              <p:nvPr/>
            </p:nvSpPr>
            <p:spPr bwMode="auto">
              <a:xfrm>
                <a:off x="8463306" y="3119451"/>
                <a:ext cx="396618" cy="39729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64" name="Group 16"/>
            <p:cNvGrpSpPr/>
            <p:nvPr/>
          </p:nvGrpSpPr>
          <p:grpSpPr>
            <a:xfrm>
              <a:off x="5250614" y="2267587"/>
              <a:ext cx="1400290" cy="1400290"/>
              <a:chOff x="6251947" y="2617954"/>
              <a:chExt cx="1400290" cy="1400290"/>
            </a:xfrm>
          </p:grpSpPr>
          <p:sp>
            <p:nvSpPr>
              <p:cNvPr id="65" name="Oval 7"/>
              <p:cNvSpPr/>
              <p:nvPr/>
            </p:nvSpPr>
            <p:spPr>
              <a:xfrm>
                <a:off x="6251947" y="2617954"/>
                <a:ext cx="1400290" cy="14002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66" name="Group 22"/>
              <p:cNvGrpSpPr/>
              <p:nvPr/>
            </p:nvGrpSpPr>
            <p:grpSpPr>
              <a:xfrm>
                <a:off x="6815818" y="3119451"/>
                <a:ext cx="272548" cy="397296"/>
                <a:chOff x="3582988" y="3510757"/>
                <a:chExt cx="319088" cy="465138"/>
              </a:xfrm>
              <a:solidFill>
                <a:schemeClr val="bg1"/>
              </a:solidFill>
            </p:grpSpPr>
            <p:sp>
              <p:nvSpPr>
                <p:cNvPr id="67" name="AutoShape 113"/>
                <p:cNvSpPr>
                  <a:spLocks/>
                </p:cNvSpPr>
                <p:nvPr/>
              </p:nvSpPr>
              <p:spPr bwMode="auto">
                <a:xfrm>
                  <a:off x="3582988" y="3510757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68" name="AutoShape 114"/>
                <p:cNvSpPr>
                  <a:spLocks/>
                </p:cNvSpPr>
                <p:nvPr/>
              </p:nvSpPr>
              <p:spPr bwMode="auto">
                <a:xfrm>
                  <a:off x="3655219" y="3583782"/>
                  <a:ext cx="94456" cy="944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69" name="Group 15"/>
            <p:cNvGrpSpPr/>
            <p:nvPr/>
          </p:nvGrpSpPr>
          <p:grpSpPr>
            <a:xfrm>
              <a:off x="3538432" y="2267587"/>
              <a:ext cx="1400290" cy="1400290"/>
              <a:chOff x="4539765" y="2617954"/>
              <a:chExt cx="1400290" cy="1400290"/>
            </a:xfrm>
          </p:grpSpPr>
          <p:sp>
            <p:nvSpPr>
              <p:cNvPr id="70" name="Oval 6"/>
              <p:cNvSpPr/>
              <p:nvPr/>
            </p:nvSpPr>
            <p:spPr>
              <a:xfrm>
                <a:off x="4539765" y="2617954"/>
                <a:ext cx="1400290" cy="14002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71" name="Group 25"/>
              <p:cNvGrpSpPr/>
              <p:nvPr/>
            </p:nvGrpSpPr>
            <p:grpSpPr>
              <a:xfrm>
                <a:off x="5091094" y="3119451"/>
                <a:ext cx="297632" cy="397296"/>
                <a:chOff x="2639219" y="3510757"/>
                <a:chExt cx="348456" cy="465138"/>
              </a:xfrm>
              <a:solidFill>
                <a:schemeClr val="bg1"/>
              </a:solidFill>
            </p:grpSpPr>
            <p:sp>
              <p:nvSpPr>
                <p:cNvPr id="72" name="AutoShape 115"/>
                <p:cNvSpPr>
                  <a:spLocks/>
                </p:cNvSpPr>
                <p:nvPr/>
              </p:nvSpPr>
              <p:spPr bwMode="auto">
                <a:xfrm>
                  <a:off x="2639219" y="3510757"/>
                  <a:ext cx="348456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73" name="AutoShape 116"/>
                <p:cNvSpPr>
                  <a:spLocks/>
                </p:cNvSpPr>
                <p:nvPr/>
              </p:nvSpPr>
              <p:spPr bwMode="auto">
                <a:xfrm>
                  <a:off x="2784475" y="3786982"/>
                  <a:ext cx="57944" cy="873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74" name="Group 14"/>
            <p:cNvGrpSpPr/>
            <p:nvPr/>
          </p:nvGrpSpPr>
          <p:grpSpPr>
            <a:xfrm>
              <a:off x="1828908" y="2267587"/>
              <a:ext cx="1400290" cy="1400290"/>
              <a:chOff x="2830241" y="2617954"/>
              <a:chExt cx="1400290" cy="1400290"/>
            </a:xfrm>
          </p:grpSpPr>
          <p:sp>
            <p:nvSpPr>
              <p:cNvPr id="75" name="Oval 3"/>
              <p:cNvSpPr/>
              <p:nvPr/>
            </p:nvSpPr>
            <p:spPr>
              <a:xfrm>
                <a:off x="2830241" y="2617954"/>
                <a:ext cx="1400290" cy="1400290"/>
              </a:xfrm>
              <a:prstGeom prst="ellipse">
                <a:avLst/>
              </a:prstGeom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6" name="AutoShape 117"/>
              <p:cNvSpPr>
                <a:spLocks/>
              </p:cNvSpPr>
              <p:nvPr/>
            </p:nvSpPr>
            <p:spPr bwMode="auto">
              <a:xfrm>
                <a:off x="3332077" y="3169283"/>
                <a:ext cx="396618" cy="29763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594172" y="2456533"/>
            <a:ext cx="2362486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31" name="Объект 2"/>
          <p:cNvSpPr>
            <a:spLocks noGrp="1"/>
          </p:cNvSpPr>
          <p:nvPr>
            <p:ph sz="quarter" idx="4294967295"/>
          </p:nvPr>
        </p:nvSpPr>
        <p:spPr>
          <a:xfrm>
            <a:off x="661682" y="2772519"/>
            <a:ext cx="9509554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/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Формирование в образовательной организации нормативных правовых условий системной инновационной деятельности</a:t>
            </a:r>
            <a:endParaRPr lang="ru-RU" dirty="0" smtClean="0">
              <a:solidFill>
                <a:srgbClr val="000000"/>
              </a:solidFill>
              <a:latin typeface="+mn-lt"/>
              <a:ea typeface="Times New Roman"/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</a:rPr>
              <a:t>Разработан и откорректирован пакет </a:t>
            </a: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</a:rPr>
              <a:t>нормативных документов для реализации системной инновационной деятельности на уровне образовательной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</a:rPr>
              <a:t>организации: 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Положение о координационном совете по управлению проектом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Положение о </a:t>
            </a:r>
            <a:r>
              <a:rPr lang="ru-RU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внутришкольной</a:t>
            </a: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системе оценки качества образования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Проект опытной педагогической площадки «Информационная система мониторинга личностных и </a:t>
            </a:r>
            <a:r>
              <a:rPr lang="ru-RU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метапредметных</a:t>
            </a: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результатов обучающихся на уровне начального и основного общего образования»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Проект «Качественное образование – путь к успеху»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Проект «Переход на новые ФГОС»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Программа формирования универсальных учебных действий обучающихся</a:t>
            </a:r>
          </a:p>
          <a:p>
            <a:pPr marL="0" lvl="0" indent="0" algn="just" eaLnBrk="1" hangingPunct="1">
              <a:spcBef>
                <a:spcPct val="0"/>
              </a:spcBef>
            </a:pPr>
            <a:endParaRPr lang="ru-RU" sz="1400" dirty="0" smtClean="0">
              <a:solidFill>
                <a:srgbClr val="000000"/>
              </a:solidFill>
              <a:latin typeface="+mn-lt"/>
              <a:ea typeface="Times New Roman"/>
            </a:endParaRPr>
          </a:p>
          <a:p>
            <a:pPr marL="0" lvl="0" indent="0" algn="l" eaLnBrk="1" hangingPunct="1">
              <a:spcBef>
                <a:spcPct val="0"/>
              </a:spcBef>
            </a:pPr>
            <a:endParaRPr lang="ru-RU" sz="1400" i="1" dirty="0">
              <a:solidFill>
                <a:srgbClr val="000000"/>
              </a:solidFill>
              <a:latin typeface="Times New Roman"/>
              <a:ea typeface="Times New Roman"/>
              <a:cs typeface="Arial" charset="0"/>
            </a:endParaRPr>
          </a:p>
          <a:p>
            <a:pPr marL="45720" indent="0" algn="just"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1411" y="126617"/>
            <a:ext cx="7632848" cy="936898"/>
          </a:xfrm>
        </p:spPr>
        <p:txBody>
          <a:bodyPr/>
          <a:lstStyle/>
          <a:p>
            <a:r>
              <a:rPr lang="ru-RU" dirty="0"/>
              <a:t>ТЕКУЩИЕ РЕЗУЛЬТАТЫ ПРОЕКТА</a:t>
            </a:r>
          </a:p>
        </p:txBody>
      </p:sp>
      <p:grpSp>
        <p:nvGrpSpPr>
          <p:cNvPr id="2" name="Группа 36"/>
          <p:cNvGrpSpPr/>
          <p:nvPr/>
        </p:nvGrpSpPr>
        <p:grpSpPr>
          <a:xfrm>
            <a:off x="1060887" y="972320"/>
            <a:ext cx="6086013" cy="1296143"/>
            <a:chOff x="1674292" y="2112971"/>
            <a:chExt cx="6840752" cy="1709524"/>
          </a:xfrm>
        </p:grpSpPr>
        <p:grpSp>
          <p:nvGrpSpPr>
            <p:cNvPr id="3" name="Group 19"/>
            <p:cNvGrpSpPr/>
            <p:nvPr/>
          </p:nvGrpSpPr>
          <p:grpSpPr>
            <a:xfrm>
              <a:off x="1674292" y="2112971"/>
              <a:ext cx="6840752" cy="1709524"/>
              <a:chOff x="2675625" y="2463338"/>
              <a:chExt cx="6840752" cy="1709524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2675625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9" name="Arc 4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0" name="Arc 5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6" name="Group 10"/>
              <p:cNvGrpSpPr/>
              <p:nvPr/>
            </p:nvGrpSpPr>
            <p:grpSpPr>
              <a:xfrm>
                <a:off x="6097330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7" name="Arc 11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8" name="Arc 12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7" name="Group 18"/>
            <p:cNvGrpSpPr/>
            <p:nvPr/>
          </p:nvGrpSpPr>
          <p:grpSpPr>
            <a:xfrm>
              <a:off x="6960137" y="2267587"/>
              <a:ext cx="1400290" cy="1400290"/>
              <a:chOff x="7961470" y="2617954"/>
              <a:chExt cx="1400290" cy="1400290"/>
            </a:xfrm>
          </p:grpSpPr>
          <p:sp>
            <p:nvSpPr>
              <p:cNvPr id="62" name="Oval 8"/>
              <p:cNvSpPr/>
              <p:nvPr/>
            </p:nvSpPr>
            <p:spPr>
              <a:xfrm>
                <a:off x="7961470" y="2617954"/>
                <a:ext cx="1400290" cy="14002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3" name="AutoShape 112"/>
              <p:cNvSpPr>
                <a:spLocks/>
              </p:cNvSpPr>
              <p:nvPr/>
            </p:nvSpPr>
            <p:spPr bwMode="auto">
              <a:xfrm>
                <a:off x="8463306" y="3119451"/>
                <a:ext cx="396618" cy="39729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5250614" y="2267587"/>
              <a:ext cx="1400290" cy="1400290"/>
              <a:chOff x="6251947" y="2617954"/>
              <a:chExt cx="1400290" cy="1400290"/>
            </a:xfrm>
          </p:grpSpPr>
          <p:sp>
            <p:nvSpPr>
              <p:cNvPr id="65" name="Oval 7"/>
              <p:cNvSpPr/>
              <p:nvPr/>
            </p:nvSpPr>
            <p:spPr>
              <a:xfrm>
                <a:off x="6251947" y="2617954"/>
                <a:ext cx="1400290" cy="14002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9" name="Group 22"/>
              <p:cNvGrpSpPr/>
              <p:nvPr/>
            </p:nvGrpSpPr>
            <p:grpSpPr>
              <a:xfrm>
                <a:off x="6815818" y="3119451"/>
                <a:ext cx="272548" cy="397296"/>
                <a:chOff x="3582988" y="3510757"/>
                <a:chExt cx="319088" cy="465138"/>
              </a:xfrm>
              <a:solidFill>
                <a:schemeClr val="bg1"/>
              </a:solidFill>
            </p:grpSpPr>
            <p:sp>
              <p:nvSpPr>
                <p:cNvPr id="67" name="AutoShape 113"/>
                <p:cNvSpPr>
                  <a:spLocks/>
                </p:cNvSpPr>
                <p:nvPr/>
              </p:nvSpPr>
              <p:spPr bwMode="auto">
                <a:xfrm>
                  <a:off x="3582988" y="3510757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68" name="AutoShape 114"/>
                <p:cNvSpPr>
                  <a:spLocks/>
                </p:cNvSpPr>
                <p:nvPr/>
              </p:nvSpPr>
              <p:spPr bwMode="auto">
                <a:xfrm>
                  <a:off x="3655219" y="3583782"/>
                  <a:ext cx="94456" cy="944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10" name="Group 15"/>
            <p:cNvGrpSpPr/>
            <p:nvPr/>
          </p:nvGrpSpPr>
          <p:grpSpPr>
            <a:xfrm>
              <a:off x="3538432" y="2267587"/>
              <a:ext cx="1400290" cy="1400290"/>
              <a:chOff x="4539765" y="2617954"/>
              <a:chExt cx="1400290" cy="1400290"/>
            </a:xfrm>
          </p:grpSpPr>
          <p:sp>
            <p:nvSpPr>
              <p:cNvPr id="70" name="Oval 6"/>
              <p:cNvSpPr/>
              <p:nvPr/>
            </p:nvSpPr>
            <p:spPr>
              <a:xfrm>
                <a:off x="4539765" y="2617954"/>
                <a:ext cx="1400290" cy="14002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11" name="Group 25"/>
              <p:cNvGrpSpPr/>
              <p:nvPr/>
            </p:nvGrpSpPr>
            <p:grpSpPr>
              <a:xfrm>
                <a:off x="5091094" y="3119451"/>
                <a:ext cx="297632" cy="397296"/>
                <a:chOff x="2639219" y="3510757"/>
                <a:chExt cx="348456" cy="465138"/>
              </a:xfrm>
              <a:solidFill>
                <a:schemeClr val="bg1"/>
              </a:solidFill>
            </p:grpSpPr>
            <p:sp>
              <p:nvSpPr>
                <p:cNvPr id="72" name="AutoShape 115"/>
                <p:cNvSpPr>
                  <a:spLocks/>
                </p:cNvSpPr>
                <p:nvPr/>
              </p:nvSpPr>
              <p:spPr bwMode="auto">
                <a:xfrm>
                  <a:off x="2639219" y="3510757"/>
                  <a:ext cx="348456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73" name="AutoShape 116"/>
                <p:cNvSpPr>
                  <a:spLocks/>
                </p:cNvSpPr>
                <p:nvPr/>
              </p:nvSpPr>
              <p:spPr bwMode="auto">
                <a:xfrm>
                  <a:off x="2784475" y="3786982"/>
                  <a:ext cx="57944" cy="873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12" name="Group 14"/>
            <p:cNvGrpSpPr/>
            <p:nvPr/>
          </p:nvGrpSpPr>
          <p:grpSpPr>
            <a:xfrm>
              <a:off x="1828908" y="2267587"/>
              <a:ext cx="1400290" cy="1400290"/>
              <a:chOff x="2830241" y="2617954"/>
              <a:chExt cx="1400290" cy="1400290"/>
            </a:xfrm>
          </p:grpSpPr>
          <p:sp>
            <p:nvSpPr>
              <p:cNvPr id="75" name="Oval 3"/>
              <p:cNvSpPr/>
              <p:nvPr/>
            </p:nvSpPr>
            <p:spPr>
              <a:xfrm>
                <a:off x="2830241" y="2617954"/>
                <a:ext cx="1400290" cy="1400290"/>
              </a:xfrm>
              <a:prstGeom prst="ellipse">
                <a:avLst/>
              </a:prstGeom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6" name="AutoShape 117"/>
              <p:cNvSpPr>
                <a:spLocks/>
              </p:cNvSpPr>
              <p:nvPr/>
            </p:nvSpPr>
            <p:spPr bwMode="auto">
              <a:xfrm>
                <a:off x="3332077" y="3169283"/>
                <a:ext cx="396618" cy="29763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594172" y="2456533"/>
            <a:ext cx="2362486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31" name="Объект 2"/>
          <p:cNvSpPr>
            <a:spLocks noGrp="1"/>
          </p:cNvSpPr>
          <p:nvPr>
            <p:ph sz="quarter" idx="4294967295"/>
          </p:nvPr>
        </p:nvSpPr>
        <p:spPr>
          <a:xfrm>
            <a:off x="661682" y="2772519"/>
            <a:ext cx="9437546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/>
            <a:r>
              <a:rPr lang="ru-RU" b="1" i="1" dirty="0" smtClean="0">
                <a:solidFill>
                  <a:srgbClr val="000000"/>
                </a:solidFill>
                <a:latin typeface="+mn-lt"/>
                <a:ea typeface="Times New Roman"/>
              </a:rPr>
              <a:t>Формирование в образовательной организации организационно-методических условий системной инновационной деятельности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</a:rPr>
              <a:t>Проводится цикл информационно –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</a:rPr>
              <a:t>обучающих мероприятий для педагогов: практико-ориентированные семинары, педагогические мастерские, мастер-классы по современным образовательным технологиям, открытые уроки по формированию УУД обучающихся</a:t>
            </a:r>
          </a:p>
          <a:p>
            <a:pPr marL="388620"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/>
              </a:rPr>
              <a:t>Работают методические формирования «Современный урок как основа реализации ФГОС», «От идеи – к воплощению» (организация проектной деятельности с обучающимися)</a:t>
            </a:r>
          </a:p>
          <a:p>
            <a:pPr marL="388620" algn="just">
              <a:buFont typeface="Wingdings" pitchFamily="2" charset="2"/>
              <a:buChar char="§"/>
            </a:pPr>
            <a:endParaRPr lang="ru-RU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</a:pPr>
            <a:endParaRPr lang="ru-RU" sz="1400" dirty="0" smtClean="0">
              <a:solidFill>
                <a:srgbClr val="000000"/>
              </a:solidFill>
              <a:latin typeface="+mn-lt"/>
              <a:ea typeface="Times New Roman"/>
            </a:endParaRPr>
          </a:p>
          <a:p>
            <a:pPr marL="0" lvl="0" indent="0" algn="l" eaLnBrk="1" hangingPunct="1">
              <a:spcBef>
                <a:spcPct val="0"/>
              </a:spcBef>
            </a:pPr>
            <a:endParaRPr lang="ru-RU" sz="1400" i="1" dirty="0">
              <a:solidFill>
                <a:srgbClr val="000000"/>
              </a:solidFill>
              <a:latin typeface="Times New Roman"/>
              <a:ea typeface="Times New Roman"/>
              <a:cs typeface="Arial" charset="0"/>
            </a:endParaRPr>
          </a:p>
          <a:p>
            <a:pPr marL="45720" indent="0" algn="just">
              <a:buNone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5" descr="C:\Users\Учитель\Desktop\семинар с Худяковой 11.02.2017\IMG_8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98" y="5376134"/>
            <a:ext cx="3463907" cy="194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Учитель\Desktop\IMG_12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63" y="5335060"/>
            <a:ext cx="2705243" cy="20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3F3F3F"/>
      </a:dk1>
      <a:lt1>
        <a:sysClr val="window" lastClr="FFFFFF"/>
      </a:lt1>
      <a:dk2>
        <a:srgbClr val="44546A"/>
      </a:dk2>
      <a:lt2>
        <a:srgbClr val="3E72C2"/>
      </a:lt2>
      <a:accent1>
        <a:srgbClr val="20497F"/>
      </a:accent1>
      <a:accent2>
        <a:srgbClr val="FE2E3E"/>
      </a:accent2>
      <a:accent3>
        <a:srgbClr val="7FB2F0"/>
      </a:accent3>
      <a:accent4>
        <a:srgbClr val="ADD5F7"/>
      </a:accent4>
      <a:accent5>
        <a:srgbClr val="B6B9BC"/>
      </a:accent5>
      <a:accent6>
        <a:srgbClr val="3E72C2"/>
      </a:accent6>
      <a:hlink>
        <a:srgbClr val="20497F"/>
      </a:hlink>
      <a:folHlink>
        <a:srgbClr val="ADD5F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1026</Words>
  <Application>Microsoft Office PowerPoint</Application>
  <PresentationFormat>Произвольный</PresentationFormat>
  <Paragraphs>118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СУТЬ ПРОЕКТА</vt:lpstr>
      <vt:lpstr>ЦЕЛИ И ЗАДАЧИ ПРОЕКТА</vt:lpstr>
      <vt:lpstr>ЦЕЛЕВАЯ АУДИТОРИЯ ПРОЕКТА</vt:lpstr>
      <vt:lpstr>ОЖИДАЕМЫЕ РЕЗУЛЬТАТЫ ПРОЕКТА</vt:lpstr>
      <vt:lpstr>ОЖИДАЕМЫЕ РЕЗУЛЬТАТЫ ПРОЕКТА</vt:lpstr>
      <vt:lpstr>ОЖИДАЕМЫЕ РЕЗУЛЬТАТЫ ПРОЕКТА</vt:lpstr>
      <vt:lpstr>ТЕКУЩИЕ РЕЗУЛЬТАТЫ ПРОЕКТА</vt:lpstr>
      <vt:lpstr>ТЕКУЩИЕ РЕЗУЛЬТАТЫ ПРОЕКТА</vt:lpstr>
      <vt:lpstr>ТЕКУЩИЕ РЕЗУЛЬТАТЫ ПРОЕКТА</vt:lpstr>
      <vt:lpstr>ТЕКУЩИЕ РЕЗУЛЬТАТЫ ПРОЕКТА</vt:lpstr>
      <vt:lpstr>ТЕКУЩИЕ РЕЗУЛЬТАТЫ ПРОЕКТА</vt:lpstr>
      <vt:lpstr>ВНЕДРЕНИЕ РЕЗУЛЬТАТОВ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Учитель</cp:lastModifiedBy>
  <cp:revision>114</cp:revision>
  <dcterms:created xsi:type="dcterms:W3CDTF">2015-12-13T19:38:35Z</dcterms:created>
  <dcterms:modified xsi:type="dcterms:W3CDTF">2018-10-02T00:57:03Z</dcterms:modified>
</cp:coreProperties>
</file>