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264" r:id="rId5"/>
    <p:sldId id="268" r:id="rId6"/>
    <p:sldId id="277" r:id="rId7"/>
    <p:sldId id="278" r:id="rId8"/>
    <p:sldId id="274" r:id="rId9"/>
    <p:sldId id="269" r:id="rId10"/>
    <p:sldId id="270" r:id="rId11"/>
    <p:sldId id="281" r:id="rId12"/>
    <p:sldId id="282" r:id="rId13"/>
    <p:sldId id="279" r:id="rId14"/>
    <p:sldId id="280" r:id="rId15"/>
    <p:sldId id="283" r:id="rId16"/>
    <p:sldId id="284" r:id="rId17"/>
    <p:sldId id="286" r:id="rId18"/>
    <p:sldId id="288" r:id="rId19"/>
    <p:sldId id="266" r:id="rId20"/>
    <p:sldId id="287" r:id="rId21"/>
    <p:sldId id="293" r:id="rId22"/>
    <p:sldId id="285" r:id="rId23"/>
    <p:sldId id="290" r:id="rId24"/>
    <p:sldId id="294" r:id="rId25"/>
    <p:sldId id="291" r:id="rId26"/>
    <p:sldId id="292" r:id="rId27"/>
    <p:sldId id="296" r:id="rId28"/>
    <p:sldId id="289" r:id="rId29"/>
    <p:sldId id="295" r:id="rId30"/>
    <p:sldId id="299" r:id="rId31"/>
    <p:sldId id="300" r:id="rId32"/>
    <p:sldId id="304" r:id="rId33"/>
    <p:sldId id="298" r:id="rId34"/>
    <p:sldId id="297" r:id="rId35"/>
    <p:sldId id="301" r:id="rId36"/>
    <p:sldId id="303" r:id="rId37"/>
    <p:sldId id="305" r:id="rId38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howGuides="1">
      <p:cViewPr varScale="1">
        <p:scale>
          <a:sx n="91" d="100"/>
          <a:sy n="91" d="100"/>
        </p:scale>
        <p:origin x="-528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11.12.2018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11.12.2018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65520" y="1498601"/>
            <a:ext cx="8358245" cy="3298825"/>
          </a:xfrm>
        </p:spPr>
        <p:txBody>
          <a:bodyPr rtlCol="0">
            <a:noAutofit/>
          </a:bodyPr>
          <a:lstStyle/>
          <a:p>
            <a:pPr algn="ctr"/>
            <a:r>
              <a:rPr lang="ru-RU" sz="4800" b="1" dirty="0" smtClean="0"/>
              <a:t>Ресурсы внеурочной деятельности </a:t>
            </a:r>
            <a:br>
              <a:rPr lang="ru-RU" sz="4800" b="1" dirty="0" smtClean="0"/>
            </a:br>
            <a:r>
              <a:rPr lang="ru-RU" sz="4800" b="1" dirty="0" smtClean="0"/>
              <a:t>для привлечения обучающихся начальной школы к чтению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ru-RU" dirty="0" smtClean="0"/>
              <a:t>Нина Петровна </a:t>
            </a:r>
            <a:r>
              <a:rPr lang="ru-RU" dirty="0" err="1" smtClean="0"/>
              <a:t>Жданкова</a:t>
            </a:r>
            <a:r>
              <a:rPr lang="ru-RU" dirty="0" smtClean="0"/>
              <a:t>, </a:t>
            </a:r>
          </a:p>
          <a:p>
            <a:pPr algn="r" rtl="0"/>
            <a:r>
              <a:rPr lang="ru-RU" dirty="0" smtClean="0"/>
              <a:t>зам. директора по УВР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65520" y="0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ОБРАЗОВАНИЯ  АДМИНИСТРАЦИИ 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СОЛИКАМСКА  ПЕРМСКОГО КРАЯ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общеобразовательное  учреждение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 школа №12</a:t>
            </a:r>
            <a:r>
              <a:rPr lang="ru-RU" sz="20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2064" y="614364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11.12. 2018г.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5190" y="214290"/>
            <a:ext cx="10157354" cy="901720"/>
          </a:xfrm>
        </p:spPr>
        <p:txBody>
          <a:bodyPr/>
          <a:lstStyle/>
          <a:p>
            <a:pPr algn="ctr"/>
            <a:r>
              <a:rPr lang="ru-RU" b="1" dirty="0" smtClean="0"/>
              <a:t>Формы проведения занятий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93686" y="1857364"/>
            <a:ext cx="621510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Литературные игры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Конкурсы-кроссворды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Библиотечные уроки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Путешествия по страницам книг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Проекты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Встречи с библиотекарем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Уроки-спектакли.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Внеклассные занятия</a:t>
            </a:r>
            <a:endParaRPr lang="ru-RU" b="1" dirty="0"/>
          </a:p>
        </p:txBody>
      </p:sp>
      <p:pic>
        <p:nvPicPr>
          <p:cNvPr id="1026" name="Picture 2" descr="D:\фото\школьные фото3\1аСказка Репка для 4а класса\P11108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52" y="1857364"/>
            <a:ext cx="4976813" cy="3475315"/>
          </a:xfrm>
          <a:prstGeom prst="rect">
            <a:avLst/>
          </a:prstGeom>
          <a:noFill/>
        </p:spPr>
      </p:pic>
      <p:pic>
        <p:nvPicPr>
          <p:cNvPr id="1027" name="Picture 3" descr="D:\фото\Школьные фото 1\род. собрание\P1030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10582" y="2098053"/>
            <a:ext cx="4727366" cy="35455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6562" y="5572140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Инсценирование</a:t>
            </a:r>
            <a:r>
              <a:rPr lang="ru-RU" b="1" dirty="0" smtClean="0"/>
              <a:t> сказки «Репка»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4412" y="592933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Инсценирование</a:t>
            </a:r>
            <a:r>
              <a:rPr lang="ru-RU" b="1" dirty="0" smtClean="0"/>
              <a:t> любимых сказок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068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Межпредметное</a:t>
            </a:r>
            <a:r>
              <a:rPr lang="ru-RU" b="1" dirty="0" smtClean="0"/>
              <a:t> интегративное погружение</a:t>
            </a:r>
            <a:endParaRPr lang="ru-RU" b="1" dirty="0"/>
          </a:p>
        </p:txBody>
      </p:sp>
      <p:pic>
        <p:nvPicPr>
          <p:cNvPr id="2050" name="Picture 2" descr="C:\Users\admin\Desktop\RDXqfiCKQz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6676" r="7826" b="31001"/>
          <a:stretch>
            <a:fillRect/>
          </a:stretch>
        </p:blipFill>
        <p:spPr bwMode="auto">
          <a:xfrm>
            <a:off x="1308066" y="1714488"/>
            <a:ext cx="3206646" cy="3857652"/>
          </a:xfrm>
          <a:prstGeom prst="rect">
            <a:avLst/>
          </a:prstGeom>
          <a:noFill/>
        </p:spPr>
      </p:pic>
      <p:pic>
        <p:nvPicPr>
          <p:cNvPr id="2051" name="Picture 3" descr="C:\Users\admin\Desktop\s8JJAtv1TT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9872" b="5433"/>
          <a:stretch>
            <a:fillRect/>
          </a:stretch>
        </p:blipFill>
        <p:spPr bwMode="auto">
          <a:xfrm rot="21211118">
            <a:off x="7339604" y="1368976"/>
            <a:ext cx="2993814" cy="45114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65256" y="6000768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Читаем произведения  Л.И. Давыдычева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2314" y="285728"/>
            <a:ext cx="10157354" cy="830282"/>
          </a:xfrm>
        </p:spPr>
        <p:txBody>
          <a:bodyPr/>
          <a:lstStyle/>
          <a:p>
            <a:pPr algn="ctr"/>
            <a:r>
              <a:rPr lang="ru-RU" b="1" dirty="0" smtClean="0"/>
              <a:t>Уроки внеклассного чтения</a:t>
            </a:r>
            <a:endParaRPr lang="ru-RU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22248" y="1071546"/>
            <a:ext cx="11430080" cy="4188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 класс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С. П. Алексеев «Победа».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 класс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С. П. Алексеев «Парад Победы».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 класс 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Интегрированный урок внеклассного чтения и музыки. Серия книг «Дедушкины медали». 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С. Алексеев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«Последний штурм»,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А. Нагибов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«Оборона Кавказа»,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А. Цесарский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«Операция мост»,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Е.Воробьев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«Последний выстрел»,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В.  Воскобойников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«В городе на Каме»).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 класс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«Из истории нашей Родины. Подвиг русского народа в Великой Отечественной войне» (С. Алексеев «Рассказы о маршале Рокоссовском», 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Жариков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«Максимкин орден»,  Б. Житков «Храбрость»).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622816/v622816070/6fe40/Rfj82IZPQ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569">
            <a:off x="1468268" y="1198623"/>
            <a:ext cx="4991255" cy="5025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pp.userapi.com/c622816/v622816070/6fe47/fJDVxCLsv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136">
            <a:off x="6848163" y="1435551"/>
            <a:ext cx="4942585" cy="4551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543275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помнит мир спасённый…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37" t="6061" r="10225" b="11905"/>
          <a:stretch/>
        </p:blipFill>
        <p:spPr>
          <a:xfrm>
            <a:off x="1473312" y="1632857"/>
            <a:ext cx="9036441" cy="4916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83371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3752" y="357166"/>
            <a:ext cx="7008574" cy="725483"/>
          </a:xfrm>
        </p:spPr>
        <p:txBody>
          <a:bodyPr rtlCol="0">
            <a:noAutofit/>
          </a:bodyPr>
          <a:lstStyle/>
          <a:p>
            <a:pPr algn="ctr"/>
            <a:r>
              <a:rPr lang="ru-RU" sz="4800" b="1" dirty="0" smtClean="0"/>
              <a:t>Библиотечные часы</a:t>
            </a:r>
            <a:endParaRPr lang="ru-RU" sz="4800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5058" y="1857364"/>
            <a:ext cx="8215370" cy="390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Библиотечные уроки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основной вид деятельности школьного библиотекаря по формированию информационной культуры личности учащегося, подготовке ребенка к продуктивной самостоятельной работе с источниками информации.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Формы проведения библиотечного урока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8000" y="1785926"/>
            <a:ext cx="10287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/>
              <a:t>Викторины.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/>
              <a:t>Интеллектуальные турниры.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/>
              <a:t>Библиографические и ролевые игры.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/>
              <a:t>Конкурсы.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/>
              <a:t> Литературные путешествия.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/>
              <a:t>Литературные гостиные.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/>
              <a:t>Устные журналы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err="1" smtClean="0"/>
              <a:t>Информины</a:t>
            </a:r>
            <a:r>
              <a:rPr lang="ru-RU" dirty="0" smtClean="0"/>
              <a:t> и т.д.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Сетевое взаимодействие с библиотеками города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9504" y="6215082"/>
            <a:ext cx="4373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Библиотека Кота в сапогах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23040" y="6215082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Библиотека без границ</a:t>
            </a:r>
            <a:endParaRPr lang="ru-RU" dirty="0"/>
          </a:p>
        </p:txBody>
      </p:sp>
      <p:pic>
        <p:nvPicPr>
          <p:cNvPr id="39938" name="Picture 2" descr="C:\Users\admin\Desktop\EY8lkClvq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42981" y="2332037"/>
            <a:ext cx="2886075" cy="3209925"/>
          </a:xfrm>
          <a:prstGeom prst="rect">
            <a:avLst/>
          </a:prstGeom>
          <a:noFill/>
        </p:spPr>
      </p:pic>
      <p:pic>
        <p:nvPicPr>
          <p:cNvPr id="39939" name="Picture 3" descr="C:\Users\admin\Desktop\K-7AiJeTmz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1674" y="1701800"/>
            <a:ext cx="3788664" cy="447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«Библиотека без границ»</a:t>
            </a:r>
            <a:endParaRPr lang="ru-RU" dirty="0"/>
          </a:p>
        </p:txBody>
      </p:sp>
      <p:pic>
        <p:nvPicPr>
          <p:cNvPr id="33793" name="Picture 1" descr="C:\Users\admin\Desktop\wb3G6cnS-5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7600" y="2070695"/>
            <a:ext cx="4976813" cy="3732610"/>
          </a:xfrm>
          <a:prstGeom prst="rect">
            <a:avLst/>
          </a:prstGeom>
          <a:noFill/>
        </p:spPr>
      </p:pic>
      <p:pic>
        <p:nvPicPr>
          <p:cNvPr id="33794" name="Picture 2" descr="C:\Users\admin\Desktop\A-1E0A4JYN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97613" y="2070695"/>
            <a:ext cx="4976812" cy="37326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6892" y="6072206"/>
            <a:ext cx="6069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"В краю, где живёт русская старина"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uhomlinskiy_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3818" y="538113"/>
            <a:ext cx="750099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79570" y="607220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В.А. Сухомлинский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969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Конкурсы рисунков, чтецов</a:t>
            </a:r>
            <a:endParaRPr lang="ru-RU" dirty="0"/>
          </a:p>
        </p:txBody>
      </p:sp>
      <p:pic>
        <p:nvPicPr>
          <p:cNvPr id="34818" name="Picture 2" descr="C:\Users\admin\Desktop\zTyPg_quzz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375249">
            <a:off x="1117600" y="2070695"/>
            <a:ext cx="4976813" cy="3732610"/>
          </a:xfrm>
          <a:prstGeom prst="rect">
            <a:avLst/>
          </a:prstGeom>
          <a:noFill/>
        </p:spPr>
      </p:pic>
      <p:pic>
        <p:nvPicPr>
          <p:cNvPr id="34819" name="Picture 3" descr="C:\Users\admin\Desktop\PX4mq-dI1s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09534">
            <a:off x="6290208" y="2138555"/>
            <a:ext cx="5229415" cy="3411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Нетрадиционные выставки</a:t>
            </a:r>
            <a:endParaRPr lang="ru-RU" dirty="0"/>
          </a:p>
        </p:txBody>
      </p:sp>
      <p:pic>
        <p:nvPicPr>
          <p:cNvPr id="37890" name="Picture 2" descr="C:\Users\admin\Desktop\lpD2wBZDTd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46" y="1928802"/>
            <a:ext cx="2878922" cy="3838563"/>
          </a:xfrm>
          <a:prstGeom prst="rect">
            <a:avLst/>
          </a:prstGeom>
          <a:noFill/>
        </p:spPr>
      </p:pic>
      <p:pic>
        <p:nvPicPr>
          <p:cNvPr id="6" name="Picture 3" descr="C:\Users\admin\Desktop\ph32aJ3Blz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8435" y="2070792"/>
            <a:ext cx="4975167" cy="37324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237420" y="6000768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Библиотека игрушек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438" y="5857892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"Единство России - единство литературы"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 памяти</a:t>
            </a:r>
            <a:endParaRPr lang="ru-RU" dirty="0"/>
          </a:p>
        </p:txBody>
      </p:sp>
      <p:pic>
        <p:nvPicPr>
          <p:cNvPr id="35842" name="Picture 2" descr="C:\Users\admin\Desktop\7BLwor-ngV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7600" y="2070695"/>
            <a:ext cx="4976813" cy="3732610"/>
          </a:xfrm>
          <a:prstGeom prst="rect">
            <a:avLst/>
          </a:prstGeom>
          <a:noFill/>
        </p:spPr>
      </p:pic>
      <p:pic>
        <p:nvPicPr>
          <p:cNvPr id="35843" name="Picture 3" descr="C:\Users\admin\Desktop\athziPu3lx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97613" y="2070695"/>
            <a:ext cx="4976812" cy="37326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Просмотр детских книг-новинок</a:t>
            </a:r>
            <a:endParaRPr lang="ru-RU" dirty="0"/>
          </a:p>
        </p:txBody>
      </p:sp>
      <p:pic>
        <p:nvPicPr>
          <p:cNvPr id="36866" name="Picture 2" descr="C:\Users\admin\Desktop\Mnv7Yiu-R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2070695"/>
            <a:ext cx="4976813" cy="37326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79504" y="6000768"/>
            <a:ext cx="3474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«Книжки из лукошка»</a:t>
            </a:r>
            <a:endParaRPr lang="ru-RU" b="1" dirty="0"/>
          </a:p>
        </p:txBody>
      </p:sp>
      <p:pic>
        <p:nvPicPr>
          <p:cNvPr id="36868" name="Picture 4" descr="C:\Users\admin\Desktop\qGKq27goU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169" y="1428750"/>
            <a:ext cx="3352800" cy="4470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951668" y="6000768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Фантазии Тамары Крюковой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C:\Users\admin\Desktop\kuoMKVeuPQg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190" y="1857364"/>
            <a:ext cx="4976813" cy="3733800"/>
          </a:xfrm>
          <a:prstGeom prst="rect">
            <a:avLst/>
          </a:prstGeom>
          <a:noFill/>
        </p:spPr>
      </p:pic>
      <p:pic>
        <p:nvPicPr>
          <p:cNvPr id="46083" name="Picture 3" descr="C:\Users\admin\Desktop\gJUFkvJ5Yf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478" y="2214554"/>
            <a:ext cx="4976812" cy="3733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9438" y="571480"/>
            <a:ext cx="7008574" cy="72548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dirty="0" smtClean="0"/>
              <a:t>Музейные уроки</a:t>
            </a:r>
            <a:endParaRPr lang="ru-RU" sz="4400" b="1" dirty="0"/>
          </a:p>
        </p:txBody>
      </p:sp>
      <p:pic>
        <p:nvPicPr>
          <p:cNvPr id="29697" name="Picture 1" descr="C:\Users\admin\Desktop\vycOpV52S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652" y="2857496"/>
            <a:ext cx="3578060" cy="3286148"/>
          </a:xfrm>
          <a:prstGeom prst="rect">
            <a:avLst/>
          </a:prstGeom>
          <a:noFill/>
        </p:spPr>
      </p:pic>
      <p:pic>
        <p:nvPicPr>
          <p:cNvPr id="29698" name="Picture 2" descr="C:\Users\admin\Desktop\HjDhL1uDgQ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10" y="1643050"/>
            <a:ext cx="3786214" cy="28396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Неделя науки, краеведения </a:t>
            </a:r>
            <a:br>
              <a:rPr lang="ru-RU" dirty="0" smtClean="0"/>
            </a:br>
            <a:r>
              <a:rPr lang="ru-RU" dirty="0" smtClean="0"/>
              <a:t>и высоких технологий</a:t>
            </a:r>
            <a:endParaRPr lang="ru-RU" dirty="0"/>
          </a:p>
        </p:txBody>
      </p:sp>
      <p:pic>
        <p:nvPicPr>
          <p:cNvPr id="43010" name="Picture 2" descr="C:\Users\admin\Desktop\AnQMKs73Lj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7600" y="2070695"/>
            <a:ext cx="4976813" cy="3732610"/>
          </a:xfrm>
          <a:prstGeom prst="rect">
            <a:avLst/>
          </a:prstGeom>
          <a:noFill/>
        </p:spPr>
      </p:pic>
      <p:pic>
        <p:nvPicPr>
          <p:cNvPr id="43011" name="Picture 3" descr="C:\Users\admin\Desktop\_WWCGl0_Ql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97613" y="2070695"/>
            <a:ext cx="4976812" cy="37326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9438" y="428604"/>
            <a:ext cx="7500990" cy="51116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Конкурсы чтецов стихотворений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51008" y="1071546"/>
            <a:ext cx="55579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Таланты </a:t>
            </a:r>
            <a:r>
              <a:rPr lang="ru-RU" dirty="0" err="1" smtClean="0"/>
              <a:t>Доброграда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 smtClean="0"/>
              <a:t>Читаем стихи поэтов </a:t>
            </a:r>
            <a:r>
              <a:rPr lang="ru-RU" dirty="0" err="1" smtClean="0"/>
              <a:t>Прикамья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r>
              <a:rPr lang="ru-RU" dirty="0" smtClean="0"/>
              <a:t>«И помнит мир спасённый…!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44034" name="Picture 2" descr="C:\Users\admin\Desktop\jS-SmTc54MM.jpg"/>
          <p:cNvPicPr>
            <a:picLocks noChangeAspect="1" noChangeArrowheads="1"/>
          </p:cNvPicPr>
          <p:nvPr/>
        </p:nvPicPr>
        <p:blipFill>
          <a:blip r:embed="rId2"/>
          <a:srcRect t="8929" r="32857" b="17142"/>
          <a:stretch>
            <a:fillRect/>
          </a:stretch>
        </p:blipFill>
        <p:spPr bwMode="auto">
          <a:xfrm>
            <a:off x="165058" y="2357430"/>
            <a:ext cx="2384373" cy="3500462"/>
          </a:xfrm>
          <a:prstGeom prst="rect">
            <a:avLst/>
          </a:prstGeom>
          <a:noFill/>
        </p:spPr>
      </p:pic>
      <p:pic>
        <p:nvPicPr>
          <p:cNvPr id="44035" name="Picture 3" descr="C:\Users\admin\Desktop\Ap8nL4rtQAc.jpg"/>
          <p:cNvPicPr>
            <a:picLocks noChangeAspect="1" noChangeArrowheads="1"/>
          </p:cNvPicPr>
          <p:nvPr/>
        </p:nvPicPr>
        <p:blipFill>
          <a:blip r:embed="rId3" cstate="print"/>
          <a:srcRect r="33333" b="11111"/>
          <a:stretch>
            <a:fillRect/>
          </a:stretch>
        </p:blipFill>
        <p:spPr bwMode="auto">
          <a:xfrm>
            <a:off x="6500714" y="2357431"/>
            <a:ext cx="1808275" cy="3214710"/>
          </a:xfrm>
          <a:prstGeom prst="rect">
            <a:avLst/>
          </a:prstGeom>
          <a:noFill/>
        </p:spPr>
      </p:pic>
      <p:pic>
        <p:nvPicPr>
          <p:cNvPr id="44036" name="Picture 4" descr="C:\Users\admin\Desktop\Pn__E-UBuh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6826" y="4000504"/>
            <a:ext cx="3571817" cy="2678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3752" y="714356"/>
            <a:ext cx="7008574" cy="65404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Работа с родителями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9438" y="4000504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Семейное чтение</a:t>
            </a:r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372" y="214290"/>
            <a:ext cx="8358246" cy="12969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Консультация для родителей </a:t>
            </a:r>
            <a:endParaRPr lang="ru-RU" sz="3600" b="1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522380" y="3929066"/>
            <a:ext cx="6215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«Роль сказки в жизни ребёнка»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6958" y="285728"/>
            <a:ext cx="8143932" cy="727057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«Воспитание  интереса к книге»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6958" y="1214422"/>
            <a:ext cx="8072494" cy="5357850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70000"/>
              </a:lnSpc>
            </a:pPr>
            <a:r>
              <a:rPr lang="ru-RU" sz="9600" dirty="0" smtClean="0"/>
              <a:t>1.</a:t>
            </a:r>
            <a:r>
              <a:rPr lang="ru-RU" sz="12800" dirty="0" smtClean="0"/>
              <a:t> </a:t>
            </a:r>
            <a:r>
              <a:rPr lang="ru-RU" sz="9600" dirty="0" smtClean="0"/>
              <a:t>Курсы внеурочной деятельности.</a:t>
            </a:r>
          </a:p>
          <a:p>
            <a:pPr lvl="0">
              <a:lnSpc>
                <a:spcPct val="170000"/>
              </a:lnSpc>
            </a:pPr>
            <a:r>
              <a:rPr lang="ru-RU" sz="9600" dirty="0" smtClean="0"/>
              <a:t>2. Внеклассные занятия.</a:t>
            </a:r>
          </a:p>
          <a:p>
            <a:pPr lvl="0">
              <a:lnSpc>
                <a:spcPct val="170000"/>
              </a:lnSpc>
            </a:pPr>
            <a:r>
              <a:rPr lang="ru-RU" sz="9600" dirty="0" smtClean="0"/>
              <a:t>3. Уроки внеклассного чтения.</a:t>
            </a:r>
          </a:p>
          <a:p>
            <a:pPr lvl="0">
              <a:lnSpc>
                <a:spcPct val="170000"/>
              </a:lnSpc>
            </a:pPr>
            <a:r>
              <a:rPr lang="ru-RU" sz="9600" dirty="0" smtClean="0"/>
              <a:t>4. Библиотечные часы.</a:t>
            </a:r>
          </a:p>
          <a:p>
            <a:pPr lvl="0">
              <a:lnSpc>
                <a:spcPct val="170000"/>
              </a:lnSpc>
            </a:pPr>
            <a:r>
              <a:rPr lang="ru-RU" sz="9600" dirty="0" smtClean="0"/>
              <a:t>5. Музейные уроки.</a:t>
            </a:r>
          </a:p>
          <a:p>
            <a:pPr lvl="0">
              <a:lnSpc>
                <a:spcPct val="170000"/>
              </a:lnSpc>
            </a:pPr>
            <a:r>
              <a:rPr lang="ru-RU" sz="9600" dirty="0" smtClean="0"/>
              <a:t>6. Конкурсы сочинений и рисунков.</a:t>
            </a:r>
          </a:p>
          <a:p>
            <a:pPr lvl="0">
              <a:lnSpc>
                <a:spcPct val="170000"/>
              </a:lnSpc>
            </a:pPr>
            <a:r>
              <a:rPr lang="ru-RU" sz="9600" dirty="0" smtClean="0"/>
              <a:t>7. Конкурсы чтецов стихотворений.</a:t>
            </a:r>
          </a:p>
          <a:p>
            <a:pPr lvl="0">
              <a:lnSpc>
                <a:spcPct val="170000"/>
              </a:lnSpc>
            </a:pPr>
            <a:r>
              <a:rPr lang="ru-RU" sz="9600" dirty="0" smtClean="0"/>
              <a:t>8. Дидактические игры.</a:t>
            </a:r>
          </a:p>
          <a:p>
            <a:pPr lvl="0">
              <a:lnSpc>
                <a:spcPct val="170000"/>
              </a:lnSpc>
            </a:pPr>
            <a:r>
              <a:rPr lang="ru-RU" sz="9600" dirty="0" smtClean="0"/>
              <a:t>9. Работа с родителями.</a:t>
            </a:r>
          </a:p>
          <a:p>
            <a:pPr>
              <a:lnSpc>
                <a:spcPct val="170000"/>
              </a:lnSpc>
            </a:pP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«Мама, папа, я - умная семья!»</a:t>
            </a:r>
            <a:endParaRPr lang="ru-RU" dirty="0"/>
          </a:p>
        </p:txBody>
      </p:sp>
      <p:pic>
        <p:nvPicPr>
          <p:cNvPr id="41986" name="Picture 2" descr="C:\Users\admin\Desktop\J4xf8n15aA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7600" y="2070695"/>
            <a:ext cx="4976813" cy="3732610"/>
          </a:xfrm>
          <a:prstGeom prst="rect">
            <a:avLst/>
          </a:prstGeom>
          <a:noFill/>
        </p:spPr>
      </p:pic>
      <p:pic>
        <p:nvPicPr>
          <p:cNvPr id="41987" name="Picture 3" descr="C:\Users\admin\Desktop\wYGGS7zEfP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97613" y="2070695"/>
            <a:ext cx="4976812" cy="37326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Праздники с родителями </a:t>
            </a:r>
            <a:endParaRPr lang="ru-RU" dirty="0"/>
          </a:p>
        </p:txBody>
      </p:sp>
      <p:pic>
        <p:nvPicPr>
          <p:cNvPr id="40962" name="Picture 2" descr="C:\Users\admin\Desktop\3TqjDiNdtu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0806" y="1701800"/>
            <a:ext cx="4470400" cy="447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9504" y="621508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Прощание с Азбукой</a:t>
            </a:r>
            <a:endParaRPr lang="ru-RU" b="1" dirty="0"/>
          </a:p>
        </p:txBody>
      </p:sp>
      <p:pic>
        <p:nvPicPr>
          <p:cNvPr id="40963" name="Picture 3" descr="C:\Users\admin\Desktop\0u5RgscwDd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97613" y="2070695"/>
            <a:ext cx="4976812" cy="37326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80164" y="6072206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 книгой весело шагать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50942" y="214290"/>
            <a:ext cx="10156825" cy="968396"/>
          </a:xfrm>
        </p:spPr>
        <p:txBody>
          <a:bodyPr/>
          <a:lstStyle/>
          <a:p>
            <a:pPr algn="ctr"/>
            <a:r>
              <a:rPr lang="ru-RU" dirty="0" smtClean="0"/>
              <a:t>Мамины уроки</a:t>
            </a:r>
            <a:endParaRPr lang="ru-RU" dirty="0"/>
          </a:p>
        </p:txBody>
      </p:sp>
      <p:pic>
        <p:nvPicPr>
          <p:cNvPr id="45058" name="Picture 2" descr="C:\Users\admin\Desktop\8tGkwDS80w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686" y="2071678"/>
            <a:ext cx="3841750" cy="3962400"/>
          </a:xfrm>
          <a:prstGeom prst="rect">
            <a:avLst/>
          </a:prstGeom>
          <a:noFill/>
        </p:spPr>
      </p:pic>
      <p:pic>
        <p:nvPicPr>
          <p:cNvPr id="45059" name="Picture 3" descr="C:\Users\admin\Desktop\QZQWhYDV7-A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4808" y="2000240"/>
            <a:ext cx="2751137" cy="3962400"/>
          </a:xfrm>
          <a:prstGeom prst="rect">
            <a:avLst/>
          </a:prstGeom>
          <a:noFill/>
        </p:spPr>
      </p:pic>
      <p:pic>
        <p:nvPicPr>
          <p:cNvPr id="45060" name="Picture 4" descr="C:\Users\admin\Desktop\oHrI5_hiL-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0032" y="2000240"/>
            <a:ext cx="2787670" cy="41129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79834" y="6215082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«Мама, почитай-ка!»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380" y="428604"/>
            <a:ext cx="7008574" cy="4397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Читающих детей подсчитали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6892" y="5000636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Статистика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2644" y="357166"/>
            <a:ext cx="8501122" cy="5111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Курсы внеурочной деятельности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5586" y="1214422"/>
            <a:ext cx="7008574" cy="335758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800" dirty="0" smtClean="0"/>
              <a:t>«В гостях у сказки».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«В мире книг».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4375" b="4375"/>
          <a:stretch>
            <a:fillRect/>
          </a:stretch>
        </p:blipFill>
        <p:spPr>
          <a:xfrm>
            <a:off x="8023238" y="304208"/>
            <a:ext cx="3883001" cy="2362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22248" y="2149019"/>
            <a:ext cx="1132114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интереса к сказкам и книгам, в которых их можно найти;  расширение читательского кругозора обучающихся.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 Задачи:  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открыть мир народной мысли, народных чувств, народной жизни;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используя сказки, вселять уверенность в свои силы, оптимистический взгляд на жизнь, надежду на победу добра;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эмоционально – чувственной сферу;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обучать чтению – рассматриванию;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навык чтения.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96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30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 smtClean="0"/>
              <a:t>Предметные умения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65124" y="1928802"/>
            <a:ext cx="106442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осознавать значимость чтения для личного развития;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формировать потребность в систематическом чтении;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использовать разные виды чтения (ознакомительное, изучающее, выборочное, поисковое);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уметь самостоятельно выбирать интересующую литературу;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пользоваться справочными источниками для понимания и получения дополнительной информации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9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190" y="285728"/>
            <a:ext cx="10157354" cy="1044596"/>
          </a:xfrm>
        </p:spPr>
        <p:txBody>
          <a:bodyPr/>
          <a:lstStyle/>
          <a:p>
            <a:pPr algn="ctr"/>
            <a:r>
              <a:rPr lang="ru-RU" b="1" dirty="0" smtClean="0"/>
              <a:t>Формы проведения занятий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2314" y="1428736"/>
            <a:ext cx="10287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sz="3200" dirty="0" smtClean="0"/>
              <a:t>практические занятия с элементами игр и игровых элементов, дидактических и раздаточных материалов, сказок;</a:t>
            </a:r>
          </a:p>
          <a:p>
            <a:pPr lvl="0">
              <a:lnSpc>
                <a:spcPct val="150000"/>
              </a:lnSpc>
            </a:pPr>
            <a:r>
              <a:rPr lang="ru-RU" sz="3200" dirty="0" smtClean="0"/>
              <a:t>- анализ и просмотр текста сказок;</a:t>
            </a:r>
          </a:p>
          <a:p>
            <a:pPr lvl="0">
              <a:lnSpc>
                <a:spcPct val="150000"/>
              </a:lnSpc>
            </a:pPr>
            <a:r>
              <a:rPr lang="ru-RU" sz="3200" dirty="0" smtClean="0"/>
              <a:t> - самостоятельная работа (индивидуальная и групповая) при выполнении различных заданий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3098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628" y="500042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Творческая мастерская </a:t>
            </a:r>
            <a:br>
              <a:rPr lang="ru-RU" dirty="0" smtClean="0"/>
            </a:br>
            <a:r>
              <a:rPr lang="ru-RU" dirty="0" smtClean="0"/>
              <a:t> «Моя любимая сказка»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3" name="Picture 3" descr="D:\фото\Школьные фото 1\сказочные человечки\P10006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4666"/>
          <a:stretch>
            <a:fillRect/>
          </a:stretch>
        </p:blipFill>
        <p:spPr bwMode="auto">
          <a:xfrm>
            <a:off x="1929606" y="2357430"/>
            <a:ext cx="3352800" cy="3814770"/>
          </a:xfrm>
          <a:prstGeom prst="rect">
            <a:avLst/>
          </a:prstGeom>
          <a:noFill/>
        </p:spPr>
      </p:pic>
      <p:pic>
        <p:nvPicPr>
          <p:cNvPr id="25604" name="Picture 4" descr="D:\фото\Школьные фото 1\сказочные человечки\P10005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7252"/>
          <a:stretch>
            <a:fillRect/>
          </a:stretch>
        </p:blipFill>
        <p:spPr bwMode="auto">
          <a:xfrm>
            <a:off x="6297613" y="2714620"/>
            <a:ext cx="4976812" cy="30886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admin\Desktop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033" y="214290"/>
            <a:ext cx="3442954" cy="38576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0696590">
            <a:off x="45905" y="3258902"/>
            <a:ext cx="4312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мире книг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3521" y="3214686"/>
            <a:ext cx="6835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  </a:t>
            </a:r>
          </a:p>
          <a:p>
            <a:pPr algn="just"/>
            <a:r>
              <a:rPr lang="ru-RU" dirty="0" smtClean="0"/>
              <a:t> формирование у обучающихся стойкого читательского интереса и стремления к развитию своих творческих способностей и практических навыков поиска необходимой информации.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467</Words>
  <Application>Microsoft Office PowerPoint</Application>
  <PresentationFormat>Произвольный</PresentationFormat>
  <Paragraphs>106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Книги в формате 16 x 9</vt:lpstr>
      <vt:lpstr>Ресурсы внеурочной деятельности  для привлечения обучающихся начальной школы к чтению</vt:lpstr>
      <vt:lpstr>Слайд 2</vt:lpstr>
      <vt:lpstr>«Воспитание  интереса к книге»</vt:lpstr>
      <vt:lpstr>Курсы внеурочной деятельности</vt:lpstr>
      <vt:lpstr>Слайд 5</vt:lpstr>
      <vt:lpstr>Предметные умения</vt:lpstr>
      <vt:lpstr>Формы проведения занятий</vt:lpstr>
      <vt:lpstr>Творческая мастерская   «Моя любимая сказка» </vt:lpstr>
      <vt:lpstr>Слайд 9</vt:lpstr>
      <vt:lpstr>Формы проведения занятий</vt:lpstr>
      <vt:lpstr>Внеклассные занятия</vt:lpstr>
      <vt:lpstr>Межпредметное интегративное погружение</vt:lpstr>
      <vt:lpstr>Уроки внеклассного чтения</vt:lpstr>
      <vt:lpstr>Слайд 14</vt:lpstr>
      <vt:lpstr>И помнит мир спасённый…</vt:lpstr>
      <vt:lpstr>Слайд 16</vt:lpstr>
      <vt:lpstr>Формы проведения библиотечного урока </vt:lpstr>
      <vt:lpstr>Сетевое взаимодействие с библиотеками города</vt:lpstr>
      <vt:lpstr>«Библиотека без границ»</vt:lpstr>
      <vt:lpstr>Конкурсы рисунков, чтецов</vt:lpstr>
      <vt:lpstr>Нетрадиционные выставки</vt:lpstr>
      <vt:lpstr>Час памяти</vt:lpstr>
      <vt:lpstr>Просмотр детских книг-новинок</vt:lpstr>
      <vt:lpstr>Слайд 24</vt:lpstr>
      <vt:lpstr>Слайд 25</vt:lpstr>
      <vt:lpstr>Неделя науки, краеведения  и высоких технологий</vt:lpstr>
      <vt:lpstr>Слайд 27</vt:lpstr>
      <vt:lpstr>Слайд 28</vt:lpstr>
      <vt:lpstr>Слайд 29</vt:lpstr>
      <vt:lpstr>«Мама, папа, я - умная семья!»</vt:lpstr>
      <vt:lpstr>Праздники с родителями </vt:lpstr>
      <vt:lpstr>Мамины уроки</vt:lpstr>
      <vt:lpstr>Слайд 33</vt:lpstr>
      <vt:lpstr>Слайд 34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2017-03-10T11:18:54Z</dcterms:created>
  <dcterms:modified xsi:type="dcterms:W3CDTF">2018-12-11T01:03:04Z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