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6%D0%B4%D1%83%D0%BD%D0%B0%D1%80%D0%BE%D0%B4%D0%BD%D0%BE%D0%B5_%D0%B4%D0%B2%D0%B8%D0%B6%D0%B5%D0%BD%D0%B8%D0%B5_%D0%9A%D1%80%D0%B0%D1%81%D0%BD%D0%BE%D0%B3%D0%BE_%D0%9A%D1%80%D0%B5%D1%81%D1%82%D0%B0_%D0%B8_%D0%9A%D1%80%D0%B0%D1%81%D0%BD%D0%BE%D0%B3%D0%BE_%D0%9F%D0%BE%D0%BB%D1%83%D0%BC%D0%B5%D1%81%D1%8F%D1%86%D0%B0" TargetMode="External"/><Relationship Id="rId7" Type="http://schemas.openxmlformats.org/officeDocument/2006/relationships/hyperlink" Target="http://ru.wikipedia.org/wiki/%D0%9A%D1%80%D0%B5%D1%81%D1%82%D0%BE%D0%B2%D0%BE%D0%B7%D0%B4%D0%B2%D0%B8%D0%B6%D0%B5%D0%BD%D1%81%D0%BA%D0%B0%D1%8F_%D0%BE%D0%B1%D1%89%D0%B8%D0%BD%D0%B0_%D1%81%D0%B5%D1%81%D1%82%D1%91%D1%80_%D0%BC%D0%B8%D0%BB%D0%BE%D1%81%D0%B5%D1%80%D0%B4%D0%B8%D1%8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B%D0%B5%D0%BD%D0%B0_%D0%9F%D0%B0%D0%B2%D0%BB%D0%BE%D0%B2%D0%BD%D0%B0_(%D0%A4%D1%80%D0%B5%D0%B4%D0%B5%D1%80%D0%B8%D0%BA%D0%B0_%D0%92%D1%8E%D1%80%D1%82%D0%B5%D0%BC%D0%B1%D0%B5%D1%80%D0%B3%D1%81%D0%BA%D0%B0%D1%8F)" TargetMode="External"/><Relationship Id="rId5" Type="http://schemas.openxmlformats.org/officeDocument/2006/relationships/hyperlink" Target="http://ru.wikipedia.org/wiki/1854_%D0%B3%D0%BE%D0%B4" TargetMode="External"/><Relationship Id="rId4" Type="http://schemas.openxmlformats.org/officeDocument/2006/relationships/hyperlink" Target="http://ru.wikipedia.org/wiki/5_%D0%BC%D0%B0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7164288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История волонтерского движения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://i.mycdn.me/i?r=AzEPZsRbOZEKgBhR0XGMT1Rkh7gf_uTUMDwRYtJeJRarO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58466"/>
            <a:ext cx="5255741" cy="47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hekhov_1898_by_Osip_Brazмшнгапчячп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779912" cy="42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472514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А.П. Чехов оказывал бесплатную медицинскую помощь</a:t>
            </a:r>
            <a:endParaRPr lang="ru-RU" dirty="0"/>
          </a:p>
        </p:txBody>
      </p:sp>
      <p:pic>
        <p:nvPicPr>
          <p:cNvPr id="7" name="Picture 6" descr="4_Pirogovт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Николай Николаевич Пирогов во время Крымской войны в 1855 году организовал </a:t>
            </a:r>
            <a:r>
              <a:rPr lang="ru-RU" dirty="0" err="1" smtClean="0"/>
              <a:t>Крестовоздвиженскую</a:t>
            </a:r>
            <a:r>
              <a:rPr lang="ru-RU" dirty="0" smtClean="0"/>
              <a:t> общину сестер милосердия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Волонтерство</a:t>
            </a:r>
            <a:r>
              <a:rPr lang="ru-RU" sz="3200" b="1" dirty="0" smtClean="0">
                <a:solidFill>
                  <a:srgbClr val="FF0000"/>
                </a:solidFill>
              </a:rPr>
              <a:t> после революции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криншот 10.11.2020 231144.b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068715" cy="3510448"/>
          </a:xfrm>
        </p:spPr>
      </p:pic>
      <p:sp>
        <p:nvSpPr>
          <p:cNvPr id="5" name="TextBox 4"/>
          <p:cNvSpPr txBox="1"/>
          <p:nvPr/>
        </p:nvSpPr>
        <p:spPr>
          <a:xfrm>
            <a:off x="827584" y="5157192"/>
            <a:ext cx="708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революции 1917 года добровольчество стало неотъемлемой частью жизни каждого жителя страны.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pbs.twimg.com/media/C5VWbJvWMAAfcAE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628800"/>
            <a:ext cx="4949727" cy="3384375"/>
          </a:xfrm>
          <a:prstGeom prst="rect">
            <a:avLst/>
          </a:prstGeom>
          <a:noFill/>
        </p:spPr>
      </p:pic>
      <p:pic>
        <p:nvPicPr>
          <p:cNvPr id="48132" name="Picture 4" descr="http://i.mycdn.me/i?r=AzEPZsRbOZEKgBhR0XGMT1RkpZ9U4Kt_BwE14St5u7e7W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641354" cy="3075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721" y="404664"/>
            <a:ext cx="765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тысячи добровольцев ушли на фронт.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10.11.2020 232219.b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1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10.11.2020 232341.b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1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10.11.2020 232504.b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1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10.11.2020 232548.bm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010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Волонтерское движение в России в настоящее время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3252" name="Picture 4" descr="433399A6-00E0-4107-AC5F-95BE037428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589105" cy="2232249"/>
          </a:xfrm>
          <a:prstGeom prst="rect">
            <a:avLst/>
          </a:prstGeom>
          <a:noFill/>
        </p:spPr>
      </p:pic>
      <p:pic>
        <p:nvPicPr>
          <p:cNvPr id="53254" name="Picture 6" descr="33DFD218-4A4A-4E38-875A-7D8DE39837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3764182" cy="2232248"/>
          </a:xfrm>
          <a:prstGeom prst="rect">
            <a:avLst/>
          </a:prstGeom>
          <a:noFill/>
        </p:spPr>
      </p:pic>
      <p:pic>
        <p:nvPicPr>
          <p:cNvPr id="53258" name="Picture 10" descr="https://sun9-57.userapi.com/f6lZwtXuoKeyOW6k1T9TnPGwFR1Aw5LE3qy-oQ/BprmGfs1gq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880320" cy="2880320"/>
          </a:xfrm>
          <a:prstGeom prst="rect">
            <a:avLst/>
          </a:prstGeom>
          <a:noFill/>
        </p:spPr>
      </p:pic>
      <p:pic>
        <p:nvPicPr>
          <p:cNvPr id="53260" name="Picture 12" descr="https://sun9-3.userapi.com/y0XyFeu2yzFIYhfIXoJE3gGoEOZIs_mImELSoQ/DRFP3WRNY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1720" y="1628800"/>
            <a:ext cx="5255207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ef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899592" y="404664"/>
            <a:ext cx="74298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Доброволец, волонтер </a:t>
            </a:r>
            <a:r>
              <a:rPr lang="ru-RU" altLang="ru-RU" sz="2800" b="1" dirty="0">
                <a:latin typeface="Constantia" panose="02030602050306030303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onstantia" panose="02030602050306030303" pitchFamily="18" charset="0"/>
              </a:rPr>
              <a:t>(</a:t>
            </a:r>
            <a:r>
              <a:rPr lang="ru-RU" altLang="ru-RU" sz="2400" b="1" dirty="0">
                <a:latin typeface="Constantia" panose="02030602050306030303" pitchFamily="18" charset="0"/>
              </a:rPr>
              <a:t>фр. </a:t>
            </a:r>
            <a:r>
              <a:rPr lang="ru-RU" altLang="ru-RU" sz="2400" b="1" dirty="0" err="1">
                <a:latin typeface="Constantia" panose="02030602050306030303" pitchFamily="18" charset="0"/>
              </a:rPr>
              <a:t>volontaire</a:t>
            </a:r>
            <a:r>
              <a:rPr lang="ru-RU" altLang="ru-RU" sz="2400" b="1" dirty="0">
                <a:latin typeface="Constantia" panose="02030602050306030303" pitchFamily="18" charset="0"/>
              </a:rPr>
              <a:t> – лат. </a:t>
            </a:r>
            <a:r>
              <a:rPr lang="ru-RU" altLang="ru-RU" sz="2400" b="1" dirty="0" err="1">
                <a:latin typeface="Constantia" panose="02030602050306030303" pitchFamily="18" charset="0"/>
              </a:rPr>
              <a:t>Voluntarius</a:t>
            </a:r>
            <a:r>
              <a:rPr lang="ru-RU" altLang="ru-RU" sz="2400" b="1" dirty="0">
                <a:latin typeface="Constantia" panose="02030602050306030303" pitchFamily="18" charset="0"/>
              </a:rPr>
              <a:t> –«желающий»-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onstantia" panose="02030602050306030303" pitchFamily="18" charset="0"/>
              </a:rPr>
              <a:t> лицо, осуществляющее какую-либо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onstantia" panose="02030602050306030303" pitchFamily="18" charset="0"/>
              </a:rPr>
              <a:t>деятельность добровольно. </a:t>
            </a:r>
          </a:p>
        </p:txBody>
      </p:sp>
      <p:pic>
        <p:nvPicPr>
          <p:cNvPr id="1026" name="Picture 2" descr="https://sm-news.ru/wp-content/uploads/2019/08/20/hello_html_f7b1f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248472" cy="390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28600"/>
            <a:ext cx="7056784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Из истории</a:t>
            </a:r>
            <a:endParaRPr lang="ru-RU" altLang="ru-RU" sz="3200" b="1" dirty="0" smtClean="0">
              <a:solidFill>
                <a:srgbClr val="CC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509120"/>
            <a:ext cx="8748464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Constantia" panose="02030602050306030303" pitchFamily="18" charset="0"/>
              </a:rPr>
              <a:t>Добровольчество возникло тогда, когда возникло человечество.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Constantia" panose="02030602050306030303" pitchFamily="18" charset="0"/>
              </a:rPr>
              <a:t>Во многих древних племенах существовали ценности,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Constantia" panose="02030602050306030303" pitchFamily="18" charset="0"/>
              </a:rPr>
              <a:t>поощряющие </a:t>
            </a:r>
            <a:r>
              <a:rPr lang="ru-RU" altLang="ru-RU" sz="2000" b="1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альтруизм</a:t>
            </a:r>
            <a:r>
              <a:rPr lang="ru-RU" altLang="ru-RU" sz="2000" b="1" dirty="0" smtClean="0">
                <a:latin typeface="Constantia" panose="02030602050306030303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Constantia" panose="02030602050306030303" pitchFamily="18" charset="0"/>
              </a:rPr>
              <a:t>хочешь преодолеть препятствия – </a:t>
            </a:r>
            <a:r>
              <a:rPr lang="ru-RU" altLang="ru-RU" sz="2000" b="1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пожертвуй </a:t>
            </a:r>
            <a:r>
              <a:rPr lang="ru-RU" altLang="ru-RU" sz="2000" b="1" dirty="0" smtClean="0">
                <a:latin typeface="Constantia" panose="02030602050306030303" pitchFamily="18" charset="0"/>
              </a:rPr>
              <a:t>личными интересами ради коллективного благополучия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Constantia" panose="02030602050306030303" pitchFamily="18" charset="0"/>
              </a:rPr>
              <a:t>род процветает тогда, когда каждому отдельному сородичу хорошо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dirty="0" smtClean="0">
              <a:latin typeface="Constantia" panose="02030602050306030303" pitchFamily="18" charset="0"/>
            </a:endParaRPr>
          </a:p>
        </p:txBody>
      </p:sp>
      <p:pic>
        <p:nvPicPr>
          <p:cNvPr id="4100" name="Picture 4" descr="i_022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293096"/>
            <a:ext cx="3888432" cy="1224136"/>
          </a:xfrm>
          <a:noFill/>
        </p:spPr>
        <p:txBody>
          <a:bodyPr>
            <a:normAutofit fontScale="40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Данко</a:t>
            </a:r>
            <a:r>
              <a:rPr lang="ru-RU" altLang="ru-RU" sz="5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000" b="1" dirty="0" smtClean="0">
                <a:latin typeface="Times New Roman" pitchFamily="18" charset="0"/>
                <a:cs typeface="Times New Roman" pitchFamily="18" charset="0"/>
              </a:rPr>
              <a:t>герой рассказа М. Горького,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000" b="1" dirty="0" smtClean="0">
                <a:latin typeface="Times New Roman" pitchFamily="18" charset="0"/>
                <a:cs typeface="Times New Roman" pitchFamily="18" charset="0"/>
              </a:rPr>
              <a:t>вырвав свое сердце, чтобы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5000" b="1" dirty="0" smtClean="0">
                <a:latin typeface="Times New Roman" pitchFamily="18" charset="0"/>
                <a:cs typeface="Times New Roman" pitchFamily="18" charset="0"/>
              </a:rPr>
              <a:t>осветить путь людям)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dirty="0" smtClean="0">
              <a:latin typeface="Constantia" panose="02030602050306030303" pitchFamily="18" charset="0"/>
            </a:endParaRPr>
          </a:p>
        </p:txBody>
      </p:sp>
      <p:pic>
        <p:nvPicPr>
          <p:cNvPr id="5123" name="Picture 11" descr="данко последний вариа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8622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1" descr="матросов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448272" cy="39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Александр Матросов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своим телом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закрыл дзот,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откуда немецкие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пулеметчики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обстреливали 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советских солдат.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672"/>
            <a:ext cx="8892480" cy="436510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Волонтерами в XVII- XVIII веках во Франции, Италии,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Австро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– Венгрии, Великобритании (до первой мировой войны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1914-1918 ) и других странах называли людей, добровольно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идущих на военную службу. В то время всеобщей воинской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повинности в Европе еще не существовало, и при объявлении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войны стране и королю шли служить добровольцы. Так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складывалось понятие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за границей, хотя и в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России в XVIII веке бытовал термин 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волентир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вулентёр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 с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тем же значением. Современное, более широкое понимание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слово «волонтер» получило лишь в ХХ столетии.</a:t>
            </a:r>
          </a:p>
        </p:txBody>
      </p:sp>
      <p:pic>
        <p:nvPicPr>
          <p:cNvPr id="6147" name="Picture 4" descr="volontier-ol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88243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Международный комитет Красного Креста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571184" cy="1036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Анри </a:t>
            </a:r>
            <a:r>
              <a:rPr lang="ru-RU" dirty="0" err="1" smtClean="0"/>
              <a:t>Дюнан</a:t>
            </a:r>
            <a:r>
              <a:rPr lang="ru-RU" dirty="0"/>
              <a:t> </a:t>
            </a:r>
            <a:r>
              <a:rPr lang="ru-RU" dirty="0" smtClean="0"/>
              <a:t>основал крупнейшую мировую организацию, стал первым лауреатом Нобелевской премии мира.</a:t>
            </a:r>
            <a:endParaRPr lang="ru-RU" dirty="0"/>
          </a:p>
        </p:txBody>
      </p:sp>
      <p:pic>
        <p:nvPicPr>
          <p:cNvPr id="40962" name="Picture 2" descr="https://vesti.ua/wp-content/uploads/2020/04/anri-dyu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80" y="2458369"/>
            <a:ext cx="7848871" cy="426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кре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604448" cy="1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536" y="1976208"/>
            <a:ext cx="7776864" cy="30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CC0000"/>
                </a:solidFill>
                <a:latin typeface="Consolas" panose="020B0609020204030204" pitchFamily="49" charset="0"/>
              </a:rPr>
              <a:t> 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Российский Красный Крест (РКК)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 — общероссийская общественная благотворительная организация, является участником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hlinkClick r:id="rId3" tooltip="Международное движение Красного Креста и Красного Полумесяца"/>
              </a:rPr>
              <a:t>международного Движения Красного Креста и Красного Полумесяца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4" tooltip="5 мая"/>
              </a:rPr>
              <a:t>5 мая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5" tooltip="1854 год"/>
              </a:rPr>
              <a:t>1867 года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 инициативе великой княгини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6" tooltip="Елена Павловна (Фредерика Вюртембергская)"/>
              </a:rPr>
              <a:t>Елены Павловны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была открыта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  <a:hlinkClick r:id="rId7" tooltip="Крестовоздвиженская община сестёр милосердия"/>
              </a:rPr>
              <a:t>Крестовоздвиженская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7" tooltip="Крестовоздвиженская община сестёр милосердия"/>
              </a:rPr>
              <a:t> община сестёр милосердия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u="sng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37292665283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372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134616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Руси начинается вскоре после 988 года, с принятием христианства. Как в мирное, так и в военное время Церковь вдохновляла свою паству на бескорыстное служение, помощь и поддержку ближнего.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Волонтерство</a:t>
            </a:r>
            <a:r>
              <a:rPr lang="ru-RU" b="1" dirty="0" smtClean="0">
                <a:solidFill>
                  <a:srgbClr val="FF0000"/>
                </a:solidFill>
              </a:rPr>
              <a:t> на Руси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Больные тифом в селе Протасове Лукояновского уез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380312" cy="42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7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532440" cy="2088232"/>
          </a:xfrm>
          <a:noFill/>
        </p:spPr>
        <p:txBody>
          <a:bodyPr>
            <a:noAutofit/>
          </a:bodyPr>
          <a:lstStyle/>
          <a:p>
            <a:pPr marL="0" indent="274320">
              <a:spcBef>
                <a:spcPts val="0"/>
              </a:spcBef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Когда в конце 19 века было отменено крепостное право, стала развиваться сеть земских врачей, которые  боролись за бесплатную медицинскую помощь для крестьян, и нередко сами работали бесплатно.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Волонтерство</a:t>
            </a:r>
            <a:r>
              <a:rPr lang="ru-RU" sz="2800" b="1" dirty="0" smtClean="0">
                <a:solidFill>
                  <a:srgbClr val="FF0000"/>
                </a:solidFill>
              </a:rPr>
              <a:t> во времена Российской империи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360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Century Schoolbook</vt:lpstr>
      <vt:lpstr>Consolas</vt:lpstr>
      <vt:lpstr>Constantia</vt:lpstr>
      <vt:lpstr>Times New Roman</vt:lpstr>
      <vt:lpstr>Wingdings</vt:lpstr>
      <vt:lpstr>Wingdings 2</vt:lpstr>
      <vt:lpstr>Эркер</vt:lpstr>
      <vt:lpstr>История волонтерского движения</vt:lpstr>
      <vt:lpstr>Презентация PowerPoint</vt:lpstr>
      <vt:lpstr>Из истории</vt:lpstr>
      <vt:lpstr>Презентация PowerPoint</vt:lpstr>
      <vt:lpstr>Презентация PowerPoint</vt:lpstr>
      <vt:lpstr>Международный комитет Красного Креста </vt:lpstr>
      <vt:lpstr>Презентация PowerPoint</vt:lpstr>
      <vt:lpstr>Волонтерство на Руси  </vt:lpstr>
      <vt:lpstr>Презентация PowerPoint</vt:lpstr>
      <vt:lpstr>Презентация PowerPoint</vt:lpstr>
      <vt:lpstr>Волонтерство после революции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Волонтерское движение в России в настоящее время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волонтерского движения</dc:title>
  <dc:creator>Анна</dc:creator>
  <cp:lastModifiedBy>Sosh17</cp:lastModifiedBy>
  <cp:revision>13</cp:revision>
  <dcterms:created xsi:type="dcterms:W3CDTF">2020-11-10T19:23:58Z</dcterms:created>
  <dcterms:modified xsi:type="dcterms:W3CDTF">2020-11-11T05:42:26Z</dcterms:modified>
</cp:coreProperties>
</file>