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92" r:id="rId3"/>
    <p:sldId id="293" r:id="rId4"/>
    <p:sldId id="261" r:id="rId5"/>
    <p:sldId id="298" r:id="rId6"/>
    <p:sldId id="297" r:id="rId7"/>
    <p:sldId id="299" r:id="rId8"/>
    <p:sldId id="300" r:id="rId9"/>
    <p:sldId id="294" r:id="rId10"/>
    <p:sldId id="295" r:id="rId11"/>
    <p:sldId id="270" r:id="rId12"/>
    <p:sldId id="296" r:id="rId13"/>
    <p:sldId id="285" r:id="rId14"/>
    <p:sldId id="286" r:id="rId15"/>
    <p:sldId id="28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5EF47-CEBD-43D2-A38A-74F80F8B105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79EAA-28B3-4533-9D0E-9D54F5CDFD55}">
      <dgm:prSet phldrT="[Текст]"/>
      <dgm:spPr/>
      <dgm:t>
        <a:bodyPr/>
        <a:lstStyle/>
        <a:p>
          <a:r>
            <a:rPr lang="ru-RU" dirty="0" smtClean="0"/>
            <a:t>Обучающиеся</a:t>
          </a:r>
          <a:endParaRPr lang="ru-RU" dirty="0"/>
        </a:p>
      </dgm:t>
    </dgm:pt>
    <dgm:pt modelId="{95EFB31F-C672-4DF3-807B-50163E26C325}" type="parTrans" cxnId="{4FD97CF2-CE90-49F3-8DED-04B8ED00813E}">
      <dgm:prSet/>
      <dgm:spPr/>
      <dgm:t>
        <a:bodyPr/>
        <a:lstStyle/>
        <a:p>
          <a:endParaRPr lang="ru-RU"/>
        </a:p>
      </dgm:t>
    </dgm:pt>
    <dgm:pt modelId="{088DFC6B-529A-447A-A948-D9D1335D1D58}" type="sibTrans" cxnId="{4FD97CF2-CE90-49F3-8DED-04B8ED00813E}">
      <dgm:prSet/>
      <dgm:spPr/>
      <dgm:t>
        <a:bodyPr/>
        <a:lstStyle/>
        <a:p>
          <a:endParaRPr lang="ru-RU"/>
        </a:p>
      </dgm:t>
    </dgm:pt>
    <dgm:pt modelId="{B767D790-D693-48E5-95E6-30A55E261E32}">
      <dgm:prSet phldrT="[Текст]"/>
      <dgm:spPr/>
      <dgm:t>
        <a:bodyPr/>
        <a:lstStyle/>
        <a:p>
          <a:r>
            <a:rPr lang="ru-RU" dirty="0" smtClean="0"/>
            <a:t>Педагоги образовательной организации</a:t>
          </a:r>
          <a:endParaRPr lang="ru-RU" dirty="0"/>
        </a:p>
      </dgm:t>
    </dgm:pt>
    <dgm:pt modelId="{AC3E92A0-ED9A-45CC-A279-6DD2DE6585DC}" type="parTrans" cxnId="{81805F33-8914-4213-AD00-FED1D65B3634}">
      <dgm:prSet/>
      <dgm:spPr/>
      <dgm:t>
        <a:bodyPr/>
        <a:lstStyle/>
        <a:p>
          <a:endParaRPr lang="ru-RU"/>
        </a:p>
      </dgm:t>
    </dgm:pt>
    <dgm:pt modelId="{B7F8BE8E-D567-43A4-B554-49E7A9EE9B23}" type="sibTrans" cxnId="{81805F33-8914-4213-AD00-FED1D65B3634}">
      <dgm:prSet/>
      <dgm:spPr/>
      <dgm:t>
        <a:bodyPr/>
        <a:lstStyle/>
        <a:p>
          <a:endParaRPr lang="ru-RU"/>
        </a:p>
      </dgm:t>
    </dgm:pt>
    <dgm:pt modelId="{953095E2-3F57-4167-8CF6-746F1466BCBB}">
      <dgm:prSet phldrT="[Текст]"/>
      <dgm:spPr/>
      <dgm:t>
        <a:bodyPr/>
        <a:lstStyle/>
        <a:p>
          <a:r>
            <a:rPr lang="ru-RU" dirty="0" smtClean="0"/>
            <a:t>Родительская общественность</a:t>
          </a:r>
          <a:endParaRPr lang="ru-RU" dirty="0"/>
        </a:p>
      </dgm:t>
    </dgm:pt>
    <dgm:pt modelId="{5D2042EA-7A88-4E82-ABE2-A6FE6458250B}" type="parTrans" cxnId="{A483146A-177A-4E96-86DD-B5133D0D7163}">
      <dgm:prSet/>
      <dgm:spPr/>
      <dgm:t>
        <a:bodyPr/>
        <a:lstStyle/>
        <a:p>
          <a:endParaRPr lang="ru-RU"/>
        </a:p>
      </dgm:t>
    </dgm:pt>
    <dgm:pt modelId="{D15C9380-979E-4571-9AA8-8E21A44E808B}" type="sibTrans" cxnId="{A483146A-177A-4E96-86DD-B5133D0D7163}">
      <dgm:prSet/>
      <dgm:spPr/>
      <dgm:t>
        <a:bodyPr/>
        <a:lstStyle/>
        <a:p>
          <a:endParaRPr lang="ru-RU"/>
        </a:p>
      </dgm:t>
    </dgm:pt>
    <dgm:pt modelId="{8527CF01-6631-4953-8726-20737DE44090}">
      <dgm:prSet phldrT="[Текст]"/>
      <dgm:spPr/>
      <dgm:t>
        <a:bodyPr/>
        <a:lstStyle/>
        <a:p>
          <a:r>
            <a:rPr lang="ru-RU" dirty="0" smtClean="0"/>
            <a:t>Педагогическая общественность</a:t>
          </a:r>
          <a:endParaRPr lang="ru-RU" dirty="0"/>
        </a:p>
      </dgm:t>
    </dgm:pt>
    <dgm:pt modelId="{23DCC8B5-D81F-4773-BD87-755DDC26CBA3}" type="parTrans" cxnId="{B5CDAE86-DF83-42C8-8225-7874D150A901}">
      <dgm:prSet/>
      <dgm:spPr/>
      <dgm:t>
        <a:bodyPr/>
        <a:lstStyle/>
        <a:p>
          <a:endParaRPr lang="ru-RU"/>
        </a:p>
      </dgm:t>
    </dgm:pt>
    <dgm:pt modelId="{36F27801-E163-48A3-8C63-9C2DFF88B6E6}" type="sibTrans" cxnId="{B5CDAE86-DF83-42C8-8225-7874D150A901}">
      <dgm:prSet/>
      <dgm:spPr/>
      <dgm:t>
        <a:bodyPr/>
        <a:lstStyle/>
        <a:p>
          <a:endParaRPr lang="ru-RU"/>
        </a:p>
      </dgm:t>
    </dgm:pt>
    <dgm:pt modelId="{5FAA2524-73BC-4D18-8A7F-B99F40AAABB9}" type="pres">
      <dgm:prSet presAssocID="{4815EF47-CEBD-43D2-A38A-74F80F8B105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5CD80-AE4F-4FF5-90C0-D2F438D760B6}" type="pres">
      <dgm:prSet presAssocID="{4815EF47-CEBD-43D2-A38A-74F80F8B1055}" presName="diamond" presStyleLbl="bgShp" presStyleIdx="0" presStyleCnt="1"/>
      <dgm:spPr/>
    </dgm:pt>
    <dgm:pt modelId="{24AD2904-34E7-49EC-AADB-D1F52D110DC5}" type="pres">
      <dgm:prSet presAssocID="{4815EF47-CEBD-43D2-A38A-74F80F8B105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3EC34-AA16-48B8-BEAE-63EB8735AF25}" type="pres">
      <dgm:prSet presAssocID="{4815EF47-CEBD-43D2-A38A-74F80F8B105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8D50C-11E3-4733-BECE-9F4FF875F477}" type="pres">
      <dgm:prSet presAssocID="{4815EF47-CEBD-43D2-A38A-74F80F8B105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689B3-FDCA-4234-BEFF-023BC82D7E72}" type="pres">
      <dgm:prSet presAssocID="{4815EF47-CEBD-43D2-A38A-74F80F8B105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3146A-177A-4E96-86DD-B5133D0D7163}" srcId="{4815EF47-CEBD-43D2-A38A-74F80F8B1055}" destId="{953095E2-3F57-4167-8CF6-746F1466BCBB}" srcOrd="2" destOrd="0" parTransId="{5D2042EA-7A88-4E82-ABE2-A6FE6458250B}" sibTransId="{D15C9380-979E-4571-9AA8-8E21A44E808B}"/>
    <dgm:cxn modelId="{81805F33-8914-4213-AD00-FED1D65B3634}" srcId="{4815EF47-CEBD-43D2-A38A-74F80F8B1055}" destId="{B767D790-D693-48E5-95E6-30A55E261E32}" srcOrd="1" destOrd="0" parTransId="{AC3E92A0-ED9A-45CC-A279-6DD2DE6585DC}" sibTransId="{B7F8BE8E-D567-43A4-B554-49E7A9EE9B23}"/>
    <dgm:cxn modelId="{B5CDAE86-DF83-42C8-8225-7874D150A901}" srcId="{4815EF47-CEBD-43D2-A38A-74F80F8B1055}" destId="{8527CF01-6631-4953-8726-20737DE44090}" srcOrd="3" destOrd="0" parTransId="{23DCC8B5-D81F-4773-BD87-755DDC26CBA3}" sibTransId="{36F27801-E163-48A3-8C63-9C2DFF88B6E6}"/>
    <dgm:cxn modelId="{6E55E712-867B-4AA4-A3BA-3A7B4993DA5E}" type="presOf" srcId="{8527CF01-6631-4953-8726-20737DE44090}" destId="{2BA689B3-FDCA-4234-BEFF-023BC82D7E72}" srcOrd="0" destOrd="0" presId="urn:microsoft.com/office/officeart/2005/8/layout/matrix3"/>
    <dgm:cxn modelId="{4FD97CF2-CE90-49F3-8DED-04B8ED00813E}" srcId="{4815EF47-CEBD-43D2-A38A-74F80F8B1055}" destId="{20279EAA-28B3-4533-9D0E-9D54F5CDFD55}" srcOrd="0" destOrd="0" parTransId="{95EFB31F-C672-4DF3-807B-50163E26C325}" sibTransId="{088DFC6B-529A-447A-A948-D9D1335D1D58}"/>
    <dgm:cxn modelId="{2AEA6B6E-BC3D-48D3-BECC-620AEC353045}" type="presOf" srcId="{20279EAA-28B3-4533-9D0E-9D54F5CDFD55}" destId="{24AD2904-34E7-49EC-AADB-D1F52D110DC5}" srcOrd="0" destOrd="0" presId="urn:microsoft.com/office/officeart/2005/8/layout/matrix3"/>
    <dgm:cxn modelId="{91F32429-5C4C-4741-BA63-E18BC1CFEDC6}" type="presOf" srcId="{B767D790-D693-48E5-95E6-30A55E261E32}" destId="{79E3EC34-AA16-48B8-BEAE-63EB8735AF25}" srcOrd="0" destOrd="0" presId="urn:microsoft.com/office/officeart/2005/8/layout/matrix3"/>
    <dgm:cxn modelId="{12D481A0-0659-4D8B-A000-B29D5FDF40F9}" type="presOf" srcId="{953095E2-3F57-4167-8CF6-746F1466BCBB}" destId="{B5E8D50C-11E3-4733-BECE-9F4FF875F477}" srcOrd="0" destOrd="0" presId="urn:microsoft.com/office/officeart/2005/8/layout/matrix3"/>
    <dgm:cxn modelId="{AA0507F1-77B8-4DCF-B15D-D54324A4B3E6}" type="presOf" srcId="{4815EF47-CEBD-43D2-A38A-74F80F8B1055}" destId="{5FAA2524-73BC-4D18-8A7F-B99F40AAABB9}" srcOrd="0" destOrd="0" presId="urn:microsoft.com/office/officeart/2005/8/layout/matrix3"/>
    <dgm:cxn modelId="{EEFC63F6-539B-4555-9B6A-0120465F35F0}" type="presParOf" srcId="{5FAA2524-73BC-4D18-8A7F-B99F40AAABB9}" destId="{B7F5CD80-AE4F-4FF5-90C0-D2F438D760B6}" srcOrd="0" destOrd="0" presId="urn:microsoft.com/office/officeart/2005/8/layout/matrix3"/>
    <dgm:cxn modelId="{18087E1E-2136-4929-B064-0E7E96392933}" type="presParOf" srcId="{5FAA2524-73BC-4D18-8A7F-B99F40AAABB9}" destId="{24AD2904-34E7-49EC-AADB-D1F52D110DC5}" srcOrd="1" destOrd="0" presId="urn:microsoft.com/office/officeart/2005/8/layout/matrix3"/>
    <dgm:cxn modelId="{C5AB9313-8E47-4277-862B-BFB3E8CE2727}" type="presParOf" srcId="{5FAA2524-73BC-4D18-8A7F-B99F40AAABB9}" destId="{79E3EC34-AA16-48B8-BEAE-63EB8735AF25}" srcOrd="2" destOrd="0" presId="urn:microsoft.com/office/officeart/2005/8/layout/matrix3"/>
    <dgm:cxn modelId="{80CF5A4B-30CD-4CCA-95E3-8C64A90F7EA8}" type="presParOf" srcId="{5FAA2524-73BC-4D18-8A7F-B99F40AAABB9}" destId="{B5E8D50C-11E3-4733-BECE-9F4FF875F477}" srcOrd="3" destOrd="0" presId="urn:microsoft.com/office/officeart/2005/8/layout/matrix3"/>
    <dgm:cxn modelId="{CCB04303-BAE4-4645-92E2-FA5EDAE5A691}" type="presParOf" srcId="{5FAA2524-73BC-4D18-8A7F-B99F40AAABB9}" destId="{2BA689B3-FDCA-4234-BEFF-023BC82D7E7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5CD80-AE4F-4FF5-90C0-D2F438D760B6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2904-34E7-49EC-AADB-D1F52D110DC5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Обучающиеся</a:t>
          </a:r>
          <a:endParaRPr lang="ru-RU" sz="1400" kern="1200" dirty="0"/>
        </a:p>
      </dsp:txBody>
      <dsp:txXfrm>
        <a:off x="1402080" y="386080"/>
        <a:ext cx="1584960" cy="1584960"/>
      </dsp:txXfrm>
    </dsp:sp>
    <dsp:sp modelId="{79E3EC34-AA16-48B8-BEAE-63EB8735AF25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Педагоги образовательной организации</a:t>
          </a:r>
          <a:endParaRPr lang="ru-RU" sz="1400" kern="1200" dirty="0"/>
        </a:p>
      </dsp:txBody>
      <dsp:txXfrm>
        <a:off x="3108960" y="386080"/>
        <a:ext cx="1584960" cy="1584960"/>
      </dsp:txXfrm>
    </dsp:sp>
    <dsp:sp modelId="{B5E8D50C-11E3-4733-BECE-9F4FF875F477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Родительская общественность</a:t>
          </a:r>
          <a:endParaRPr lang="ru-RU" sz="1400" kern="1200" dirty="0"/>
        </a:p>
      </dsp:txBody>
      <dsp:txXfrm>
        <a:off x="1402080" y="2092960"/>
        <a:ext cx="1584960" cy="1584960"/>
      </dsp:txXfrm>
    </dsp:sp>
    <dsp:sp modelId="{2BA689B3-FDCA-4234-BEFF-023BC82D7E72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Педагогическая общественность</a:t>
          </a:r>
          <a:endParaRPr lang="ru-RU" sz="1400" kern="1200" dirty="0"/>
        </a:p>
      </dsp:txBody>
      <dsp:txXfrm>
        <a:off x="3108960" y="2092960"/>
        <a:ext cx="1584960" cy="158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2B55-3585-46E6-AC3E-82D5448234F1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55E31-035C-4963-9963-39E680712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Кейс-технологии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C313-681F-4E49-98AE-01553D4599E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7A6B-F245-494E-AC54-C81916923FA2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2AA1-D956-4E35-ABDE-9117F7B0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6.gif"/><Relationship Id="rId5" Type="http://schemas.openxmlformats.org/officeDocument/2006/relationships/image" Target="../media/image41.jpeg"/><Relationship Id="rId10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.png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youtu.be/P7gSWA9bDJg" TargetMode="External"/><Relationship Id="rId7" Type="http://schemas.openxmlformats.org/officeDocument/2006/relationships/hyperlink" Target="http://www.l-11.ru/index.php?option=com_content&amp;view=article&amp;id=955:itogi-vserossijskogo-foruma-nauchnoj-molodezhi-shag-v-budushchee&amp;catid=7&amp;Itemid=10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eremenka_l11?z=album-26215396_244904553" TargetMode="External"/><Relationship Id="rId5" Type="http://schemas.openxmlformats.org/officeDocument/2006/relationships/hyperlink" Target="http://www.proba.l-11.ru/" TargetMode="External"/><Relationship Id="rId4" Type="http://schemas.openxmlformats.org/officeDocument/2006/relationships/hyperlink" Target="https://www.1tv.ru/shows/dobroe-utro/reportazh/kto-pobedit-sosulki-dobroe-utro-fragment-vypuska-ot-15-12-20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2209800" y="47244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460000"/>
                </a:solidFill>
              </a:rPr>
              <a:t>МБОУ «Лицей № 11 г. Челябинска»</a:t>
            </a:r>
            <a:endParaRPr lang="ru-RU" sz="1600" i="1" dirty="0">
              <a:solidFill>
                <a:srgbClr val="460000"/>
              </a:solidFill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785786" y="2428868"/>
            <a:ext cx="7681914" cy="107157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Педагогический дизайн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школьного образовательно-научно-культурного центра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 как пространства социализации исследовательского </a:t>
            </a:r>
            <a:r>
              <a:rPr lang="ru-RU" sz="3600" b="1" dirty="0" smtClean="0">
                <a:solidFill>
                  <a:schemeClr val="tx2"/>
                </a:solidFill>
              </a:rPr>
              <a:t>типа </a:t>
            </a:r>
            <a:endParaRPr lang="ru-RU" sz="3600" b="1" dirty="0" smtClean="0">
              <a:solidFill>
                <a:schemeClr val="tx2"/>
              </a:solidFill>
            </a:endParaRPr>
          </a:p>
        </p:txBody>
      </p:sp>
      <p:pic>
        <p:nvPicPr>
          <p:cNvPr id="6149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9681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Соглашение </a:t>
            </a:r>
            <a:r>
              <a:rPr lang="ru-RU" i="1" dirty="0" smtClean="0"/>
              <a:t>№ 03.</a:t>
            </a:r>
            <a:r>
              <a:rPr lang="en-US" i="1" dirty="0" smtClean="0"/>
              <a:t>w</a:t>
            </a:r>
            <a:r>
              <a:rPr lang="ru-RU" i="1" dirty="0" smtClean="0"/>
              <a:t>04.21.0062 </a:t>
            </a:r>
            <a:endParaRPr lang="ru-RU" i="1" dirty="0" smtClean="0"/>
          </a:p>
          <a:p>
            <a:pPr algn="ctr"/>
            <a:r>
              <a:rPr lang="ru-RU" i="1" dirty="0" smtClean="0"/>
              <a:t>от </a:t>
            </a:r>
            <a:r>
              <a:rPr lang="ru-RU" i="1" dirty="0" smtClean="0"/>
              <a:t>18 июля 2017 года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10925" y="142852"/>
            <a:ext cx="7636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по внедрению/распространению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инноваций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23250" r="35528" b="6250"/>
          <a:stretch>
            <a:fillRect/>
          </a:stretch>
        </p:blipFill>
        <p:spPr bwMode="auto">
          <a:xfrm>
            <a:off x="2555776" y="980728"/>
            <a:ext cx="4032448" cy="55538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916832"/>
            <a:ext cx="7848872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Разработаны рабочие программы курсов внеурочной деятельности: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1) </a:t>
            </a:r>
            <a:r>
              <a:rPr lang="ru-RU" dirty="0" smtClean="0">
                <a:solidFill>
                  <a:srgbClr val="00B050"/>
                </a:solidFill>
              </a:rPr>
              <a:t>«Проектные задачи и эксперименты» (1-4 </a:t>
            </a:r>
            <a:r>
              <a:rPr lang="ru-RU" dirty="0" err="1" smtClean="0">
                <a:solidFill>
                  <a:srgbClr val="00B050"/>
                </a:solidFill>
              </a:rPr>
              <a:t>кл</a:t>
            </a:r>
            <a:r>
              <a:rPr lang="ru-RU" dirty="0" smtClean="0">
                <a:solidFill>
                  <a:srgbClr val="00B050"/>
                </a:solidFill>
              </a:rPr>
              <a:t>.);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«Читающий лицей» (2-4 </a:t>
            </a:r>
            <a:r>
              <a:rPr lang="ru-RU" dirty="0" err="1" smtClean="0">
                <a:solidFill>
                  <a:srgbClr val="00B050"/>
                </a:solidFill>
              </a:rPr>
              <a:t>кл</a:t>
            </a:r>
            <a:r>
              <a:rPr lang="ru-RU" dirty="0" smtClean="0">
                <a:solidFill>
                  <a:srgbClr val="00B050"/>
                </a:solidFill>
              </a:rPr>
              <a:t>., 5-7 </a:t>
            </a:r>
            <a:r>
              <a:rPr lang="ru-RU" dirty="0" err="1" smtClean="0">
                <a:solidFill>
                  <a:srgbClr val="00B050"/>
                </a:solidFill>
              </a:rPr>
              <a:t>кл</a:t>
            </a:r>
            <a:r>
              <a:rPr lang="ru-RU" dirty="0" smtClean="0">
                <a:solidFill>
                  <a:srgbClr val="00B050"/>
                </a:solidFill>
              </a:rPr>
              <a:t>.)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3) </a:t>
            </a:r>
            <a:r>
              <a:rPr lang="ru-RU" dirty="0" smtClean="0">
                <a:solidFill>
                  <a:srgbClr val="FF0000"/>
                </a:solidFill>
              </a:rPr>
              <a:t>«Школа на ладони: проекты и исследования» (5-9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.);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4) «Лабораторно-химические исследования» (5-9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.);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5) </a:t>
            </a:r>
            <a:r>
              <a:rPr lang="ru-RU" dirty="0" smtClean="0">
                <a:solidFill>
                  <a:srgbClr val="FF0000"/>
                </a:solidFill>
              </a:rPr>
              <a:t>«Я – исследователь. Я – изобретатель» (5-6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.);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6)</a:t>
            </a:r>
            <a:r>
              <a:rPr lang="ru-RU" dirty="0" smtClean="0">
                <a:solidFill>
                  <a:srgbClr val="FF0000"/>
                </a:solidFill>
              </a:rPr>
              <a:t> ) «Загадки природы» (2-4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endParaRPr lang="ru-RU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7) </a:t>
            </a:r>
            <a:r>
              <a:rPr lang="ru-RU" dirty="0" smtClean="0">
                <a:solidFill>
                  <a:srgbClr val="FF0000"/>
                </a:solidFill>
              </a:rPr>
              <a:t>«Опыт самостоятельных исследований» (7-8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.);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8) </a:t>
            </a:r>
            <a:r>
              <a:rPr lang="ru-RU" dirty="0" smtClean="0">
                <a:solidFill>
                  <a:schemeClr val="tx2"/>
                </a:solidFill>
              </a:rPr>
              <a:t>«Техническое моделирование» (5-6 </a:t>
            </a:r>
            <a:r>
              <a:rPr lang="ru-RU" dirty="0" err="1" smtClean="0">
                <a:solidFill>
                  <a:schemeClr val="tx2"/>
                </a:solidFill>
              </a:rPr>
              <a:t>кл</a:t>
            </a:r>
            <a:r>
              <a:rPr lang="ru-RU" dirty="0" smtClean="0">
                <a:solidFill>
                  <a:schemeClr val="tx2"/>
                </a:solidFill>
              </a:rPr>
              <a:t>.)</a:t>
            </a: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Разработаны рабочие программы курсов дополнительного образования: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 1) </a:t>
            </a:r>
            <a:r>
              <a:rPr lang="ru-RU" dirty="0" smtClean="0">
                <a:solidFill>
                  <a:schemeClr val="tx2"/>
                </a:solidFill>
              </a:rPr>
              <a:t>«Радиоэлектроника. Автоматика» (7-8 </a:t>
            </a:r>
            <a:r>
              <a:rPr lang="ru-RU" dirty="0" err="1" smtClean="0">
                <a:solidFill>
                  <a:schemeClr val="tx2"/>
                </a:solidFill>
              </a:rPr>
              <a:t>кл</a:t>
            </a:r>
            <a:r>
              <a:rPr lang="ru-RU" dirty="0" smtClean="0">
                <a:solidFill>
                  <a:schemeClr val="tx2"/>
                </a:solidFill>
              </a:rPr>
              <a:t>.)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 2) </a:t>
            </a:r>
            <a:r>
              <a:rPr lang="ru-RU" dirty="0" smtClean="0">
                <a:solidFill>
                  <a:schemeClr val="tx2"/>
                </a:solidFill>
              </a:rPr>
              <a:t>«3</a:t>
            </a:r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err="1" smtClean="0">
                <a:solidFill>
                  <a:schemeClr val="tx2"/>
                </a:solidFill>
              </a:rPr>
              <a:t>моделирвоание</a:t>
            </a:r>
            <a:r>
              <a:rPr lang="ru-RU" dirty="0" smtClean="0">
                <a:solidFill>
                  <a:schemeClr val="tx2"/>
                </a:solidFill>
              </a:rPr>
              <a:t>» (10-11 </a:t>
            </a:r>
            <a:r>
              <a:rPr lang="ru-RU" dirty="0" err="1" smtClean="0">
                <a:solidFill>
                  <a:schemeClr val="tx2"/>
                </a:solidFill>
              </a:rPr>
              <a:t>кл</a:t>
            </a:r>
            <a:r>
              <a:rPr lang="ru-RU" dirty="0" smtClean="0">
                <a:solidFill>
                  <a:schemeClr val="tx2"/>
                </a:solidFill>
              </a:rPr>
              <a:t>.)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 3)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US" dirty="0" smtClean="0">
                <a:solidFill>
                  <a:srgbClr val="FF0000"/>
                </a:solidFill>
              </a:rPr>
              <a:t>STA</a:t>
            </a:r>
            <a:r>
              <a:rPr lang="ru-RU" dirty="0" err="1" smtClean="0">
                <a:solidFill>
                  <a:srgbClr val="FF0000"/>
                </a:solidFill>
              </a:rPr>
              <a:t>жеры</a:t>
            </a:r>
            <a:r>
              <a:rPr lang="ru-RU" dirty="0" smtClean="0">
                <a:solidFill>
                  <a:srgbClr val="FF0000"/>
                </a:solidFill>
              </a:rPr>
              <a:t>» (5-9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.);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 4) </a:t>
            </a:r>
            <a:r>
              <a:rPr lang="ru-RU" dirty="0" smtClean="0">
                <a:solidFill>
                  <a:srgbClr val="FF0000"/>
                </a:solidFill>
              </a:rPr>
              <a:t>«Введение в </a:t>
            </a:r>
            <a:r>
              <a:rPr lang="ru-RU" dirty="0" err="1" smtClean="0">
                <a:solidFill>
                  <a:srgbClr val="FF0000"/>
                </a:solidFill>
              </a:rPr>
              <a:t>нанотехнологии</a:t>
            </a:r>
            <a:r>
              <a:rPr lang="ru-RU" dirty="0" smtClean="0">
                <a:solidFill>
                  <a:srgbClr val="FF0000"/>
                </a:solidFill>
              </a:rPr>
              <a:t>. Модуль «Химия» (10-11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.);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 5) </a:t>
            </a:r>
            <a:r>
              <a:rPr lang="ru-RU" dirty="0" smtClean="0">
                <a:solidFill>
                  <a:srgbClr val="FF0000"/>
                </a:solidFill>
              </a:rPr>
              <a:t>«Введение в </a:t>
            </a:r>
            <a:r>
              <a:rPr lang="ru-RU" dirty="0" err="1" smtClean="0">
                <a:solidFill>
                  <a:srgbClr val="FF0000"/>
                </a:solidFill>
              </a:rPr>
              <a:t>нанотехнологии</a:t>
            </a:r>
            <a:r>
              <a:rPr lang="ru-RU" dirty="0" smtClean="0">
                <a:solidFill>
                  <a:srgbClr val="FF0000"/>
                </a:solidFill>
              </a:rPr>
              <a:t>. Модуль «Физика»; (10-11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.);</a:t>
            </a:r>
          </a:p>
          <a:p>
            <a:pPr marL="342900" lvl="0" indent="-342900"/>
            <a:r>
              <a:rPr lang="ru-RU" dirty="0" smtClean="0">
                <a:solidFill>
                  <a:schemeClr val="tx1"/>
                </a:solidFill>
              </a:rPr>
              <a:t> 6) </a:t>
            </a:r>
            <a:r>
              <a:rPr lang="ru-RU" dirty="0" smtClean="0">
                <a:solidFill>
                  <a:srgbClr val="FF0000"/>
                </a:solidFill>
              </a:rPr>
              <a:t>«Введение в </a:t>
            </a:r>
            <a:r>
              <a:rPr lang="ru-RU" dirty="0" err="1" smtClean="0">
                <a:solidFill>
                  <a:srgbClr val="FF0000"/>
                </a:solidFill>
              </a:rPr>
              <a:t>нанотехнологии</a:t>
            </a:r>
            <a:r>
              <a:rPr lang="ru-RU" dirty="0" smtClean="0">
                <a:solidFill>
                  <a:srgbClr val="FF0000"/>
                </a:solidFill>
              </a:rPr>
              <a:t>. Модуль «Биология» (10-11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.).</a:t>
            </a:r>
          </a:p>
          <a:p>
            <a:pPr marL="342900" indent="-342900"/>
            <a:endParaRPr lang="ru-RU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AutoNum type="arabicParenR" startAt="2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  <a:p>
            <a:pPr marL="342900" indent="-34290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0" descr="http://bctlt.ru/wp-content/uploads/2013/04/600_ckolnaya_n103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708920"/>
            <a:ext cx="864096" cy="6870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12" descr="http://gim8.rybadm.ru/new/z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1224136" cy="7113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8" name="Picture 16" descr="http://1.coachpat.z8.ru/content/schools/1419327979-95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648072" cy="58832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6" descr="http://1.coachpat.z8.ru/content/schools/1419327979-95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869160"/>
            <a:ext cx="648072" cy="58832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10" descr="http://bctlt.ru/wp-content/uploads/2013/04/600_ckolnaya_n103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05264"/>
            <a:ext cx="864096" cy="6870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142852"/>
            <a:ext cx="77434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по внедрению/распространению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инноваций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10925" y="142852"/>
            <a:ext cx="7636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по внедрению/распространению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инноваций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1818" t="21281" r="17266" b="10797"/>
          <a:stretch>
            <a:fillRect/>
          </a:stretch>
        </p:blipFill>
        <p:spPr bwMode="auto">
          <a:xfrm>
            <a:off x="971600" y="1052736"/>
            <a:ext cx="7272808" cy="54546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64" t="13675"/>
          <a:stretch>
            <a:fillRect/>
          </a:stretch>
        </p:blipFill>
        <p:spPr bwMode="auto">
          <a:xfrm>
            <a:off x="5292079" y="2348880"/>
            <a:ext cx="3529105" cy="234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489185" cy="239721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91880" y="404664"/>
          <a:ext cx="1800200" cy="612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2312144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Литературное  путешествие </a:t>
                      </a:r>
                    </a:p>
                    <a:p>
                      <a:pPr algn="r"/>
                      <a:r>
                        <a:rPr lang="ru-RU" sz="1400" b="1" dirty="0" smtClean="0"/>
                        <a:t>( Крым)</a:t>
                      </a:r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l"/>
                      <a:r>
                        <a:rPr lang="ru-RU" sz="1400" b="1" dirty="0" smtClean="0"/>
                        <a:t>Европейский фестиваль </a:t>
                      </a:r>
                    </a:p>
                    <a:p>
                      <a:pPr algn="l"/>
                      <a:r>
                        <a:rPr lang="ru-RU" sz="1400" b="1" dirty="0" smtClean="0"/>
                        <a:t>«Одиссея разума» (Польша)</a:t>
                      </a:r>
                      <a:endParaRPr lang="ru-RU" sz="1400" b="1" dirty="0"/>
                    </a:p>
                  </a:txBody>
                  <a:tcPr/>
                </a:tc>
              </a:tr>
              <a:tr h="136026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Региональный этап 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JuniorSkills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400" b="1" dirty="0" smtClean="0"/>
                        <a:t>(</a:t>
                      </a:r>
                      <a:r>
                        <a:rPr lang="ru-RU" sz="1400" b="1" dirty="0" err="1" smtClean="0"/>
                        <a:t>Пушкно</a:t>
                      </a:r>
                      <a:r>
                        <a:rPr lang="ru-RU" sz="1400" b="1" dirty="0" smtClean="0"/>
                        <a:t>, Ленинградская область)</a:t>
                      </a:r>
                    </a:p>
                    <a:p>
                      <a:pPr algn="r"/>
                      <a:endParaRPr lang="ru-RU" sz="1400" b="1" dirty="0"/>
                    </a:p>
                  </a:txBody>
                  <a:tcPr/>
                </a:tc>
              </a:tr>
              <a:tr h="231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Профильная смена в «Уральские зори»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(Магнитогорск)</a:t>
                      </a:r>
                    </a:p>
                    <a:p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Креативбои</a:t>
                      </a:r>
                      <a:r>
                        <a:rPr lang="ru-RU" sz="1400" b="1" dirty="0" smtClean="0"/>
                        <a:t> (Челябинск)</a:t>
                      </a:r>
                    </a:p>
                    <a:p>
                      <a:pPr algn="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67" b="5418"/>
          <a:stretch>
            <a:fillRect/>
          </a:stretch>
        </p:blipFill>
        <p:spPr>
          <a:xfrm>
            <a:off x="5292080" y="404664"/>
            <a:ext cx="3456384" cy="20882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80"/>
            <a:ext cx="3419872" cy="341987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437112"/>
            <a:ext cx="3384377" cy="212711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052736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563888" cy="67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7864" y="-1"/>
          <a:ext cx="1872208" cy="749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240296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Всероссийский этап «</a:t>
                      </a:r>
                      <a:r>
                        <a:rPr lang="ru-RU" sz="1400" b="1" dirty="0" err="1" smtClean="0"/>
                        <a:t>Робофест</a:t>
                      </a:r>
                      <a:r>
                        <a:rPr lang="ru-RU" sz="1400" b="1" dirty="0" smtClean="0"/>
                        <a:t>»</a:t>
                      </a:r>
                    </a:p>
                    <a:p>
                      <a:pPr algn="r"/>
                      <a:r>
                        <a:rPr lang="ru-RU" sz="1400" b="1" dirty="0" smtClean="0"/>
                        <a:t>(Москва)</a:t>
                      </a:r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l"/>
                      <a:r>
                        <a:rPr lang="ru-RU" sz="1400" b="1" dirty="0" smtClean="0"/>
                        <a:t>Международная</a:t>
                      </a:r>
                    </a:p>
                    <a:p>
                      <a:pPr algn="l"/>
                      <a:r>
                        <a:rPr lang="ru-RU" sz="1400" b="1" dirty="0" smtClean="0"/>
                        <a:t>научно-техническая конференция</a:t>
                      </a:r>
                    </a:p>
                    <a:p>
                      <a:pPr algn="l"/>
                      <a:r>
                        <a:rPr lang="ru-RU" sz="1400" b="1" dirty="0" smtClean="0"/>
                        <a:t> «Старт в науку»</a:t>
                      </a:r>
                    </a:p>
                    <a:p>
                      <a:pPr algn="l"/>
                      <a:r>
                        <a:rPr lang="ru-RU" sz="1400" b="1" dirty="0" smtClean="0"/>
                        <a:t>(Долгопрудный, Московская область)</a:t>
                      </a:r>
                      <a:endParaRPr lang="ru-RU" sz="1400" b="1" dirty="0"/>
                    </a:p>
                  </a:txBody>
                  <a:tcPr/>
                </a:tc>
              </a:tr>
              <a:tr h="209069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Всероссийский форум программы «Шаг в будущее»</a:t>
                      </a:r>
                    </a:p>
                    <a:p>
                      <a:pPr algn="l"/>
                      <a:r>
                        <a:rPr lang="ru-RU" sz="1400" b="1" dirty="0" smtClean="0"/>
                        <a:t>(Москва)</a:t>
                      </a:r>
                    </a:p>
                    <a:p>
                      <a:pPr algn="l"/>
                      <a:endParaRPr lang="ru-RU" sz="14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Академия старшеклассников НИУ ВШЭ (Екатеринбург)</a:t>
                      </a:r>
                    </a:p>
                    <a:p>
                      <a:pPr algn="l"/>
                      <a:endParaRPr lang="ru-RU" sz="1400" b="1" dirty="0"/>
                    </a:p>
                  </a:txBody>
                  <a:tcPr/>
                </a:tc>
              </a:tr>
              <a:tr h="2402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Региональный этап 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JuniorSkills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 smtClean="0"/>
                        <a:t>(Челябинск)</a:t>
                      </a:r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Всероссийская конференция «Шаг в будущее. Юниор»</a:t>
                      </a:r>
                    </a:p>
                    <a:p>
                      <a:pPr algn="r"/>
                      <a:r>
                        <a:rPr lang="ru-RU" sz="1400" b="1" dirty="0" smtClean="0"/>
                        <a:t>(Челябинск)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455" b="15909"/>
          <a:stretch>
            <a:fillRect/>
          </a:stretch>
        </p:blipFill>
        <p:spPr bwMode="auto">
          <a:xfrm>
            <a:off x="179512" y="2420887"/>
            <a:ext cx="3024336" cy="256610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28" name="AutoShape 4" descr="https://apf.mail.ru/cgi-bin/readmsg/IMG_1122.JPG?id=14915439420000000834%3B0%3B1&amp;x-email=shnm09%40mail.ru&amp;exif=1&amp;bs=3014&amp;bl=183037&amp;ct=image%2Fjpeg&amp;cn=IMG_112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59832" cy="2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Наталья Михайловна\Downloads\IMG_1166-07-04-17-10-1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8012"/>
            <a:ext cx="3168352" cy="23762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6" descr="https://pp.vk.me/c604827/v604827748/1bce6/LzuK6Y4XLzA.jpg"/>
          <p:cNvPicPr>
            <a:picLocks noChangeAspect="1" noChangeArrowheads="1"/>
          </p:cNvPicPr>
          <p:nvPr/>
        </p:nvPicPr>
        <p:blipFill>
          <a:blip r:embed="rId5" cstate="print"/>
          <a:srcRect t="23958" b="20634"/>
          <a:stretch>
            <a:fillRect/>
          </a:stretch>
        </p:blipFill>
        <p:spPr bwMode="auto">
          <a:xfrm>
            <a:off x="5292080" y="2492896"/>
            <a:ext cx="3384377" cy="18752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53136"/>
            <a:ext cx="2939951" cy="22048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79" y="4293096"/>
            <a:ext cx="3495869" cy="256490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764704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564" t="4906" r="2575"/>
          <a:stretch>
            <a:fillRect/>
          </a:stretch>
        </p:blipFill>
        <p:spPr bwMode="auto">
          <a:xfrm rot="5400000">
            <a:off x="6081649" y="-312897"/>
            <a:ext cx="2560814" cy="35638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Наталья Михайловна\Downloads\image-29-04-17-08-03-21.jpeg"/>
          <p:cNvPicPr>
            <a:picLocks noChangeAspect="1" noChangeArrowheads="1"/>
          </p:cNvPicPr>
          <p:nvPr/>
        </p:nvPicPr>
        <p:blipFill>
          <a:blip r:embed="rId3" cstate="print"/>
          <a:srcRect l="21540" t="20921" r="6897" b="23286"/>
          <a:stretch>
            <a:fillRect/>
          </a:stretch>
        </p:blipFill>
        <p:spPr bwMode="auto">
          <a:xfrm>
            <a:off x="0" y="188640"/>
            <a:ext cx="3736050" cy="21602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07904" y="188640"/>
          <a:ext cx="1800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3015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Проектная  смена в ОЦ «Сириус» для  школьников</a:t>
                      </a:r>
                    </a:p>
                    <a:p>
                      <a:pPr algn="l"/>
                      <a:r>
                        <a:rPr lang="ru-RU" sz="1400" b="1" dirty="0" err="1" smtClean="0"/>
                        <a:t>УрФО</a:t>
                      </a:r>
                      <a:r>
                        <a:rPr lang="ru-RU" sz="1400" b="1" dirty="0" smtClean="0"/>
                        <a:t> </a:t>
                      </a:r>
                    </a:p>
                    <a:p>
                      <a:pPr algn="l"/>
                      <a:r>
                        <a:rPr lang="ru-RU" sz="1400" b="1" dirty="0" smtClean="0"/>
                        <a:t>Сочи)</a:t>
                      </a:r>
                    </a:p>
                    <a:p>
                      <a:pPr algn="l"/>
                      <a:endParaRPr lang="ru-RU" sz="1400" b="1" dirty="0" smtClean="0"/>
                    </a:p>
                    <a:p>
                      <a:pPr algn="l"/>
                      <a:endParaRPr lang="ru-RU" sz="1400" b="1" dirty="0" smtClean="0"/>
                    </a:p>
                    <a:p>
                      <a:pPr algn="l"/>
                      <a:endParaRPr lang="ru-RU" sz="1400" b="1" dirty="0" smtClean="0"/>
                    </a:p>
                    <a:p>
                      <a:pPr algn="l"/>
                      <a:endParaRPr lang="ru-RU" sz="1400" b="1" dirty="0" smtClean="0"/>
                    </a:p>
                    <a:p>
                      <a:pPr algn="l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Европейский фестиваль</a:t>
                      </a:r>
                    </a:p>
                    <a:p>
                      <a:pPr algn="r"/>
                      <a:r>
                        <a:rPr lang="ru-RU" sz="1400" b="1" dirty="0" smtClean="0"/>
                        <a:t> «Одиссея разума»</a:t>
                      </a:r>
                    </a:p>
                    <a:p>
                      <a:pPr algn="r"/>
                      <a:r>
                        <a:rPr lang="ru-RU" sz="1400" b="1" dirty="0" smtClean="0"/>
                        <a:t>(Белоруссия)</a:t>
                      </a:r>
                      <a:endParaRPr lang="ru-RU" sz="1400" b="1" dirty="0"/>
                    </a:p>
                  </a:txBody>
                  <a:tcPr/>
                </a:tc>
              </a:tr>
              <a:tr h="3367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r"/>
                      <a:endParaRPr lang="ru-RU" sz="1400" b="1" dirty="0" smtClean="0"/>
                    </a:p>
                    <a:p>
                      <a:pPr algn="l"/>
                      <a:r>
                        <a:rPr lang="ru-RU" sz="1400" b="1" dirty="0" smtClean="0"/>
                        <a:t>Литературная смена в ОЦ «Сириус»</a:t>
                      </a:r>
                    </a:p>
                    <a:p>
                      <a:pPr algn="l"/>
                      <a:r>
                        <a:rPr lang="ru-RU" sz="1400" b="1" dirty="0" smtClean="0"/>
                        <a:t>(Сочи)</a:t>
                      </a:r>
                    </a:p>
                    <a:p>
                      <a:pPr algn="l"/>
                      <a:endParaRPr lang="ru-RU" sz="1400" b="1" dirty="0" smtClean="0"/>
                    </a:p>
                    <a:p>
                      <a:pPr algn="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Дни школьной прессы в пресс-центре Московского Международного Салона образования</a:t>
                      </a:r>
                    </a:p>
                    <a:p>
                      <a:pPr algn="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(г. Москва)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Наталья Михайловна\Downloads\image-29-04-17-08-03-11.jpeg"/>
          <p:cNvPicPr>
            <a:picLocks noChangeAspect="1" noChangeArrowheads="1"/>
          </p:cNvPicPr>
          <p:nvPr/>
        </p:nvPicPr>
        <p:blipFill>
          <a:blip r:embed="rId4" cstate="print"/>
          <a:srcRect t="5932" r="14089"/>
          <a:stretch>
            <a:fillRect/>
          </a:stretch>
        </p:blipFill>
        <p:spPr bwMode="auto">
          <a:xfrm>
            <a:off x="0" y="2276872"/>
            <a:ext cx="3707904" cy="22837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t="2845" r="8633"/>
          <a:stretch>
            <a:fillRect/>
          </a:stretch>
        </p:blipFill>
        <p:spPr bwMode="auto">
          <a:xfrm>
            <a:off x="0" y="4255365"/>
            <a:ext cx="3735071" cy="260263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6387" t="23418" r="12991" b="8456"/>
          <a:stretch>
            <a:fillRect/>
          </a:stretch>
        </p:blipFill>
        <p:spPr bwMode="auto">
          <a:xfrm>
            <a:off x="5508104" y="2636912"/>
            <a:ext cx="3635896" cy="230425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 descr="http://www.proba.l-11.ru/wp-content/uploads/2017/04/%D0%BF%D0%BE%D1%80%D1%82%D0%B8%D0%BA.jpg"/>
          <p:cNvPicPr>
            <a:picLocks noChangeAspect="1" noChangeArrowheads="1"/>
          </p:cNvPicPr>
          <p:nvPr/>
        </p:nvPicPr>
        <p:blipFill>
          <a:blip r:embed="rId7" cstate="print"/>
          <a:srcRect l="12253" t="18946" r="19132"/>
          <a:stretch>
            <a:fillRect/>
          </a:stretch>
        </p:blipFill>
        <p:spPr bwMode="auto">
          <a:xfrm>
            <a:off x="5508104" y="4279404"/>
            <a:ext cx="2016224" cy="25785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517232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2"/>
          <p:cNvPicPr>
            <a:picLocks noChangeAspect="1" noChangeArrowheads="1"/>
          </p:cNvPicPr>
          <p:nvPr/>
        </p:nvPicPr>
        <p:blipFill>
          <a:blip r:embed="rId3" cstate="print"/>
          <a:srcRect r="2912" b="77969"/>
          <a:stretch>
            <a:fillRect/>
          </a:stretch>
        </p:blipFill>
        <p:spPr bwMode="auto">
          <a:xfrm>
            <a:off x="5327576" y="3140968"/>
            <a:ext cx="3816424" cy="68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http://www.edds74.ru/Upload/images/varphpLTmUWf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864096" cy="1061801"/>
          </a:xfrm>
          <a:prstGeom prst="rect">
            <a:avLst/>
          </a:prstGeom>
          <a:noFill/>
        </p:spPr>
      </p:pic>
      <p:pic>
        <p:nvPicPr>
          <p:cNvPr id="1028" name="Picture 4" descr="http://s.66.ru/localStorage/collection/9c/37/82/d9/9c3782d9_resizedScaled_640to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429000"/>
            <a:ext cx="1533740" cy="1135926"/>
          </a:xfrm>
          <a:prstGeom prst="rect">
            <a:avLst/>
          </a:prstGeom>
          <a:noFill/>
        </p:spPr>
      </p:pic>
      <p:pic>
        <p:nvPicPr>
          <p:cNvPr id="1030" name="Picture 6" descr="https://im1-tub-ru.yandex.net/i?id=874955622b773030a70db9e4bb6b6afe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864096" cy="864096"/>
          </a:xfrm>
          <a:prstGeom prst="rect">
            <a:avLst/>
          </a:prstGeom>
          <a:noFill/>
        </p:spPr>
      </p:pic>
      <p:pic>
        <p:nvPicPr>
          <p:cNvPr id="1026" name="Picture 2" descr="http://www.venduco.co.nz/wp-content/uploads/2016/05/cogwheels-306402_960_7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492896"/>
            <a:ext cx="2304256" cy="1507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260648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90033"/>
                </a:solidFill>
              </a:rPr>
              <a:t>МБОУ «Лицей № 11 г. Челябинска» </a:t>
            </a:r>
            <a:endParaRPr lang="ru-RU" sz="20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56176" y="2420888"/>
            <a:ext cx="26642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 – технологии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8864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Российский уровень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19675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Победитель </a:t>
            </a:r>
            <a:r>
              <a:rPr lang="ru-RU" sz="1600" b="1" dirty="0"/>
              <a:t>конкурса ФЦПРО </a:t>
            </a:r>
            <a:endParaRPr lang="ru-RU" sz="1600" b="1" dirty="0" smtClean="0"/>
          </a:p>
          <a:p>
            <a:r>
              <a:rPr lang="ru-RU" sz="1600" b="1" dirty="0" smtClean="0"/>
              <a:t>по </a:t>
            </a:r>
            <a:r>
              <a:rPr lang="ru-RU" sz="1600" b="1" dirty="0"/>
              <a:t>проблеме социализации </a:t>
            </a:r>
            <a:r>
              <a:rPr lang="ru-RU" sz="1600" b="1" dirty="0" smtClean="0"/>
              <a:t>личности</a:t>
            </a:r>
          </a:p>
          <a:p>
            <a:r>
              <a:rPr lang="ru-RU" sz="1600" b="1" dirty="0" smtClean="0"/>
              <a:t>научно-исследовательского </a:t>
            </a:r>
            <a:r>
              <a:rPr lang="ru-RU" sz="1600" b="1" dirty="0"/>
              <a:t>типа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6021288"/>
            <a:ext cx="2684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Кейс-технологии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5" name="Picture 11" descr="http://www.school88.ru/134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65104"/>
            <a:ext cx="1440160" cy="1296144"/>
          </a:xfrm>
          <a:prstGeom prst="rect">
            <a:avLst/>
          </a:prstGeom>
          <a:noFill/>
        </p:spPr>
      </p:pic>
      <p:pic>
        <p:nvPicPr>
          <p:cNvPr id="1037" name="Picture 13" descr="http://liceum2.moy.su/_nw/14/s073073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661248"/>
            <a:ext cx="2304256" cy="69127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11560" y="1988840"/>
            <a:ext cx="475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Исследовательские и проектные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технологии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861048"/>
            <a:ext cx="5027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Дистанционные технологии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2780928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Координационный центр программы</a:t>
            </a:r>
          </a:p>
          <a:p>
            <a:pPr algn="ctr"/>
            <a:r>
              <a:rPr lang="ru-RU" sz="1600" b="1" dirty="0" smtClean="0"/>
              <a:t> «Шаг в будущее </a:t>
            </a:r>
          </a:p>
          <a:p>
            <a:pPr algn="ctr"/>
            <a:r>
              <a:rPr lang="ru-RU" sz="1600" b="1" dirty="0" smtClean="0"/>
              <a:t>по г. Челябинску»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4437112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Муниципальная площадка образовательного проекта «ТЕМП: масштаб  города Челябинск»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5805264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Образовательный проект </a:t>
            </a:r>
          </a:p>
          <a:p>
            <a:pPr algn="ctr"/>
            <a:r>
              <a:rPr lang="ru-RU" sz="1600" b="1" dirty="0" smtClean="0"/>
              <a:t>«Пространства самоопределения и социализации школьников»</a:t>
            </a:r>
            <a:endParaRPr lang="ru-RU" sz="16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9552" y="2636912"/>
            <a:ext cx="32403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52120" y="2924944"/>
            <a:ext cx="32403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92080" y="836712"/>
            <a:ext cx="0" cy="17281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3968" y="4797152"/>
            <a:ext cx="0" cy="18722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3528" y="4365104"/>
            <a:ext cx="32403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43608" y="479715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Школа ФИП</a:t>
            </a:r>
          </a:p>
          <a:p>
            <a:pPr algn="ctr"/>
            <a:r>
              <a:rPr lang="ru-RU" sz="1600" b="1" dirty="0" smtClean="0"/>
              <a:t>Региональный </a:t>
            </a:r>
          </a:p>
          <a:p>
            <a:pPr algn="ctr"/>
            <a:r>
              <a:rPr lang="ru-RU" sz="1600" b="1" dirty="0" smtClean="0"/>
              <a:t>ресурсный центр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3848" y="1886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Открытое образование</a:t>
            </a:r>
          </a:p>
        </p:txBody>
      </p:sp>
      <p:pic>
        <p:nvPicPr>
          <p:cNvPr id="3074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6672"/>
            <a:ext cx="5076056" cy="968115"/>
          </a:xfrm>
          <a:prstGeom prst="rect">
            <a:avLst/>
          </a:prstGeom>
          <a:noFill/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924944"/>
            <a:ext cx="1153916" cy="112595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5903640" y="1340768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Региональная инновационная площадка по проблеме формирования инженерной культуры школьников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80112" y="980728"/>
            <a:ext cx="3320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Региональный уровень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52120" y="3861048"/>
            <a:ext cx="3320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Муниципальный уровень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20072" y="537321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Институциональный уровень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364088" y="5445224"/>
            <a:ext cx="32403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5526016"/>
            <a:ext cx="1080120" cy="7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14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Задачи инновационного проекта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Организация исследовательского образования посредством разворачивания пространства индивидуального образования, пространства учебного исследования, пространства социальных практик и индивидуальных проблемно-познавательных программ.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Разворачивание исследовательских методов в образовании как в естественнонаучной, технической, так и в гуманитарной сферах.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Организация сетевого взаимодействия и наукоемкого партнерства с институтами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среды как пространства социальных и исследовательских практик.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внутри образовательной организации максимально возможного количества социальных практик – музейного пространства, коммуникативного пространства, поликультурного пространства, событийной образовательной среды и др.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модели образовательной организации как современного ресурсного и коммуникативного центра, создания на его базе образовательно-научно-культурного комплекса - объединения науки, технологии и искусства.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ovetsk-ruo.ucoz.ru/_ph/35/64262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14752"/>
            <a:ext cx="3874292" cy="258124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28" name="Picture 4" descr="http://khovrino.mos.ru/upload/medialibrary/7a2/dlya-roditeley-shkolnikov-mogut-zapustit-sayt-fotozhalob-na-ucheb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222"/>
            <a:ext cx="3643306" cy="2427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26" name="Picture 2" descr="http://xn--80apfedmab8e4d.xn--p1ai/wp-content/uploads/2017/06/1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767" y="1108718"/>
            <a:ext cx="3615233" cy="20345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chemeClr val="tx2"/>
                </a:solidFill>
              </a:rPr>
              <a:t>Целевая аудитория проекта</a:t>
            </a:r>
            <a:r>
              <a:rPr lang="ru-RU" sz="2400" i="1" dirty="0" smtClean="0">
                <a:solidFill>
                  <a:schemeClr val="tx2"/>
                </a:solidFill>
              </a:rPr>
              <a:t/>
            </a:r>
            <a:br>
              <a:rPr lang="ru-RU" sz="2400" i="1" dirty="0" smtClean="0">
                <a:solidFill>
                  <a:schemeClr val="tx2"/>
                </a:solidFill>
              </a:rPr>
            </a:b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Picture 6" descr="Второй день 00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9928"/>
          <a:stretch>
            <a:fillRect/>
          </a:stretch>
        </p:blipFill>
        <p:spPr bwMode="auto">
          <a:xfrm>
            <a:off x="0" y="1071546"/>
            <a:ext cx="3786214" cy="236449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</p:pic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313" y="260648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783201" cy="26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2329" r="9091" b="4891"/>
          <a:stretch>
            <a:fillRect/>
          </a:stretch>
        </p:blipFill>
        <p:spPr bwMode="auto">
          <a:xfrm>
            <a:off x="395536" y="3068960"/>
            <a:ext cx="4680520" cy="31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725" t="22019" r="8572" b="1191"/>
          <a:stretch>
            <a:fillRect/>
          </a:stretch>
        </p:blipFill>
        <p:spPr bwMode="auto">
          <a:xfrm>
            <a:off x="5220072" y="1124744"/>
            <a:ext cx="3744416" cy="17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3478" t="1154" r="6110" b="7953"/>
          <a:stretch>
            <a:fillRect/>
          </a:stretch>
        </p:blipFill>
        <p:spPr bwMode="auto">
          <a:xfrm>
            <a:off x="5220072" y="2780928"/>
            <a:ext cx="3672408" cy="19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Левая фигурная скобка 9"/>
          <p:cNvSpPr/>
          <p:nvPr/>
        </p:nvSpPr>
        <p:spPr>
          <a:xfrm rot="16200000">
            <a:off x="6663954" y="3497286"/>
            <a:ext cx="648071" cy="31037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517232"/>
            <a:ext cx="3240360" cy="4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Компетенции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исследовательского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857752" y="142852"/>
            <a:ext cx="3768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 сути инновации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Исходные данные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Образование - система трансформации личности,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социальный «лифт»…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«Доминанта исследовательского образования,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как и большой науки – поиск истины» (А.О.Карпов)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Генерализация исследовательского образования есть императив познавательной свободы, конституирующей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свободу выбора познавательной деятельности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условиях </a:t>
            </a:r>
            <a:r>
              <a:rPr lang="ru-RU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пластичности образовательной среды.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Педагогический дизайн - направление педагогической науки, связанное с разработкой и изучением ситуаций, условий, сценариев и объектов, обеспечивающих успешное обучение в специально созданной образовательной среде.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148933496115971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84784"/>
            <a:ext cx="1440160" cy="14401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1960" y="0"/>
            <a:ext cx="3768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 сути инновации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140200" y="4754563"/>
            <a:ext cx="4679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III тип </a:t>
            </a:r>
            <a:r>
              <a:rPr lang="ru-RU" sz="2000" b="1" i="1" dirty="0">
                <a:solidFill>
                  <a:srgbClr val="460000"/>
                </a:solidFill>
                <a:latin typeface="Cambria" pitchFamily="18" charset="0"/>
              </a:rPr>
              <a:t>- «Творческий лидер» </a:t>
            </a:r>
            <a:r>
              <a:rPr lang="ru-RU" b="1" i="1" dirty="0">
                <a:solidFill>
                  <a:srgbClr val="460000"/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имеет доминантные качества исследователя с особенностями глобального мышления, работа в режиме сотрудничества, синергетического взаимодействия.</a:t>
            </a:r>
          </a:p>
        </p:txBody>
      </p: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 flipH="1" flipV="1">
            <a:off x="7315200" y="1066800"/>
            <a:ext cx="496888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latin typeface="Bookman Old Style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419475" y="1268413"/>
            <a:ext cx="5038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</a:rPr>
              <a:t>I тип</a:t>
            </a:r>
            <a:r>
              <a:rPr lang="ru-RU" sz="2000" b="1" i="1" dirty="0">
                <a:solidFill>
                  <a:srgbClr val="460000"/>
                </a:solidFill>
                <a:latin typeface="Cambria" pitchFamily="18" charset="0"/>
              </a:rPr>
              <a:t> – «Продуктивный реалист»</a:t>
            </a:r>
            <a:r>
              <a:rPr lang="ru-RU" b="1" i="1" dirty="0">
                <a:solidFill>
                  <a:srgbClr val="460000"/>
                </a:solidFill>
                <a:latin typeface="Cambria" pitchFamily="18" charset="0"/>
              </a:rPr>
              <a:t> </a:t>
            </a:r>
            <a:r>
              <a:rPr lang="ru-RU" sz="1700" b="1" i="1" dirty="0">
                <a:solidFill>
                  <a:srgbClr val="460000"/>
                </a:solidFill>
                <a:latin typeface="Cambria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имеет навыки прикладного творчества в конкретной сфере, повышенные адаптационные возможности.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68313" y="2997200"/>
            <a:ext cx="52562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II тип </a:t>
            </a:r>
            <a:r>
              <a:rPr lang="ru-RU" sz="2000" b="1" i="1" dirty="0">
                <a:solidFill>
                  <a:srgbClr val="460000"/>
                </a:solidFill>
                <a:latin typeface="Cambria" pitchFamily="18" charset="0"/>
              </a:rPr>
              <a:t>– «Исследователь», 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доминантными качествами которого являются исследовательская активность, познавательная мотивация, стремление к индивидуальному стилю деятельности.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836613"/>
            <a:ext cx="1493838" cy="2057400"/>
          </a:xfrm>
          <a:prstGeom prst="rect">
            <a:avLst/>
          </a:prstGeom>
          <a:noFill/>
          <a:ln w="2857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652963"/>
            <a:ext cx="2133600" cy="1679575"/>
          </a:xfrm>
          <a:prstGeom prst="rect">
            <a:avLst/>
          </a:prstGeom>
          <a:noFill/>
          <a:ln w="2857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636838"/>
            <a:ext cx="1944687" cy="1943100"/>
          </a:xfrm>
          <a:prstGeom prst="rect">
            <a:avLst/>
          </a:prstGeom>
          <a:noFill/>
          <a:ln w="28575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31840" y="620688"/>
            <a:ext cx="37561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9D2371"/>
                </a:solidFill>
                <a:latin typeface="Verdana" pitchFamily="34" charset="0"/>
                <a:ea typeface="+mj-ea"/>
                <a:cs typeface="+mj-cs"/>
              </a:rPr>
              <a:t>Модели выпускника </a:t>
            </a:r>
          </a:p>
          <a:p>
            <a:pPr>
              <a:defRPr/>
            </a:pPr>
            <a:r>
              <a:rPr lang="ru-RU" sz="1400" b="1" i="1" dirty="0">
                <a:solidFill>
                  <a:srgbClr val="9D2371"/>
                </a:solidFill>
                <a:latin typeface="Verdana" pitchFamily="34" charset="0"/>
                <a:ea typeface="+mj-ea"/>
                <a:cs typeface="+mj-cs"/>
              </a:rPr>
              <a:t>(исследовательская одаренность)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59832" y="0"/>
            <a:ext cx="3768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 сути инновации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  <p:pic>
        <p:nvPicPr>
          <p:cNvPr id="9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0801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Педагоги́ческий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диза́йн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(англ. 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Instructional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Design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Instructional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Design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, ISD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 — научная дисциплина, занимающаяся разработкой наиболее эффективных, рациональных и комфортных способов, методов и систем обучения, которые могут быть использованы в сфере профессиональной педагогической  практики.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2. 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Педагогический дизайн -</a:t>
            </a:r>
            <a:r>
              <a:rPr lang="ru-RU" sz="1500" dirty="0" smtClean="0"/>
              <a:t> 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истемный подход к построению учебного процесса. Позволяет выстроить единую систему из целей обучения, учебного материала и инструментов, доступных для передачи знаний. 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В основе педагогического дизайна — содержание курса, стиля и последовательности изложения материала, а также способов его представления.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3</a:t>
            </a:r>
            <a:r>
              <a:rPr lang="ru-RU" sz="1600" dirty="0" smtClean="0">
                <a:solidFill>
                  <a:srgbClr val="CC0066"/>
                </a:solidFill>
              </a:rPr>
              <a:t>. </a:t>
            </a:r>
            <a:r>
              <a:rPr lang="ru-RU" sz="15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Педагогический дизайн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- направление педагогической науки, связанное с разработкой и изучением ситуаций, условий, сценариев и объектов, обеспечивающих успешное обучение.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Педагогический дизайн это деятельность, которая включает в себя: процесс спецификации учебной системы, описание необходимых и формируемых знаний, умений и компетенций, сценариев обучения, деятельности и ресурсов, которые используются внутри этих сценариев.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23528" y="6857998"/>
            <a:ext cx="8496944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600" dirty="0"/>
          </a:p>
        </p:txBody>
      </p:sp>
      <p:pic>
        <p:nvPicPr>
          <p:cNvPr id="1026" name="Picture 2" descr="C:\Users\user\Desktop\5703f502527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97152"/>
            <a:ext cx="4248472" cy="1818591"/>
          </a:xfrm>
          <a:prstGeom prst="rect">
            <a:avLst/>
          </a:prstGeom>
          <a:noFill/>
        </p:spPr>
      </p:pic>
      <p:pic>
        <p:nvPicPr>
          <p:cNvPr id="1028" name="Picture 4" descr="C:\Users\user\Desktop\58a414d937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97152"/>
            <a:ext cx="4032448" cy="1834853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51920" y="0"/>
            <a:ext cx="3768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 сути инновации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817046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43608" y="548680"/>
            <a:ext cx="7636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по внедрению/распространению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инноваций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Сценарный план ролика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Материалы для ролика</a:t>
            </a:r>
          </a:p>
          <a:p>
            <a:r>
              <a:rPr lang="ru-RU" sz="2000" u="sng" dirty="0" smtClean="0">
                <a:hlinkClick r:id="rId3"/>
              </a:rPr>
              <a:t>https://youtu.be/P7gSWA9bDJg</a:t>
            </a:r>
            <a:endParaRPr lang="ru-RU" sz="2000" dirty="0" smtClean="0"/>
          </a:p>
          <a:p>
            <a:r>
              <a:rPr lang="ru-RU" sz="2000" u="sng" dirty="0" smtClean="0">
                <a:hlinkClick r:id="rId3"/>
              </a:rPr>
              <a:t>ht</a:t>
            </a:r>
            <a:r>
              <a:rPr lang="ru-RU" sz="2000" u="sng" dirty="0" smtClean="0">
                <a:hlinkClick r:id="rId4"/>
              </a:rPr>
              <a:t>tps://www.1tv.ru/shows/dobroe-utro/reportazh/kto-pobedit-sosulki-dobroe-utro-fragment-vypuska-ot-15-12-2016</a:t>
            </a:r>
            <a:endParaRPr lang="ru-RU" sz="2000" dirty="0" smtClean="0"/>
          </a:p>
          <a:p>
            <a:r>
              <a:rPr lang="ru-RU" sz="2000" u="sng" dirty="0" smtClean="0">
                <a:hlinkClick r:id="rId5"/>
              </a:rPr>
              <a:t>http://www.proba.l-11.ru/</a:t>
            </a:r>
            <a:endParaRPr lang="ru-RU" sz="2000" dirty="0" smtClean="0"/>
          </a:p>
          <a:p>
            <a:r>
              <a:rPr lang="ru-RU" sz="2000" u="sng" dirty="0" smtClean="0">
                <a:hlinkClick r:id="rId6"/>
              </a:rPr>
              <a:t>https://vk.com/peremenka_l11?z=album-26215396_244904553</a:t>
            </a:r>
            <a:endParaRPr lang="ru-RU" sz="2000" dirty="0" smtClean="0"/>
          </a:p>
          <a:p>
            <a:r>
              <a:rPr lang="ru-RU" sz="2000" u="sng" dirty="0" smtClean="0">
                <a:hlinkClick r:id="rId7"/>
              </a:rPr>
              <a:t>http://www.l-11.ru/index.php?option=com_content&amp;view=article&amp;id=955:itogi-vserossijskogo-foruma-nauchnoj-molodezhi-shag-v-budushchee&amp;catid=7&amp;Itemid=102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9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цпр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283968" cy="817046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73704" y="-87980"/>
            <a:ext cx="77104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внедрению/распространению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инноваций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Фрагмент таблицы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</a:rPr>
              <a:t>Система вопросов, рассматриваемых в рамках </a:t>
            </a:r>
            <a:r>
              <a:rPr lang="ru-RU" b="1" i="1" dirty="0" err="1" smtClean="0">
                <a:solidFill>
                  <a:schemeClr val="tx2"/>
                </a:solidFill>
              </a:rPr>
              <a:t>вебинаров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5" y="1268760"/>
          <a:ext cx="8748465" cy="584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71"/>
                <a:gridCol w="3611585"/>
                <a:gridCol w="2520280"/>
                <a:gridCol w="2123729"/>
              </a:tblGrid>
              <a:tr h="426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Вопрос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Ведущий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Категория участника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Исследовательское образование: методология, специфика, результат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Е.В.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Киприянова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д.п.н., директор МБОУ «Лицей № 11 г. Челябинска»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директора, заместители директора, учителя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Исследовательское поведение и социализация исследовательского типа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д.п.н., директор МБОУ «Лицей № 11 г. Челябинска»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директора, заместители директора, учителя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Открытость познавательной системы и сеть высокотехнологичных партнерств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Е.В. Киприянова д.п.н., директор МБОУ «Лицей № 11 г. Челябинска»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директора, заместители директора, учителя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7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Избыточная событийная среда на примере формирования инженерной культуры и профессионального самоопределения школьников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Н.М. Шептицкая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зам. директора по НМР МБОУ «Лицей № 11 г. Челябинска»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амес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ители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директора, учителя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Разворачивание исследовательских методов в образовании в естественнонаучной, технической и в гуманитарной сферах как альтернативы традиционной классно-урочной системе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Е.Н. Федечкина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зам. директора по УВР МБОУ «Лицей № 11 г. Челябинска»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амес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ители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директора, учителя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Дидактика на основе исследовательских кейсов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Н.М. Шептицкая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зам. директора по НМР МБОУ «Лицей № 11 г. Челябинска»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амес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ители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директора, учителя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Вероника\Downloads\логотип 11 лиц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0"/>
            <a:ext cx="1182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1008</Words>
  <Application>Microsoft Office PowerPoint</Application>
  <PresentationFormat>Экран (4:3)</PresentationFormat>
  <Paragraphs>205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Задачи инновационного проекта</vt:lpstr>
      <vt:lpstr>Целевая аудитория проекта </vt:lpstr>
      <vt:lpstr>Слайд 4</vt:lpstr>
      <vt:lpstr> Исходные данные</vt:lpstr>
      <vt:lpstr>Слайд 6</vt:lpstr>
      <vt:lpstr>1. Педагоги́ческий диза́йн (англ. Instructional Design, Instructional Systems Design, ISD) — научная дисциплина, занимающаяся разработкой наиболее эффективных, рациональных и комфортных способов, методов и систем обучения, которые могут быть использованы в сфере профессиональной педагогической  практики.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</dc:creator>
  <cp:lastModifiedBy>aspire</cp:lastModifiedBy>
  <cp:revision>21</cp:revision>
  <dcterms:created xsi:type="dcterms:W3CDTF">2017-08-11T10:27:35Z</dcterms:created>
  <dcterms:modified xsi:type="dcterms:W3CDTF">2017-09-05T16:57:49Z</dcterms:modified>
</cp:coreProperties>
</file>