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969" r:id="rId2"/>
  </p:sldMasterIdLst>
  <p:notesMasterIdLst>
    <p:notesMasterId r:id="rId12"/>
  </p:notesMasterIdLst>
  <p:handoutMasterIdLst>
    <p:handoutMasterId r:id="rId13"/>
  </p:handoutMasterIdLst>
  <p:sldIdLst>
    <p:sldId id="395" r:id="rId3"/>
    <p:sldId id="375" r:id="rId4"/>
    <p:sldId id="385" r:id="rId5"/>
    <p:sldId id="305" r:id="rId6"/>
    <p:sldId id="408" r:id="rId7"/>
    <p:sldId id="416" r:id="rId8"/>
    <p:sldId id="409" r:id="rId9"/>
    <p:sldId id="397" r:id="rId10"/>
    <p:sldId id="39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EAEAFA"/>
    <a:srgbClr val="CCECFF"/>
    <a:srgbClr val="0066CC"/>
    <a:srgbClr val="3366CC"/>
    <a:srgbClr val="081DE6"/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8" autoAdjust="0"/>
  </p:normalViewPr>
  <p:slideViewPr>
    <p:cSldViewPr>
      <p:cViewPr>
        <p:scale>
          <a:sx n="77" d="100"/>
          <a:sy n="77" d="100"/>
        </p:scale>
        <p:origin x="-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506B69-7C32-4C69-A8FF-0719FDCAD2B0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EA34962E-5739-47FB-8136-303AE8E432EE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990033"/>
              </a:solidFill>
            </a:rPr>
            <a:t>Углубленное изучение предметов</a:t>
          </a:r>
          <a:endParaRPr lang="ru-RU" sz="3200" dirty="0">
            <a:solidFill>
              <a:srgbClr val="990033"/>
            </a:solidFill>
          </a:endParaRPr>
        </a:p>
      </dgm:t>
    </dgm:pt>
    <dgm:pt modelId="{0AB6AAC3-A847-4954-A5F0-CA66A8C1395D}" type="parTrans" cxnId="{599BB89B-721E-4810-AD24-6F54E12848D3}">
      <dgm:prSet/>
      <dgm:spPr/>
      <dgm:t>
        <a:bodyPr/>
        <a:lstStyle/>
        <a:p>
          <a:endParaRPr lang="ru-RU"/>
        </a:p>
      </dgm:t>
    </dgm:pt>
    <dgm:pt modelId="{0E714EBB-7077-468B-85FA-01CD56A366D7}" type="sibTrans" cxnId="{599BB89B-721E-4810-AD24-6F54E12848D3}">
      <dgm:prSet/>
      <dgm:spPr/>
      <dgm:t>
        <a:bodyPr/>
        <a:lstStyle/>
        <a:p>
          <a:endParaRPr lang="ru-RU"/>
        </a:p>
      </dgm:t>
    </dgm:pt>
    <dgm:pt modelId="{C6C8F3FD-AC30-4A3A-B0B3-49A907BA71CA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990033"/>
              </a:solidFill>
            </a:rPr>
            <a:t>Профильное обучение</a:t>
          </a:r>
          <a:endParaRPr lang="ru-RU" sz="3200" dirty="0">
            <a:solidFill>
              <a:srgbClr val="990033"/>
            </a:solidFill>
          </a:endParaRPr>
        </a:p>
      </dgm:t>
    </dgm:pt>
    <dgm:pt modelId="{BADD107A-64DB-429F-B5CD-1E7815CAF81F}" type="parTrans" cxnId="{74E935F4-4A62-4F7A-8ACE-684FEC2FD07F}">
      <dgm:prSet/>
      <dgm:spPr/>
      <dgm:t>
        <a:bodyPr/>
        <a:lstStyle/>
        <a:p>
          <a:endParaRPr lang="ru-RU"/>
        </a:p>
      </dgm:t>
    </dgm:pt>
    <dgm:pt modelId="{17BC8736-00B7-40CE-B288-08AA2C20D65F}" type="sibTrans" cxnId="{74E935F4-4A62-4F7A-8ACE-684FEC2FD07F}">
      <dgm:prSet/>
      <dgm:spPr/>
      <dgm:t>
        <a:bodyPr/>
        <a:lstStyle/>
        <a:p>
          <a:endParaRPr lang="ru-RU"/>
        </a:p>
      </dgm:t>
    </dgm:pt>
    <dgm:pt modelId="{C1C38A07-72B2-43B6-B1FE-1C5B2D7849D4}">
      <dgm:prSet phldrT="[Текст]" custT="1"/>
      <dgm:spPr/>
      <dgm:t>
        <a:bodyPr/>
        <a:lstStyle/>
        <a:p>
          <a:r>
            <a:rPr lang="ru-RU" sz="3200" dirty="0" err="1" smtClean="0">
              <a:solidFill>
                <a:srgbClr val="990033"/>
              </a:solidFill>
            </a:rPr>
            <a:t>Пред-профильное</a:t>
          </a:r>
          <a:r>
            <a:rPr lang="ru-RU" sz="3200" dirty="0" smtClean="0">
              <a:solidFill>
                <a:srgbClr val="990033"/>
              </a:solidFill>
            </a:rPr>
            <a:t> обучение</a:t>
          </a:r>
          <a:endParaRPr lang="ru-RU" sz="3200" dirty="0">
            <a:solidFill>
              <a:srgbClr val="990033"/>
            </a:solidFill>
          </a:endParaRPr>
        </a:p>
      </dgm:t>
    </dgm:pt>
    <dgm:pt modelId="{0DA8C980-A31A-4518-B32A-6D490E82851D}" type="parTrans" cxnId="{AB14FE05-A9F7-444B-AED9-E93E91DD7B78}">
      <dgm:prSet/>
      <dgm:spPr/>
      <dgm:t>
        <a:bodyPr/>
        <a:lstStyle/>
        <a:p>
          <a:endParaRPr lang="ru-RU"/>
        </a:p>
      </dgm:t>
    </dgm:pt>
    <dgm:pt modelId="{F6213B4B-41A8-44FF-8F53-789A9BDA1E0C}" type="sibTrans" cxnId="{AB14FE05-A9F7-444B-AED9-E93E91DD7B78}">
      <dgm:prSet/>
      <dgm:spPr/>
      <dgm:t>
        <a:bodyPr/>
        <a:lstStyle/>
        <a:p>
          <a:endParaRPr lang="ru-RU"/>
        </a:p>
      </dgm:t>
    </dgm:pt>
    <dgm:pt modelId="{7EB0EA00-517B-4CCE-8427-BDA857E8C9B4}" type="pres">
      <dgm:prSet presAssocID="{1C506B69-7C32-4C69-A8FF-0719FDCAD2B0}" presName="compositeShape" presStyleCnt="0">
        <dgm:presLayoutVars>
          <dgm:chMax val="7"/>
          <dgm:dir/>
          <dgm:resizeHandles val="exact"/>
        </dgm:presLayoutVars>
      </dgm:prSet>
      <dgm:spPr/>
    </dgm:pt>
    <dgm:pt modelId="{ED94799C-E19F-402C-BFD0-869D182F71BC}" type="pres">
      <dgm:prSet presAssocID="{EA34962E-5739-47FB-8136-303AE8E432EE}" presName="circ1" presStyleLbl="vennNode1" presStyleIdx="0" presStyleCnt="3" custScaleX="127433" custLinFactNeighborX="1880" custLinFactNeighborY="-9364"/>
      <dgm:spPr/>
      <dgm:t>
        <a:bodyPr/>
        <a:lstStyle/>
        <a:p>
          <a:endParaRPr lang="ru-RU"/>
        </a:p>
      </dgm:t>
    </dgm:pt>
    <dgm:pt modelId="{5A79C5F4-414B-40B1-8F45-59E57940D900}" type="pres">
      <dgm:prSet presAssocID="{EA34962E-5739-47FB-8136-303AE8E432E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2C1CE-EF1C-4476-8A85-03F7334CB7B6}" type="pres">
      <dgm:prSet presAssocID="{C6C8F3FD-AC30-4A3A-B0B3-49A907BA71CA}" presName="circ2" presStyleLbl="vennNode1" presStyleIdx="1" presStyleCnt="3" custScaleX="119121" custLinFactNeighborX="18274" custLinFactNeighborY="-1638"/>
      <dgm:spPr/>
      <dgm:t>
        <a:bodyPr/>
        <a:lstStyle/>
        <a:p>
          <a:endParaRPr lang="ru-RU"/>
        </a:p>
      </dgm:t>
    </dgm:pt>
    <dgm:pt modelId="{B8ABE0ED-1AAC-4A8B-98AD-E34889AF40CB}" type="pres">
      <dgm:prSet presAssocID="{C6C8F3FD-AC30-4A3A-B0B3-49A907BA71C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A704C-0AEE-4572-A104-1AEFF1A37735}" type="pres">
      <dgm:prSet presAssocID="{C1C38A07-72B2-43B6-B1FE-1C5B2D7849D4}" presName="circ3" presStyleLbl="vennNode1" presStyleIdx="2" presStyleCnt="3" custScaleX="121809" custLinFactNeighborX="-19217" custLinFactNeighborY="627"/>
      <dgm:spPr/>
      <dgm:t>
        <a:bodyPr/>
        <a:lstStyle/>
        <a:p>
          <a:endParaRPr lang="ru-RU"/>
        </a:p>
      </dgm:t>
    </dgm:pt>
    <dgm:pt modelId="{7D9ED73B-CAA7-46BD-8F9F-E0A1D8936DEA}" type="pres">
      <dgm:prSet presAssocID="{C1C38A07-72B2-43B6-B1FE-1C5B2D7849D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C70586-3B42-403F-A53A-89632FE88141}" type="presOf" srcId="{C1C38A07-72B2-43B6-B1FE-1C5B2D7849D4}" destId="{7FDA704C-0AEE-4572-A104-1AEFF1A37735}" srcOrd="0" destOrd="0" presId="urn:microsoft.com/office/officeart/2005/8/layout/venn1"/>
    <dgm:cxn modelId="{74E935F4-4A62-4F7A-8ACE-684FEC2FD07F}" srcId="{1C506B69-7C32-4C69-A8FF-0719FDCAD2B0}" destId="{C6C8F3FD-AC30-4A3A-B0B3-49A907BA71CA}" srcOrd="1" destOrd="0" parTransId="{BADD107A-64DB-429F-B5CD-1E7815CAF81F}" sibTransId="{17BC8736-00B7-40CE-B288-08AA2C20D65F}"/>
    <dgm:cxn modelId="{4CE76418-D6E3-40A2-A697-F7717B27EAF0}" type="presOf" srcId="{C1C38A07-72B2-43B6-B1FE-1C5B2D7849D4}" destId="{7D9ED73B-CAA7-46BD-8F9F-E0A1D8936DEA}" srcOrd="1" destOrd="0" presId="urn:microsoft.com/office/officeart/2005/8/layout/venn1"/>
    <dgm:cxn modelId="{DE6B5E5A-79D2-4446-A807-69048EF9C68A}" type="presOf" srcId="{1C506B69-7C32-4C69-A8FF-0719FDCAD2B0}" destId="{7EB0EA00-517B-4CCE-8427-BDA857E8C9B4}" srcOrd="0" destOrd="0" presId="urn:microsoft.com/office/officeart/2005/8/layout/venn1"/>
    <dgm:cxn modelId="{EA077EC1-A93E-4290-BE81-13910E2478E4}" type="presOf" srcId="{C6C8F3FD-AC30-4A3A-B0B3-49A907BA71CA}" destId="{B8ABE0ED-1AAC-4A8B-98AD-E34889AF40CB}" srcOrd="1" destOrd="0" presId="urn:microsoft.com/office/officeart/2005/8/layout/venn1"/>
    <dgm:cxn modelId="{71D42766-D45E-476F-9E7F-2D9A851802FA}" type="presOf" srcId="{EA34962E-5739-47FB-8136-303AE8E432EE}" destId="{ED94799C-E19F-402C-BFD0-869D182F71BC}" srcOrd="0" destOrd="0" presId="urn:microsoft.com/office/officeart/2005/8/layout/venn1"/>
    <dgm:cxn modelId="{AB14FE05-A9F7-444B-AED9-E93E91DD7B78}" srcId="{1C506B69-7C32-4C69-A8FF-0719FDCAD2B0}" destId="{C1C38A07-72B2-43B6-B1FE-1C5B2D7849D4}" srcOrd="2" destOrd="0" parTransId="{0DA8C980-A31A-4518-B32A-6D490E82851D}" sibTransId="{F6213B4B-41A8-44FF-8F53-789A9BDA1E0C}"/>
    <dgm:cxn modelId="{599BB89B-721E-4810-AD24-6F54E12848D3}" srcId="{1C506B69-7C32-4C69-A8FF-0719FDCAD2B0}" destId="{EA34962E-5739-47FB-8136-303AE8E432EE}" srcOrd="0" destOrd="0" parTransId="{0AB6AAC3-A847-4954-A5F0-CA66A8C1395D}" sibTransId="{0E714EBB-7077-468B-85FA-01CD56A366D7}"/>
    <dgm:cxn modelId="{4EB7CCBB-8731-4B37-8F27-29936BC0BAC5}" type="presOf" srcId="{C6C8F3FD-AC30-4A3A-B0B3-49A907BA71CA}" destId="{6692C1CE-EF1C-4476-8A85-03F7334CB7B6}" srcOrd="0" destOrd="0" presId="urn:microsoft.com/office/officeart/2005/8/layout/venn1"/>
    <dgm:cxn modelId="{4FDE71F9-D336-4414-8670-D53DC3392864}" type="presOf" srcId="{EA34962E-5739-47FB-8136-303AE8E432EE}" destId="{5A79C5F4-414B-40B1-8F45-59E57940D900}" srcOrd="1" destOrd="0" presId="urn:microsoft.com/office/officeart/2005/8/layout/venn1"/>
    <dgm:cxn modelId="{C7525752-17DF-42FA-836B-70E0CB831798}" type="presParOf" srcId="{7EB0EA00-517B-4CCE-8427-BDA857E8C9B4}" destId="{ED94799C-E19F-402C-BFD0-869D182F71BC}" srcOrd="0" destOrd="0" presId="urn:microsoft.com/office/officeart/2005/8/layout/venn1"/>
    <dgm:cxn modelId="{5CB8C0C8-A337-4009-8DAE-2697090A1FB0}" type="presParOf" srcId="{7EB0EA00-517B-4CCE-8427-BDA857E8C9B4}" destId="{5A79C5F4-414B-40B1-8F45-59E57940D900}" srcOrd="1" destOrd="0" presId="urn:microsoft.com/office/officeart/2005/8/layout/venn1"/>
    <dgm:cxn modelId="{1E944A59-A9B4-4438-B13B-351F996FD257}" type="presParOf" srcId="{7EB0EA00-517B-4CCE-8427-BDA857E8C9B4}" destId="{6692C1CE-EF1C-4476-8A85-03F7334CB7B6}" srcOrd="2" destOrd="0" presId="urn:microsoft.com/office/officeart/2005/8/layout/venn1"/>
    <dgm:cxn modelId="{219D8E3D-34C4-47EE-8D0C-46B98AB5F709}" type="presParOf" srcId="{7EB0EA00-517B-4CCE-8427-BDA857E8C9B4}" destId="{B8ABE0ED-1AAC-4A8B-98AD-E34889AF40CB}" srcOrd="3" destOrd="0" presId="urn:microsoft.com/office/officeart/2005/8/layout/venn1"/>
    <dgm:cxn modelId="{7F055CF3-556E-44E0-8455-AC959564C16D}" type="presParOf" srcId="{7EB0EA00-517B-4CCE-8427-BDA857E8C9B4}" destId="{7FDA704C-0AEE-4572-A104-1AEFF1A37735}" srcOrd="4" destOrd="0" presId="urn:microsoft.com/office/officeart/2005/8/layout/venn1"/>
    <dgm:cxn modelId="{A646DC6B-CA56-4316-8EDE-C2078BBD2ADC}" type="presParOf" srcId="{7EB0EA00-517B-4CCE-8427-BDA857E8C9B4}" destId="{7D9ED73B-CAA7-46BD-8F9F-E0A1D8936DE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4799C-E19F-402C-BFD0-869D182F71BC}">
      <dsp:nvSpPr>
        <dsp:cNvPr id="0" name=""/>
        <dsp:cNvSpPr/>
      </dsp:nvSpPr>
      <dsp:spPr>
        <a:xfrm>
          <a:off x="1981199" y="0"/>
          <a:ext cx="4286485" cy="336371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990033"/>
              </a:solidFill>
            </a:rPr>
            <a:t>Углубленное изучение предметов</a:t>
          </a:r>
          <a:endParaRPr lang="ru-RU" sz="3200" kern="1200" dirty="0">
            <a:solidFill>
              <a:srgbClr val="990033"/>
            </a:solidFill>
          </a:endParaRPr>
        </a:p>
      </dsp:txBody>
      <dsp:txXfrm>
        <a:off x="2552730" y="588650"/>
        <a:ext cx="3143422" cy="1513672"/>
      </dsp:txXfrm>
    </dsp:sp>
    <dsp:sp modelId="{6692C1CE-EF1C-4476-8A85-03F7334CB7B6}">
      <dsp:nvSpPr>
        <dsp:cNvPr id="0" name=""/>
        <dsp:cNvSpPr/>
      </dsp:nvSpPr>
      <dsp:spPr>
        <a:xfrm>
          <a:off x="3886184" y="2209805"/>
          <a:ext cx="4006893" cy="3363717"/>
        </a:xfrm>
        <a:prstGeom prst="ellipse">
          <a:avLst/>
        </a:prstGeom>
        <a:solidFill>
          <a:schemeClr val="accent5">
            <a:alpha val="50000"/>
            <a:hueOff val="2571418"/>
            <a:satOff val="5874"/>
            <a:lumOff val="-16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990033"/>
              </a:solidFill>
            </a:rPr>
            <a:t>Профильное обучение</a:t>
          </a:r>
          <a:endParaRPr lang="ru-RU" sz="3200" kern="1200" dirty="0">
            <a:solidFill>
              <a:srgbClr val="990033"/>
            </a:solidFill>
          </a:endParaRPr>
        </a:p>
      </dsp:txBody>
      <dsp:txXfrm>
        <a:off x="5111626" y="3078765"/>
        <a:ext cx="2404136" cy="1850044"/>
      </dsp:txXfrm>
    </dsp:sp>
    <dsp:sp modelId="{7FDA704C-0AEE-4572-A104-1AEFF1A37735}">
      <dsp:nvSpPr>
        <dsp:cNvPr id="0" name=""/>
        <dsp:cNvSpPr/>
      </dsp:nvSpPr>
      <dsp:spPr>
        <a:xfrm>
          <a:off x="152402" y="2285993"/>
          <a:ext cx="4097310" cy="3363717"/>
        </a:xfrm>
        <a:prstGeom prst="ellipse">
          <a:avLst/>
        </a:prstGeom>
        <a:solidFill>
          <a:schemeClr val="accent5">
            <a:alpha val="50000"/>
            <a:hueOff val="5142836"/>
            <a:satOff val="11748"/>
            <a:lumOff val="-3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>
              <a:solidFill>
                <a:srgbClr val="990033"/>
              </a:solidFill>
            </a:rPr>
            <a:t>Пред-профильное</a:t>
          </a:r>
          <a:r>
            <a:rPr lang="ru-RU" sz="3200" kern="1200" dirty="0" smtClean="0">
              <a:solidFill>
                <a:srgbClr val="990033"/>
              </a:solidFill>
            </a:rPr>
            <a:t> обучение</a:t>
          </a:r>
          <a:endParaRPr lang="ru-RU" sz="3200" kern="1200" dirty="0">
            <a:solidFill>
              <a:srgbClr val="990033"/>
            </a:solidFill>
          </a:endParaRPr>
        </a:p>
      </dsp:txBody>
      <dsp:txXfrm>
        <a:off x="538232" y="3154953"/>
        <a:ext cx="2458386" cy="1850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F386B75-B897-42C6-B62A-739D892DA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27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CFADCCF-F5A2-49FE-8F73-72D830626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29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36B6FE9A-A049-4597-9BC7-9B63A548F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C4572-49C6-40B8-BB8A-1CB037BC6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5BDCA-B1C9-4399-A971-368240EC5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557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06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43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99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51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32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67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84CD5-6316-4E92-A26D-D859C24BF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97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91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0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EAAE9-9477-408F-AE38-9A7EDBE07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87727-2026-48F5-8C6E-517300C1A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85254-3F23-4BE0-8ED5-2DDB0A7BB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F0FDB-BF6E-45FB-886F-339F37A18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5811A-04A0-4446-9561-CD9B9CBB7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C45AD-118D-49B9-86DB-159956A7B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71C2E-7974-4F5A-B6A4-DBF40AA14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 bullet text</a:t>
            </a:r>
          </a:p>
          <a:p>
            <a:pPr lvl="2"/>
            <a:r>
              <a:rPr lang="en-US" smtClean="0"/>
              <a:t>Third level bullet text</a:t>
            </a:r>
          </a:p>
          <a:p>
            <a:pPr lvl="3"/>
            <a:r>
              <a:rPr lang="en-US" smtClean="0"/>
              <a:t> Fourth level bullet text</a:t>
            </a:r>
          </a:p>
          <a:p>
            <a:pPr lvl="4"/>
            <a:r>
              <a:rPr lang="en-US" smtClean="0"/>
              <a:t>Fifth level bullet text</a:t>
            </a:r>
          </a:p>
          <a:p>
            <a:pPr lvl="1"/>
            <a:endParaRPr lang="en-US" smtClean="0"/>
          </a:p>
          <a:p>
            <a:pPr lvl="2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Arial" charset="0"/>
              </a:defRPr>
            </a:lvl1pPr>
          </a:lstStyle>
          <a:p>
            <a:pPr>
              <a:defRPr/>
            </a:pPr>
            <a:fld id="{3A4EECF8-C410-4F00-8C2E-CFD9388F9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18.12.2018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005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96" y="2362200"/>
            <a:ext cx="8964488" cy="1143000"/>
          </a:xfrm>
        </p:spPr>
        <p:txBody>
          <a:bodyPr>
            <a:normAutofit fontScale="90000"/>
          </a:bodyPr>
          <a:lstStyle/>
          <a:p>
            <a:pPr lvl="0">
              <a:lnSpc>
                <a:spcPct val="200000"/>
              </a:lnSpc>
              <a:spcBef>
                <a:spcPct val="20000"/>
              </a:spcBef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Организация </a:t>
            </a:r>
            <a:r>
              <a:rPr lang="ru-RU" sz="3200" b="1" dirty="0" err="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профориентационной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работы</a:t>
            </a:r>
            <a:br>
              <a:rPr lang="ru-RU" sz="3200" b="1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в школе в рамках </a:t>
            </a:r>
            <a:r>
              <a:rPr lang="ru-RU" sz="3200" b="1" dirty="0" err="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предпрофильной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подготовки и профильного обучения</a:t>
            </a:r>
            <a:endParaRPr lang="ru-RU" sz="3200" b="1" dirty="0">
              <a:solidFill>
                <a:srgbClr val="4E3B30"/>
              </a:solidFill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4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5410200"/>
          </a:xfrm>
        </p:spPr>
        <p:txBody>
          <a:bodyPr/>
          <a:lstStyle/>
          <a:p>
            <a:pPr>
              <a:buNone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</a:t>
            </a: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Профориентация</a:t>
            </a:r>
            <a:r>
              <a:rPr kumimoji="0" lang="ru-RU" sz="2800" b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</a:p>
          <a:p>
            <a:pPr algn="just">
              <a:buNone/>
            </a:pPr>
            <a:r>
              <a:rPr lang="ru-RU" sz="2800" kern="1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	</a:t>
            </a:r>
            <a:r>
              <a:rPr kumimoji="0" lang="ru-RU" sz="2800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это система учебно-воспитательной работы, направленной на усвоение учащимися необходимого объема знаний о социально-экономических и психофизических характеристиках профессий.</a:t>
            </a:r>
            <a:r>
              <a:rPr kumimoji="0" lang="ru-RU" sz="2800" b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Она</a:t>
            </a:r>
            <a:r>
              <a:rPr kumimoji="0" lang="ru-RU" sz="2800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реализуется через учебно-воспитательный процесс, внеурочную и внешкольную работу с учащимися.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124200"/>
            <a:ext cx="4953000" cy="609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профориентация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693314"/>
              </p:ext>
            </p:extLst>
          </p:nvPr>
        </p:nvGraphicFramePr>
        <p:xfrm>
          <a:off x="457200" y="609600"/>
          <a:ext cx="8077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2" name="Group 12"/>
          <p:cNvGrpSpPr>
            <a:grpSpLocks/>
          </p:cNvGrpSpPr>
          <p:nvPr/>
        </p:nvGrpSpPr>
        <p:grpSpPr bwMode="auto">
          <a:xfrm>
            <a:off x="1349999" y="761920"/>
            <a:ext cx="11511069" cy="5352952"/>
            <a:chOff x="842" y="558"/>
            <a:chExt cx="7244" cy="4182"/>
          </a:xfrm>
        </p:grpSpPr>
        <p:grpSp>
          <p:nvGrpSpPr>
            <p:cNvPr id="37894" name="Group 2"/>
            <p:cNvGrpSpPr>
              <a:grpSpLocks/>
            </p:cNvGrpSpPr>
            <p:nvPr/>
          </p:nvGrpSpPr>
          <p:grpSpPr bwMode="auto">
            <a:xfrm>
              <a:off x="842" y="558"/>
              <a:ext cx="4519" cy="4182"/>
              <a:chOff x="842" y="558"/>
              <a:chExt cx="4519" cy="4182"/>
            </a:xfrm>
          </p:grpSpPr>
          <p:sp>
            <p:nvSpPr>
              <p:cNvPr id="39948" name="AutoShape 4"/>
              <p:cNvSpPr>
                <a:spLocks noChangeArrowheads="1"/>
              </p:cNvSpPr>
              <p:nvPr/>
            </p:nvSpPr>
            <p:spPr bwMode="auto">
              <a:xfrm>
                <a:off x="842" y="1529"/>
                <a:ext cx="4519" cy="321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CCFF"/>
                </a:extrusionClr>
              </a:sp3d>
            </p:spPr>
            <p:txBody>
              <a:bodyPr>
                <a:flatTx/>
              </a:bodyPr>
              <a:lstStyle/>
              <a:p>
                <a:pPr marL="182563" indent="-182563" eaLnBrk="0" hangingPunct="0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ru-RU" sz="1600" dirty="0">
                    <a:latin typeface="Times New Roman" pitchFamily="18" charset="0"/>
                  </a:rPr>
                  <a:t> </a:t>
                </a:r>
                <a:r>
                  <a:rPr lang="ru-RU" sz="1600" dirty="0" smtClean="0">
                    <a:latin typeface="Times New Roman" pitchFamily="18" charset="0"/>
                  </a:rPr>
                  <a:t>        </a:t>
                </a:r>
                <a:endParaRPr lang="ru-RU" sz="2400" dirty="0" smtClean="0">
                  <a:latin typeface="Times New Roman" pitchFamily="18" charset="0"/>
                </a:endParaRPr>
              </a:p>
              <a:p>
                <a:pPr marL="182563" lvl="0" indent="-182563" eaLnBrk="0" hangingPunct="0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ru-RU" sz="24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1.  Учебный предмет в 5 классе</a:t>
                </a:r>
              </a:p>
              <a:p>
                <a:pPr marL="182563" lvl="0" indent="-182563" eaLnBrk="0" hangingPunct="0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ru-RU" sz="24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             «ФИЗИКА» </a:t>
                </a:r>
                <a:endParaRPr lang="ru-RU" sz="2400" dirty="0">
                  <a:latin typeface="Times New Roman" pitchFamily="18" charset="0"/>
                </a:endParaRPr>
              </a:p>
              <a:p>
                <a:pPr marL="182563" lvl="0" indent="-182563" eaLnBrk="0" hangingPunct="0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ru-RU" sz="2400" dirty="0" smtClean="0">
                    <a:latin typeface="Times New Roman" pitchFamily="18" charset="0"/>
                  </a:rPr>
                  <a:t>2. Учебный курс в 7,8,9классах</a:t>
                </a:r>
              </a:p>
              <a:p>
                <a:pPr marL="182563" lvl="0" indent="-182563" eaLnBrk="0" hangingPunct="0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ru-RU" sz="2400" dirty="0" smtClean="0">
                    <a:latin typeface="Times New Roman" pitchFamily="18" charset="0"/>
                  </a:rPr>
                  <a:t>             «Физика в задачах»</a:t>
                </a:r>
              </a:p>
              <a:p>
                <a:pPr marL="182563" lvl="0" indent="-182563" eaLnBrk="0" hangingPunct="0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ru-RU" sz="2400" dirty="0" smtClean="0">
                    <a:latin typeface="Times New Roman" pitchFamily="18" charset="0"/>
                  </a:rPr>
                  <a:t>3. Курсы внеурочной деятельности в 5,6,7 классах</a:t>
                </a:r>
              </a:p>
              <a:p>
                <a:pPr marL="182563" lvl="0" indent="-182563" algn="ctr" eaLnBrk="0" hangingPunct="0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ru-RU" sz="2400" dirty="0" smtClean="0">
                    <a:latin typeface="Times New Roman" pitchFamily="18" charset="0"/>
                  </a:rPr>
                  <a:t>«Первый шаг во Вселенную» </a:t>
                </a:r>
              </a:p>
              <a:p>
                <a:pPr marL="182563" lvl="0" indent="-182563" algn="ctr" eaLnBrk="0" hangingPunct="0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ru-RU" sz="2400" dirty="0" smtClean="0">
                    <a:latin typeface="Times New Roman" pitchFamily="18" charset="0"/>
                  </a:rPr>
                  <a:t>«Образовательная робототехника»</a:t>
                </a:r>
              </a:p>
              <a:p>
                <a:pPr marL="182563" lvl="0" indent="-182563" algn="ctr" eaLnBrk="0" hangingPunct="0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ru-RU" sz="2400" dirty="0" smtClean="0">
                    <a:latin typeface="Times New Roman" pitchFamily="18" charset="0"/>
                  </a:rPr>
                  <a:t>«</a:t>
                </a:r>
                <a:r>
                  <a:rPr lang="ru-RU" sz="2400" dirty="0" err="1" smtClean="0">
                    <a:latin typeface="Times New Roman" pitchFamily="18" charset="0"/>
                  </a:rPr>
                  <a:t>Авиамоделирование</a:t>
                </a:r>
                <a:r>
                  <a:rPr lang="ru-RU" sz="2400" dirty="0" smtClean="0">
                    <a:latin typeface="Times New Roman" pitchFamily="18" charset="0"/>
                  </a:rPr>
                  <a:t>»</a:t>
                </a:r>
              </a:p>
              <a:p>
                <a:pPr marL="182563" lvl="0" indent="-182563" eaLnBrk="0" hangingPunct="0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endParaRPr lang="ru-RU" sz="2400" dirty="0" smtClean="0">
                  <a:latin typeface="Times New Roman" pitchFamily="18" charset="0"/>
                </a:endParaRPr>
              </a:p>
              <a:p>
                <a:pPr marL="182563" lvl="0" indent="-182563" eaLnBrk="0" hangingPunct="0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endParaRPr lang="ru-RU" sz="2400" dirty="0" smtClean="0">
                  <a:latin typeface="Times New Roman" pitchFamily="18" charset="0"/>
                </a:endParaRPr>
              </a:p>
              <a:p>
                <a:pPr marL="182563" indent="-182563" eaLnBrk="0" hangingPunct="0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ru-RU" sz="2400" dirty="0" smtClean="0">
                    <a:latin typeface="Times New Roman" pitchFamily="18" charset="0"/>
                  </a:rPr>
                  <a:t>      </a:t>
                </a:r>
                <a:endParaRPr lang="ru-RU" sz="1600" dirty="0">
                  <a:latin typeface="Times New Roman" pitchFamily="18" charset="0"/>
                </a:endParaRPr>
              </a:p>
            </p:txBody>
          </p:sp>
          <p:sp>
            <p:nvSpPr>
              <p:cNvPr id="9" name="AutoShape 3"/>
              <p:cNvSpPr>
                <a:spLocks noChangeArrowheads="1"/>
              </p:cNvSpPr>
              <p:nvPr/>
            </p:nvSpPr>
            <p:spPr bwMode="auto">
              <a:xfrm>
                <a:off x="1395" y="558"/>
                <a:ext cx="3165" cy="92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99"/>
                </a:extrusionClr>
              </a:sp3d>
            </p:spPr>
            <p:txBody>
              <a:bodyPr>
                <a:flatTx/>
              </a:bodyPr>
              <a:lstStyle/>
              <a:p>
                <a:pPr algn="ctr" eaLnBrk="0" hangingPunct="0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endParaRPr lang="ru-RU" sz="28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imes New Roman" pitchFamily="18" charset="0"/>
                </a:endParaRPr>
              </a:p>
              <a:p>
                <a:pPr algn="ctr" eaLnBrk="0" hangingPunct="0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ru-RU" sz="2800" b="1" dirty="0" err="1" smtClean="0">
                    <a:solidFill>
                      <a:schemeClr val="accent6">
                        <a:lumMod val="50000"/>
                      </a:schemeClr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Times New Roman" pitchFamily="18" charset="0"/>
                  </a:rPr>
                  <a:t>Предпрофильное</a:t>
                </a:r>
                <a:r>
                  <a:rPr lang="ru-RU" sz="2800" b="1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Times New Roman" pitchFamily="18" charset="0"/>
                  </a:rPr>
                  <a:t> обучение</a:t>
                </a:r>
                <a:endParaRPr lang="ru-RU" sz="2800" b="1" dirty="0"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37898" name="Line 9"/>
            <p:cNvSpPr>
              <a:spLocks noChangeShapeType="1"/>
            </p:cNvSpPr>
            <p:nvPr/>
          </p:nvSpPr>
          <p:spPr bwMode="auto">
            <a:xfrm>
              <a:off x="8086" y="900"/>
              <a:ext cx="0" cy="195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 type="triangle" w="med" len="med"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0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53400" cy="429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52371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9432" y="1828800"/>
            <a:ext cx="74676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hangingPunct="0">
              <a:lnSpc>
                <a:spcPct val="125000"/>
              </a:lnSpc>
              <a:spcBef>
                <a:spcPct val="20000"/>
              </a:spcBef>
              <a:buClr>
                <a:srgbClr val="808080"/>
              </a:buClr>
              <a:buFontTx/>
              <a:buAutoNum type="arabicPeriod"/>
            </a:pPr>
            <a:r>
              <a:rPr lang="ru-RU" sz="2000" kern="0" dirty="0">
                <a:latin typeface="Trebuchet MS"/>
              </a:rPr>
              <a:t>Встречи с летчиками </a:t>
            </a:r>
            <a:r>
              <a:rPr lang="ru-RU" sz="2000" kern="0" dirty="0" smtClean="0">
                <a:latin typeface="Trebuchet MS"/>
              </a:rPr>
              <a:t>и с космонавтами.</a:t>
            </a:r>
            <a:endParaRPr lang="ru-RU" sz="2000" kern="0" dirty="0">
              <a:latin typeface="Trebuchet MS"/>
            </a:endParaRPr>
          </a:p>
          <a:p>
            <a:pPr marL="514350" lvl="0" indent="-514350" eaLnBrk="0" hangingPunct="0">
              <a:lnSpc>
                <a:spcPct val="125000"/>
              </a:lnSpc>
              <a:spcBef>
                <a:spcPct val="20000"/>
              </a:spcBef>
              <a:buClr>
                <a:srgbClr val="808080"/>
              </a:buClr>
              <a:buFontTx/>
              <a:buAutoNum type="arabicPeriod"/>
            </a:pPr>
            <a:r>
              <a:rPr lang="ru-RU" sz="2000" kern="0" dirty="0">
                <a:latin typeface="Trebuchet MS"/>
              </a:rPr>
              <a:t>Организация экскурсий в центр Гагарина, музей УГАТУ, аэродромы,  лабораторию Ньютон ЛАБ, космический </a:t>
            </a:r>
            <a:r>
              <a:rPr lang="ru-RU" sz="2000" kern="0" dirty="0" smtClean="0">
                <a:latin typeface="Trebuchet MS"/>
              </a:rPr>
              <a:t>парк «Взгляд в </a:t>
            </a:r>
            <a:r>
              <a:rPr lang="ru-RU" sz="2000" kern="0" dirty="0">
                <a:latin typeface="Trebuchet MS"/>
              </a:rPr>
              <a:t>к</a:t>
            </a:r>
            <a:r>
              <a:rPr lang="ru-RU" sz="2000" kern="0" dirty="0" smtClean="0">
                <a:latin typeface="Trebuchet MS"/>
              </a:rPr>
              <a:t>осмос», планетарий</a:t>
            </a:r>
            <a:r>
              <a:rPr lang="ru-RU" sz="2000" kern="0" dirty="0">
                <a:latin typeface="Trebuchet MS"/>
              </a:rPr>
              <a:t>.</a:t>
            </a:r>
          </a:p>
          <a:p>
            <a:pPr marL="514350" lvl="0" indent="-514350" eaLnBrk="0" hangingPunct="0">
              <a:lnSpc>
                <a:spcPct val="125000"/>
              </a:lnSpc>
              <a:spcBef>
                <a:spcPct val="20000"/>
              </a:spcBef>
              <a:buClr>
                <a:srgbClr val="808080"/>
              </a:buClr>
              <a:buFontTx/>
              <a:buAutoNum type="arabicPeriod"/>
            </a:pPr>
            <a:r>
              <a:rPr lang="ru-RU" sz="2000" kern="0" dirty="0">
                <a:latin typeface="Trebuchet MS"/>
              </a:rPr>
              <a:t>Проведение внеклассных мероприятий: </a:t>
            </a:r>
            <a:r>
              <a:rPr lang="ru-RU" sz="2000" kern="0" dirty="0" smtClean="0">
                <a:latin typeface="Trebuchet MS"/>
              </a:rPr>
              <a:t>Всемирная </a:t>
            </a:r>
            <a:r>
              <a:rPr lang="ru-RU" sz="2000" kern="0" dirty="0">
                <a:latin typeface="Trebuchet MS"/>
              </a:rPr>
              <a:t>неделя космоса, выставка поделок </a:t>
            </a:r>
            <a:r>
              <a:rPr lang="ru-RU" sz="2000" kern="0" dirty="0" smtClean="0">
                <a:latin typeface="Trebuchet MS"/>
              </a:rPr>
              <a:t>к 7</a:t>
            </a:r>
            <a:r>
              <a:rPr lang="en-US" sz="2000" kern="0" dirty="0" smtClean="0">
                <a:latin typeface="Trebuchet MS"/>
              </a:rPr>
              <a:t>0</a:t>
            </a:r>
            <a:r>
              <a:rPr lang="ru-RU" sz="2000" kern="0" dirty="0" err="1" smtClean="0">
                <a:latin typeface="Trebuchet MS"/>
              </a:rPr>
              <a:t>летию</a:t>
            </a:r>
            <a:r>
              <a:rPr lang="ru-RU" sz="2000" kern="0" dirty="0" smtClean="0">
                <a:latin typeface="Trebuchet MS"/>
              </a:rPr>
              <a:t> запуску ИСЗ, </a:t>
            </a:r>
            <a:endParaRPr lang="ru-RU" sz="2000" kern="0" dirty="0">
              <a:latin typeface="Trebuchet MS"/>
            </a:endParaRPr>
          </a:p>
          <a:p>
            <a:pPr marL="514350" lvl="0" indent="-514350" eaLnBrk="0" hangingPunct="0">
              <a:lnSpc>
                <a:spcPct val="125000"/>
              </a:lnSpc>
              <a:spcBef>
                <a:spcPct val="20000"/>
              </a:spcBef>
              <a:buClr>
                <a:srgbClr val="808080"/>
              </a:buClr>
              <a:buFontTx/>
              <a:buAutoNum type="arabicPeriod"/>
            </a:pPr>
            <a:r>
              <a:rPr lang="ru-RU" sz="2000" kern="0" dirty="0">
                <a:latin typeface="Trebuchet MS"/>
              </a:rPr>
              <a:t> Участие в тематических конкурсах, олимпиадах, научно-исследовательской деятельности.</a:t>
            </a:r>
          </a:p>
          <a:p>
            <a:pPr marL="514350" lvl="0" indent="-514350" eaLnBrk="0" hangingPunct="0">
              <a:lnSpc>
                <a:spcPct val="125000"/>
              </a:lnSpc>
              <a:spcBef>
                <a:spcPct val="20000"/>
              </a:spcBef>
              <a:buClr>
                <a:srgbClr val="808080"/>
              </a:buClr>
              <a:buFontTx/>
              <a:buAutoNum type="arabicPeriod"/>
            </a:pPr>
            <a:r>
              <a:rPr lang="ru-RU" sz="2000" kern="0" dirty="0">
                <a:latin typeface="Trebuchet MS"/>
              </a:rPr>
              <a:t>Организация сотрудничества с учреждениями доп.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85575892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"/>
            <a:ext cx="4343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5181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73" y="914400"/>
            <a:ext cx="4572000" cy="11317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Встреча с летчиками военного запаса гражданской авиации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авиапапы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космонавтами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4547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" y="1937982"/>
            <a:ext cx="8001000" cy="462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5800" y="2133600"/>
            <a:ext cx="7772400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80000"/>
              </a:lnSpc>
              <a:spcBef>
                <a:spcPct val="20000"/>
              </a:spcBef>
              <a:buClr>
                <a:srgbClr val="808080"/>
              </a:buClr>
              <a:defRPr/>
            </a:pPr>
            <a:r>
              <a:rPr lang="ru-RU" sz="2400" kern="0" dirty="0" smtClean="0">
                <a:latin typeface="Times New Roman" pitchFamily="18" charset="0"/>
                <a:cs typeface="Times New Roman" panose="02020603050405020304" pitchFamily="18" charset="0"/>
              </a:rPr>
              <a:t>1. Учебный </a:t>
            </a:r>
            <a:r>
              <a:rPr lang="ru-RU" sz="2400" kern="0" dirty="0">
                <a:latin typeface="Times New Roman" pitchFamily="18" charset="0"/>
                <a:cs typeface="Times New Roman" panose="02020603050405020304" pitchFamily="18" charset="0"/>
              </a:rPr>
              <a:t>предмет</a:t>
            </a:r>
          </a:p>
          <a:p>
            <a:pPr marL="514350" lvl="0" indent="-514350" eaLnBrk="0" hangingPunct="0">
              <a:lnSpc>
                <a:spcPct val="80000"/>
              </a:lnSpc>
              <a:spcBef>
                <a:spcPct val="20000"/>
              </a:spcBef>
              <a:buClr>
                <a:srgbClr val="808080"/>
              </a:buClr>
              <a:defRPr/>
            </a:pPr>
            <a:r>
              <a:rPr lang="ru-RU" sz="2400" kern="0" dirty="0" smtClean="0">
                <a:latin typeface="Times New Roman" pitchFamily="18" charset="0"/>
                <a:cs typeface="Times New Roman" panose="02020603050405020304" pitchFamily="18" charset="0"/>
              </a:rPr>
              <a:t>     «</a:t>
            </a:r>
            <a:r>
              <a:rPr lang="ru-RU" sz="2400" kern="0" dirty="0">
                <a:latin typeface="Times New Roman" pitchFamily="18" charset="0"/>
                <a:cs typeface="Times New Roman" panose="02020603050405020304" pitchFamily="18" charset="0"/>
              </a:rPr>
              <a:t>Астрономия» 10-11 </a:t>
            </a:r>
            <a:r>
              <a:rPr lang="ru-RU" sz="2400" kern="0" dirty="0" smtClean="0">
                <a:latin typeface="Times New Roman" pitchFamily="18" charset="0"/>
                <a:cs typeface="Times New Roman" panose="02020603050405020304" pitchFamily="18" charset="0"/>
              </a:rPr>
              <a:t>класс</a:t>
            </a:r>
          </a:p>
          <a:p>
            <a:pPr marL="514350" lvl="0" indent="-514350" eaLnBrk="0" hangingPunct="0">
              <a:lnSpc>
                <a:spcPct val="80000"/>
              </a:lnSpc>
              <a:spcBef>
                <a:spcPct val="20000"/>
              </a:spcBef>
              <a:buClr>
                <a:srgbClr val="808080"/>
              </a:buClr>
              <a:defRPr/>
            </a:pPr>
            <a:r>
              <a:rPr lang="ru-RU" sz="2400" kern="0" dirty="0" smtClean="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ru-RU" sz="2400" kern="0" dirty="0">
                <a:latin typeface="Times New Roman" pitchFamily="18" charset="0"/>
                <a:cs typeface="Times New Roman" panose="02020603050405020304" pitchFamily="18" charset="0"/>
              </a:rPr>
              <a:t>. Учебный курс</a:t>
            </a:r>
          </a:p>
          <a:p>
            <a:pPr marL="182563" lvl="0" indent="-182563" eaLnBrk="0" hangingPunct="0">
              <a:lnSpc>
                <a:spcPct val="80000"/>
              </a:lnSpc>
              <a:spcBef>
                <a:spcPct val="20000"/>
              </a:spcBef>
              <a:buClr>
                <a:srgbClr val="808080"/>
              </a:buClr>
              <a:defRPr/>
            </a:pPr>
            <a:r>
              <a:rPr lang="ru-RU" sz="2400" kern="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smtClean="0">
                <a:latin typeface="Times New Roman" pitchFamily="18" charset="0"/>
                <a:cs typeface="Times New Roman" panose="02020603050405020304" pitchFamily="18" charset="0"/>
              </a:rPr>
              <a:t>  «</a:t>
            </a:r>
            <a:r>
              <a:rPr lang="ru-RU" sz="2400" kern="0" dirty="0">
                <a:latin typeface="Times New Roman" pitchFamily="18" charset="0"/>
                <a:cs typeface="Times New Roman" panose="02020603050405020304" pitchFamily="18" charset="0"/>
              </a:rPr>
              <a:t>Изучение аэродинамики и динамики </a:t>
            </a:r>
            <a:r>
              <a:rPr lang="ru-RU" sz="2400" kern="0" dirty="0" smtClean="0">
                <a:latin typeface="Times New Roman" pitchFamily="18" charset="0"/>
                <a:cs typeface="Times New Roman" panose="02020603050405020304" pitchFamily="18" charset="0"/>
              </a:rPr>
              <a:t>полета» 10класс</a:t>
            </a:r>
            <a:r>
              <a:rPr lang="ru-RU" sz="2400" kern="0" dirty="0">
                <a:latin typeface="Times New Roman" pitchFamily="18" charset="0"/>
                <a:cs typeface="Times New Roman" panose="02020603050405020304" pitchFamily="18" charset="0"/>
              </a:rPr>
              <a:t>,</a:t>
            </a:r>
          </a:p>
          <a:p>
            <a:pPr marL="182563" lvl="0" indent="-182563" eaLnBrk="0" hangingPunct="0">
              <a:lnSpc>
                <a:spcPct val="80000"/>
              </a:lnSpc>
              <a:spcBef>
                <a:spcPct val="20000"/>
              </a:spcBef>
              <a:buClr>
                <a:srgbClr val="808080"/>
              </a:buClr>
              <a:defRPr/>
            </a:pPr>
            <a:r>
              <a:rPr lang="ru-RU" sz="2400" kern="0" dirty="0" smtClean="0">
                <a:latin typeface="Times New Roman" pitchFamily="18" charset="0"/>
                <a:cs typeface="Times New Roman" panose="02020603050405020304" pitchFamily="18" charset="0"/>
              </a:rPr>
              <a:t>   «</a:t>
            </a:r>
            <a:r>
              <a:rPr lang="ru-RU" sz="2400" kern="0" dirty="0">
                <a:latin typeface="Times New Roman" pitchFamily="18" charset="0"/>
                <a:cs typeface="Times New Roman" panose="02020603050405020304" pitchFamily="18" charset="0"/>
              </a:rPr>
              <a:t>Инженерная физика» 11класс </a:t>
            </a:r>
          </a:p>
          <a:p>
            <a:pPr marL="182563" lvl="0" indent="-182563" eaLnBrk="0" hangingPunct="0">
              <a:lnSpc>
                <a:spcPct val="80000"/>
              </a:lnSpc>
              <a:spcBef>
                <a:spcPct val="20000"/>
              </a:spcBef>
              <a:buClr>
                <a:srgbClr val="808080"/>
              </a:buClr>
              <a:defRPr/>
            </a:pPr>
            <a:r>
              <a:rPr lang="ru-RU" sz="2400" kern="0" dirty="0">
                <a:latin typeface="Times New Roman" pitchFamily="18" charset="0"/>
                <a:cs typeface="Times New Roman" panose="02020603050405020304" pitchFamily="18" charset="0"/>
              </a:rPr>
              <a:t>3. Элективный курс  </a:t>
            </a:r>
          </a:p>
          <a:p>
            <a:pPr marL="182563" lvl="0" indent="-182563" eaLnBrk="0" hangingPunct="0">
              <a:lnSpc>
                <a:spcPct val="80000"/>
              </a:lnSpc>
              <a:spcBef>
                <a:spcPct val="20000"/>
              </a:spcBef>
              <a:buClr>
                <a:srgbClr val="808080"/>
              </a:buClr>
              <a:defRPr/>
            </a:pPr>
            <a:r>
              <a:rPr lang="ru-RU" sz="2400" kern="0" dirty="0" smtClean="0">
                <a:latin typeface="Times New Roman" pitchFamily="18" charset="0"/>
                <a:cs typeface="Times New Roman" panose="02020603050405020304" pitchFamily="18" charset="0"/>
              </a:rPr>
              <a:t>   «</a:t>
            </a:r>
            <a:r>
              <a:rPr lang="ru-RU" sz="2400" kern="0" dirty="0">
                <a:latin typeface="Times New Roman" pitchFamily="18" charset="0"/>
                <a:cs typeface="Times New Roman" panose="02020603050405020304" pitchFamily="18" charset="0"/>
              </a:rPr>
              <a:t>Космические технологии» 10-11класс,</a:t>
            </a:r>
          </a:p>
          <a:p>
            <a:pPr marL="182563" lvl="0" indent="-182563" eaLnBrk="0" hangingPunct="0">
              <a:lnSpc>
                <a:spcPct val="80000"/>
              </a:lnSpc>
              <a:spcBef>
                <a:spcPct val="20000"/>
              </a:spcBef>
              <a:buClr>
                <a:srgbClr val="808080"/>
              </a:buClr>
              <a:defRPr/>
            </a:pPr>
            <a:r>
              <a:rPr lang="ru-RU" sz="2400" kern="0" dirty="0">
                <a:latin typeface="Times New Roman" pitchFamily="18" charset="0"/>
                <a:cs typeface="Times New Roman" panose="02020603050405020304" pitchFamily="18" charset="0"/>
              </a:rPr>
              <a:t>4 . Индивидуальный проект</a:t>
            </a:r>
          </a:p>
          <a:p>
            <a:pPr marL="342900" lvl="0" indent="-342900" eaLnBrk="0" hangingPunct="0">
              <a:lnSpc>
                <a:spcPct val="125000"/>
              </a:lnSpc>
              <a:spcBef>
                <a:spcPct val="20000"/>
              </a:spcBef>
              <a:buClr>
                <a:srgbClr val="808080"/>
              </a:buClr>
            </a:pPr>
            <a:r>
              <a:rPr lang="ru-RU" sz="2400" kern="0" dirty="0">
                <a:latin typeface="Times New Roman" pitchFamily="18" charset="0"/>
                <a:cs typeface="Times New Roman" panose="02020603050405020304" pitchFamily="18" charset="0"/>
              </a:rPr>
              <a:t>5. Курсы внеурочной деятельности </a:t>
            </a:r>
            <a:endParaRPr lang="ru-RU" sz="2400" kern="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lnSpc>
                <a:spcPct val="125000"/>
              </a:lnSpc>
              <a:spcBef>
                <a:spcPct val="20000"/>
              </a:spcBef>
              <a:buClr>
                <a:srgbClr val="808080"/>
              </a:buClr>
            </a:pPr>
            <a:r>
              <a:rPr lang="ru-RU" sz="2400" kern="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smtClean="0">
                <a:latin typeface="Times New Roman" pitchFamily="18" charset="0"/>
                <a:cs typeface="Times New Roman" panose="02020603050405020304" pitchFamily="18" charset="0"/>
              </a:rPr>
              <a:t>    «</a:t>
            </a:r>
            <a:r>
              <a:rPr lang="ru-RU" sz="2400" kern="0" dirty="0">
                <a:latin typeface="Times New Roman" pitchFamily="18" charset="0"/>
                <a:cs typeface="Times New Roman" panose="02020603050405020304" pitchFamily="18" charset="0"/>
              </a:rPr>
              <a:t>Космические технологии» 10класс.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769461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66800" y="76200"/>
            <a:ext cx="67056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kern="0" dirty="0">
                <a:solidFill>
                  <a:srgbClr val="2D2DB9">
                    <a:lumMod val="5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Times New Roman" pitchFamily="18" charset="0"/>
              </a:rPr>
              <a:t>Профильное обучение:</a:t>
            </a:r>
            <a:br>
              <a:rPr lang="ru-RU" sz="2800" b="1" kern="0" dirty="0">
                <a:solidFill>
                  <a:srgbClr val="2D2DB9">
                    <a:lumMod val="5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Times New Roman" pitchFamily="18" charset="0"/>
              </a:rPr>
            </a:br>
            <a:r>
              <a:rPr lang="ru-RU" sz="2800" b="1" kern="0" dirty="0">
                <a:solidFill>
                  <a:srgbClr val="2D2DB9">
                    <a:lumMod val="5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Times New Roman" pitchFamily="18" charset="0"/>
              </a:rPr>
              <a:t>технологический (аэрокосмический) профиль обучения (10-11классы)</a:t>
            </a:r>
            <a:r>
              <a:rPr lang="ru-RU" sz="4400" b="1" kern="0" dirty="0">
                <a:solidFill>
                  <a:srgbClr val="2D2DB9">
                    <a:lumMod val="5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Times New Roman" pitchFamily="18" charset="0"/>
              </a:rPr>
              <a:t/>
            </a:r>
            <a:br>
              <a:rPr lang="ru-RU" sz="4400" b="1" kern="0" dirty="0">
                <a:solidFill>
                  <a:srgbClr val="2D2DB9">
                    <a:lumMod val="5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Times New Roman" pitchFamily="18" charset="0"/>
              </a:rPr>
            </a:b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2637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914400"/>
          </a:xfrm>
        </p:spPr>
        <p:txBody>
          <a:bodyPr/>
          <a:lstStyle/>
          <a:p>
            <a:pPr lvl="0"/>
            <a:r>
              <a:rPr lang="ru-RU" sz="4000" b="1" kern="1200" dirty="0" smtClean="0">
                <a:solidFill>
                  <a:srgbClr val="4E3B30"/>
                </a:solidFill>
                <a:latin typeface="Times New Roman"/>
                <a:ea typeface="Calibri"/>
                <a:cs typeface="Times New Roman"/>
              </a:rPr>
              <a:t>Результат применения проекта:</a:t>
            </a:r>
            <a:r>
              <a:rPr lang="ru-RU" b="1" kern="1200" dirty="0" smtClean="0">
                <a:solidFill>
                  <a:srgbClr val="4E3B30"/>
                </a:solidFill>
                <a:latin typeface="Franklin Gothic Book"/>
                <a:ea typeface="Calibri"/>
                <a:cs typeface="Times New Roman"/>
              </a:rPr>
              <a:t/>
            </a:r>
            <a:br>
              <a:rPr lang="ru-RU" b="1" kern="1200" dirty="0" smtClean="0">
                <a:solidFill>
                  <a:srgbClr val="4E3B30"/>
                </a:solidFill>
                <a:latin typeface="Franklin Gothic Book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762000"/>
            <a:ext cx="8610600" cy="5791200"/>
          </a:xfrm>
        </p:spPr>
        <p:txBody>
          <a:bodyPr/>
          <a:lstStyle/>
          <a:p>
            <a:pPr lvl="0" algn="just" eaLnBrk="1" fontAlgn="auto" hangingPunct="1">
              <a:lnSpc>
                <a:spcPct val="115000"/>
              </a:lnSpc>
              <a:spcAft>
                <a:spcPts val="675"/>
              </a:spcAft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sz="2000" kern="1200" dirty="0" smtClean="0">
                <a:solidFill>
                  <a:srgbClr val="4E3B30"/>
                </a:solidFill>
                <a:latin typeface="Times New Roman"/>
                <a:ea typeface="Calibri"/>
                <a:cs typeface="Times New Roman"/>
              </a:rPr>
              <a:t>Ученики получат прочные знания по предметам естественно-научного цикла и междисциплинарным вопросам</a:t>
            </a:r>
            <a:endParaRPr lang="ru-RU" sz="2000" kern="1200" dirty="0" smtClean="0">
              <a:solidFill>
                <a:srgbClr val="4E3B30"/>
              </a:solidFill>
              <a:latin typeface="Franklin Gothic Book"/>
              <a:ea typeface="Calibri"/>
              <a:cs typeface="Times New Roman"/>
            </a:endParaRPr>
          </a:p>
          <a:p>
            <a:pPr lvl="0" algn="just" eaLnBrk="1" fontAlgn="auto" hangingPunct="1">
              <a:lnSpc>
                <a:spcPct val="115000"/>
              </a:lnSpc>
              <a:spcAft>
                <a:spcPts val="675"/>
              </a:spcAft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sz="2000" kern="1200" dirty="0" smtClean="0">
                <a:solidFill>
                  <a:srgbClr val="4E3B30"/>
                </a:solidFill>
                <a:latin typeface="Times New Roman"/>
                <a:ea typeface="Calibri"/>
                <a:cs typeface="Times New Roman"/>
              </a:rPr>
              <a:t>Позволит </a:t>
            </a:r>
            <a:r>
              <a:rPr lang="ru-RU" sz="2000" kern="1200" dirty="0">
                <a:solidFill>
                  <a:srgbClr val="4E3B30"/>
                </a:solidFill>
                <a:latin typeface="Times New Roman"/>
                <a:ea typeface="Calibri"/>
                <a:cs typeface="Times New Roman"/>
              </a:rPr>
              <a:t>ученикам приобрести системный </a:t>
            </a:r>
            <a:r>
              <a:rPr lang="ru-RU" sz="2000" i="1" kern="1200" dirty="0">
                <a:solidFill>
                  <a:srgbClr val="4E3B30"/>
                </a:solidFill>
                <a:latin typeface="Times New Roman"/>
                <a:ea typeface="Calibri"/>
                <a:cs typeface="Times New Roman"/>
              </a:rPr>
              <a:t>взгляд на инженерию как сферу</a:t>
            </a:r>
            <a:r>
              <a:rPr lang="ru-RU" sz="2000" kern="1200" dirty="0">
                <a:solidFill>
                  <a:srgbClr val="4E3B30"/>
                </a:solidFill>
                <a:latin typeface="Times New Roman"/>
                <a:ea typeface="Calibri"/>
                <a:cs typeface="Times New Roman"/>
              </a:rPr>
              <a:t> практической деятельности</a:t>
            </a:r>
            <a:endParaRPr lang="ru-RU" sz="2000" kern="1200" dirty="0">
              <a:solidFill>
                <a:srgbClr val="4E3B30"/>
              </a:solidFill>
              <a:latin typeface="Franklin Gothic Book"/>
              <a:ea typeface="Calibri"/>
              <a:cs typeface="Times New Roman"/>
            </a:endParaRPr>
          </a:p>
          <a:p>
            <a:pPr lvl="0" algn="just" eaLnBrk="1" fontAlgn="auto" hangingPunct="1">
              <a:lnSpc>
                <a:spcPct val="115000"/>
              </a:lnSpc>
              <a:spcAft>
                <a:spcPts val="675"/>
              </a:spcAft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sz="2000" kern="1200" dirty="0">
                <a:solidFill>
                  <a:srgbClr val="4E3B30"/>
                </a:solidFill>
                <a:latin typeface="Times New Roman"/>
                <a:ea typeface="Calibri"/>
                <a:cs typeface="Times New Roman"/>
              </a:rPr>
              <a:t>Позволит ученикам сформировать компетенции решения актуальных инженерно-технических задач и работы с техникой</a:t>
            </a:r>
            <a:endParaRPr lang="ru-RU" sz="2000" kern="1200" dirty="0">
              <a:solidFill>
                <a:srgbClr val="4E3B30"/>
              </a:solidFill>
              <a:latin typeface="Franklin Gothic Book"/>
              <a:ea typeface="Calibri"/>
              <a:cs typeface="Times New Roman"/>
            </a:endParaRPr>
          </a:p>
          <a:p>
            <a:pPr lvl="0" algn="just" eaLnBrk="1" fontAlgn="auto" hangingPunct="1">
              <a:lnSpc>
                <a:spcPct val="115000"/>
              </a:lnSpc>
              <a:spcAft>
                <a:spcPts val="675"/>
              </a:spcAft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sz="2000" kern="1200" dirty="0">
                <a:solidFill>
                  <a:srgbClr val="4E3B30"/>
                </a:solidFill>
                <a:latin typeface="Times New Roman"/>
                <a:ea typeface="Calibri"/>
                <a:cs typeface="Times New Roman"/>
              </a:rPr>
              <a:t>Обучающиеся научатся добиваться поставленных целей в сроки, без серьезных ошибок и лишних финансовых издержек</a:t>
            </a:r>
            <a:endParaRPr lang="ru-RU" sz="2000" kern="1200" dirty="0">
              <a:solidFill>
                <a:srgbClr val="4E3B30"/>
              </a:solidFill>
              <a:latin typeface="Franklin Gothic Book"/>
              <a:ea typeface="Calibri"/>
              <a:cs typeface="Times New Roman"/>
            </a:endParaRPr>
          </a:p>
          <a:p>
            <a:pPr lvl="0" algn="just" eaLnBrk="1" fontAlgn="auto" hangingPunct="1">
              <a:lnSpc>
                <a:spcPct val="115000"/>
              </a:lnSpc>
              <a:spcAft>
                <a:spcPts val="675"/>
              </a:spcAft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sz="2000" kern="1200" dirty="0">
                <a:solidFill>
                  <a:srgbClr val="4E3B30"/>
                </a:solidFill>
                <a:latin typeface="Times New Roman"/>
                <a:ea typeface="Calibri"/>
                <a:cs typeface="Times New Roman"/>
              </a:rPr>
              <a:t>Решение различных практических задач в системе обучения позволит стимулировать интерес учеников к сфере инноваций и высоких технологий и определиться в дальнейшей профессиональной деятельности, профессиональном обучении и социализации</a:t>
            </a:r>
            <a:endParaRPr lang="ru-RU" sz="2000" kern="1200" dirty="0">
              <a:solidFill>
                <a:srgbClr val="4E3B30"/>
              </a:solidFill>
              <a:latin typeface="Franklin Gothic Book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86830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134" y="228600"/>
            <a:ext cx="8077200" cy="4495800"/>
          </a:xfrm>
        </p:spPr>
        <p:txBody>
          <a:bodyPr/>
          <a:lstStyle/>
          <a:p>
            <a:pPr marL="0" lvl="0" indent="0" algn="ctr" eaLnBrk="1" fontAlgn="auto" hangingPunct="1">
              <a:lnSpc>
                <a:spcPct val="115000"/>
              </a:lnSpc>
              <a:spcAft>
                <a:spcPts val="675"/>
              </a:spcAft>
              <a:buClr>
                <a:srgbClr val="F0A22E"/>
              </a:buClr>
              <a:buSzPct val="70000"/>
              <a:buNone/>
            </a:pPr>
            <a:r>
              <a:rPr lang="ru-RU" kern="1200" dirty="0">
                <a:solidFill>
                  <a:srgbClr val="4E3B30"/>
                </a:solidFill>
                <a:latin typeface="Times New Roman"/>
                <a:ea typeface="Calibri"/>
                <a:cs typeface="Times New Roman"/>
              </a:rPr>
              <a:t>СПАСИБО ЗА ВНИМАНИЕ !</a:t>
            </a:r>
            <a:endParaRPr lang="ru-RU" kern="1200" dirty="0">
              <a:solidFill>
                <a:srgbClr val="4E3B30"/>
              </a:solidFill>
              <a:latin typeface="Calibri"/>
              <a:ea typeface="Calibri"/>
              <a:cs typeface="Times New Roman"/>
            </a:endParaRPr>
          </a:p>
          <a:p>
            <a:pPr lvl="0" algn="just" eaLnBrk="1" fontAlgn="auto" hangingPunct="1">
              <a:lnSpc>
                <a:spcPct val="100000"/>
              </a:lnSpc>
              <a:spcAft>
                <a:spcPts val="675"/>
              </a:spcAft>
              <a:buClr>
                <a:srgbClr val="F0A22E"/>
              </a:buClr>
              <a:buSzPct val="70000"/>
              <a:buFont typeface="Wingdings 2"/>
              <a:buChar char=""/>
            </a:pPr>
            <a:endParaRPr lang="ru-RU" sz="2000" i="1" kern="1200" dirty="0">
              <a:solidFill>
                <a:srgbClr val="4E3B30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r" eaLnBrk="1" fontAlgn="auto" hangingPunct="1">
              <a:lnSpc>
                <a:spcPct val="100000"/>
              </a:lnSpc>
              <a:spcAft>
                <a:spcPts val="675"/>
              </a:spcAft>
              <a:buClr>
                <a:srgbClr val="F0A22E"/>
              </a:buClr>
              <a:buSzPct val="70000"/>
              <a:buNone/>
            </a:pPr>
            <a:r>
              <a:rPr lang="ru-RU" sz="2000" i="1" kern="1200" dirty="0">
                <a:solidFill>
                  <a:srgbClr val="4E3B30"/>
                </a:solidFill>
                <a:latin typeface="Times New Roman"/>
                <a:ea typeface="Calibri"/>
                <a:cs typeface="Times New Roman"/>
              </a:rPr>
              <a:t>НАМ </a:t>
            </a:r>
            <a:r>
              <a:rPr lang="ru-RU" sz="2000" i="1" kern="1200" dirty="0" smtClean="0">
                <a:solidFill>
                  <a:srgbClr val="4E3B30"/>
                </a:solidFill>
                <a:latin typeface="Times New Roman"/>
                <a:ea typeface="Calibri"/>
                <a:cs typeface="Times New Roman"/>
              </a:rPr>
              <a:t> ЕСТЬ </a:t>
            </a:r>
            <a:r>
              <a:rPr lang="ru-RU" sz="2000" i="1" kern="1200" dirty="0">
                <a:solidFill>
                  <a:srgbClr val="4E3B30"/>
                </a:solidFill>
                <a:latin typeface="Times New Roman"/>
                <a:ea typeface="Calibri"/>
                <a:cs typeface="Times New Roman"/>
              </a:rPr>
              <a:t>ЧЕМ ГОРДИТЬСЯ! </a:t>
            </a:r>
          </a:p>
          <a:p>
            <a:pPr marL="0" lvl="0" indent="0" algn="r" eaLnBrk="1" fontAlgn="auto" hangingPunct="1">
              <a:lnSpc>
                <a:spcPct val="100000"/>
              </a:lnSpc>
              <a:spcAft>
                <a:spcPts val="675"/>
              </a:spcAft>
              <a:buClr>
                <a:srgbClr val="F0A22E"/>
              </a:buClr>
              <a:buSzPct val="70000"/>
              <a:buNone/>
            </a:pPr>
            <a:r>
              <a:rPr lang="ru-RU" sz="2000" i="1" kern="1200" dirty="0">
                <a:solidFill>
                  <a:srgbClr val="4E3B30"/>
                </a:solidFill>
                <a:latin typeface="Times New Roman"/>
                <a:ea typeface="Calibri"/>
                <a:cs typeface="Times New Roman"/>
              </a:rPr>
              <a:t>МЫ К ЗВЕЗДАМ ПУТЬ ОТКРЫЛИ С ЗЕМЛИ</a:t>
            </a:r>
            <a:r>
              <a:rPr lang="ru-RU" kern="1200" dirty="0">
                <a:solidFill>
                  <a:srgbClr val="4E3B30"/>
                </a:solidFill>
                <a:latin typeface="Times New Roman"/>
                <a:ea typeface="Calibri"/>
                <a:cs typeface="Times New Roman"/>
              </a:rPr>
              <a:t>!</a:t>
            </a:r>
            <a:endParaRPr lang="ru-RU" kern="1200" dirty="0">
              <a:solidFill>
                <a:srgbClr val="4E3B3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66" y="2893255"/>
            <a:ext cx="4224337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62278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loud skipper design template">
  <a:themeElements>
    <a:clrScheme name="Cloud skipper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oud skipper design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Mirrored buildings design template</Template>
  <TotalTime>3173</TotalTime>
  <Words>293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Cloud skipper design template</vt:lpstr>
      <vt:lpstr>Тема Office</vt:lpstr>
      <vt:lpstr> Организация профориентационной работы  в школе в рамках предпрофильной подготовки и профильного обучения</vt:lpstr>
      <vt:lpstr>Презентация PowerPoint</vt:lpstr>
      <vt:lpstr>профориентация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 применения проекта: 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 training presentation</dc:title>
  <dc:creator>Microsoft Corporation</dc:creator>
  <cp:lastModifiedBy>Crazy night</cp:lastModifiedBy>
  <cp:revision>278</cp:revision>
  <cp:lastPrinted>1601-01-01T00:00:00Z</cp:lastPrinted>
  <dcterms:created xsi:type="dcterms:W3CDTF">2003-03-27T19:05:06Z</dcterms:created>
  <dcterms:modified xsi:type="dcterms:W3CDTF">2018-12-17T20:58:34Z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PInstallLocation">
    <vt:lpwstr>{My Templates}</vt:lpwstr>
  </property>
  <property fmtid="{D5CDD505-2E9C-101B-9397-08002B2CF9AE}" pid="3" name="PrimaryImageGen">
    <vt:lpwstr>1</vt:lpwstr>
  </property>
  <property fmtid="{D5CDD505-2E9C-101B-9397-08002B2CF9AE}" pid="4" name="TPCommandLine">
    <vt:lpwstr>{PP} /n {FilePath}</vt:lpwstr>
  </property>
  <property fmtid="{D5CDD505-2E9C-101B-9397-08002B2CF9AE}" pid="5" name="ContentTypeId">
    <vt:lpwstr>0x0101006025706CF4CD034688BEBAE97A2E701D020200C3831ACA17D8814887A164412888521E</vt:lpwstr>
  </property>
  <property fmtid="{D5CDD505-2E9C-101B-9397-08002B2CF9AE}" pid="6" name="display_urn:schemas-microsoft-com:office:office#APAuthor">
    <vt:lpwstr>REDMOND\cynvey</vt:lpwstr>
  </property>
  <property fmtid="{D5CDD505-2E9C-101B-9397-08002B2CF9AE}" pid="7" name="APAuthor">
    <vt:lpwstr>191</vt:lpwstr>
  </property>
  <property fmtid="{D5CDD505-2E9C-101B-9397-08002B2CF9AE}" pid="8" name="IsDeleted">
    <vt:lpwstr>0</vt:lpwstr>
  </property>
  <property fmtid="{D5CDD505-2E9C-101B-9397-08002B2CF9AE}" pid="9" name="Milestone">
    <vt:lpwstr>Continuous</vt:lpwstr>
  </property>
  <property fmtid="{D5CDD505-2E9C-101B-9397-08002B2CF9AE}" pid="10" name="ShowIn">
    <vt:lpwstr>Show everywhere</vt:lpwstr>
  </property>
  <property fmtid="{D5CDD505-2E9C-101B-9397-08002B2CF9AE}" pid="11" name="UANotes">
    <vt:lpwstr>399466L. LEGACY FROM TOW. . updated design and some updates to text. SEO Pilot 2008</vt:lpwstr>
  </property>
  <property fmtid="{D5CDD505-2E9C-101B-9397-08002B2CF9AE}" pid="12" name="TemplateStatus">
    <vt:lpwstr>Complete</vt:lpwstr>
  </property>
  <property fmtid="{D5CDD505-2E9C-101B-9397-08002B2CF9AE}" pid="13" name="TPAppVersion">
    <vt:lpwstr>11</vt:lpwstr>
  </property>
  <property fmtid="{D5CDD505-2E9C-101B-9397-08002B2CF9AE}" pid="14" name="IsSearchable">
    <vt:lpwstr>0</vt:lpwstr>
  </property>
  <property fmtid="{D5CDD505-2E9C-101B-9397-08002B2CF9AE}" pid="15" name="NumericId">
    <vt:lpwstr>-1.00000000000000</vt:lpwstr>
  </property>
  <property fmtid="{D5CDD505-2E9C-101B-9397-08002B2CF9AE}" pid="16" name="PublishTargets">
    <vt:lpwstr>OfficeOnline</vt:lpwstr>
  </property>
  <property fmtid="{D5CDD505-2E9C-101B-9397-08002B2CF9AE}" pid="17" name="TPLaunchHelpLinkType">
    <vt:lpwstr>Template</vt:lpwstr>
  </property>
  <property fmtid="{D5CDD505-2E9C-101B-9397-08002B2CF9AE}" pid="18" name="TPFriendlyName">
    <vt:lpwstr>Employee training presentation</vt:lpwstr>
  </property>
  <property fmtid="{D5CDD505-2E9C-101B-9397-08002B2CF9AE}" pid="19" name="display_urn:schemas-microsoft-com:office:office#APEditor">
    <vt:lpwstr>REDMOND\v-luannv</vt:lpwstr>
  </property>
  <property fmtid="{D5CDD505-2E9C-101B-9397-08002B2CF9AE}" pid="20" name="APEditor">
    <vt:lpwstr>92</vt:lpwstr>
  </property>
  <property fmtid="{D5CDD505-2E9C-101B-9397-08002B2CF9AE}" pid="21" name="Provider">
    <vt:lpwstr>EY006220130</vt:lpwstr>
  </property>
  <property fmtid="{D5CDD505-2E9C-101B-9397-08002B2CF9AE}" pid="22" name="SourceTitle">
    <vt:lpwstr>Employee training presentation</vt:lpwstr>
  </property>
  <property fmtid="{D5CDD505-2E9C-101B-9397-08002B2CF9AE}" pid="23" name="TPApplication">
    <vt:lpwstr>PowerPoint</vt:lpwstr>
  </property>
  <property fmtid="{D5CDD505-2E9C-101B-9397-08002B2CF9AE}" pid="24" name="TPLaunchHelpLink">
    <vt:lpwstr/>
  </property>
  <property fmtid="{D5CDD505-2E9C-101B-9397-08002B2CF9AE}" pid="25" name="OpenTemplate">
    <vt:lpwstr>1</vt:lpwstr>
  </property>
  <property fmtid="{D5CDD505-2E9C-101B-9397-08002B2CF9AE}" pid="26" name="UALocRecommendation">
    <vt:lpwstr>Localize</vt:lpwstr>
  </property>
  <property fmtid="{D5CDD505-2E9C-101B-9397-08002B2CF9AE}" pid="27" name="Applications">
    <vt:lpwstr>79;#Template 12;#64;#PowerPoint 2003;#184;#Office 2000;#182;#Office XP;#65;#Microsoft Office PowerPoint 2007</vt:lpwstr>
  </property>
  <property fmtid="{D5CDD505-2E9C-101B-9397-08002B2CF9AE}" pid="28" name="PublishStatusLookup">
    <vt:lpwstr>258176</vt:lpwstr>
  </property>
  <property fmtid="{D5CDD505-2E9C-101B-9397-08002B2CF9AE}" pid="29" name="TPComponent">
    <vt:lpwstr>PPTFiles</vt:lpwstr>
  </property>
  <property fmtid="{D5CDD505-2E9C-101B-9397-08002B2CF9AE}" pid="30" name="TPNamespace">
    <vt:lpwstr>POWERPNT</vt:lpwstr>
  </property>
  <property fmtid="{D5CDD505-2E9C-101B-9397-08002B2CF9AE}" pid="31" name="TPClientViewer">
    <vt:lpwstr>Microsoft Office PowerPoint</vt:lpwstr>
  </property>
  <property fmtid="{D5CDD505-2E9C-101B-9397-08002B2CF9AE}" pid="32" name="APTrustLevel">
    <vt:lpwstr>1.00000000000000</vt:lpwstr>
  </property>
  <property fmtid="{D5CDD505-2E9C-101B-9397-08002B2CF9AE}" pid="33" name="TrustLevel">
    <vt:lpwstr>Microsoft Managed Content</vt:lpwstr>
  </property>
  <property fmtid="{D5CDD505-2E9C-101B-9397-08002B2CF9AE}" pid="34" name="Content Type">
    <vt:lpwstr>OOFile</vt:lpwstr>
  </property>
  <property fmtid="{D5CDD505-2E9C-101B-9397-08002B2CF9AE}" pid="35" name="NumericAssetId">
    <vt:lpwstr/>
  </property>
  <property fmtid="{D5CDD505-2E9C-101B-9397-08002B2CF9AE}" pid="36" name="AssetType">
    <vt:lpwstr>TP</vt:lpwstr>
  </property>
  <property fmtid="{D5CDD505-2E9C-101B-9397-08002B2CF9AE}" pid="37" name="Markets">
    <vt:lpwstr/>
  </property>
  <property fmtid="{D5CDD505-2E9C-101B-9397-08002B2CF9AE}" pid="38" name="AppVer">
    <vt:lpwstr/>
  </property>
  <property fmtid="{D5CDD505-2E9C-101B-9397-08002B2CF9AE}" pid="39" name="AuthoringAssetId">
    <vt:lpwstr>TP006256168</vt:lpwstr>
  </property>
  <property fmtid="{D5CDD505-2E9C-101B-9397-08002B2CF9AE}" pid="40" name="AssetId">
    <vt:lpwstr>TS006256168</vt:lpwstr>
  </property>
</Properties>
</file>