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5"/>
  </p:notesMasterIdLst>
  <p:sldIdLst>
    <p:sldId id="272" r:id="rId7"/>
    <p:sldId id="273" r:id="rId8"/>
    <p:sldId id="274" r:id="rId9"/>
    <p:sldId id="278" r:id="rId10"/>
    <p:sldId id="280" r:id="rId11"/>
    <p:sldId id="279" r:id="rId12"/>
    <p:sldId id="258" r:id="rId13"/>
    <p:sldId id="265" r:id="rId14"/>
    <p:sldId id="266" r:id="rId15"/>
    <p:sldId id="259" r:id="rId16"/>
    <p:sldId id="263" r:id="rId17"/>
    <p:sldId id="260" r:id="rId18"/>
    <p:sldId id="268" r:id="rId19"/>
    <p:sldId id="267" r:id="rId20"/>
    <p:sldId id="269" r:id="rId21"/>
    <p:sldId id="270" r:id="rId22"/>
    <p:sldId id="256" r:id="rId23"/>
    <p:sldId id="271" r:id="rId2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50A4"/>
    <a:srgbClr val="C00000"/>
    <a:srgbClr val="2C72C7"/>
    <a:srgbClr val="FF0D16"/>
    <a:srgbClr val="FF0719"/>
    <a:srgbClr val="FF0C16"/>
    <a:srgbClr val="0C84CC"/>
    <a:srgbClr val="007EC9"/>
    <a:srgbClr val="0EC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1" autoAdjust="0"/>
  </p:normalViewPr>
  <p:slideViewPr>
    <p:cSldViewPr>
      <p:cViewPr>
        <p:scale>
          <a:sx n="98" d="100"/>
          <a:sy n="98" d="100"/>
        </p:scale>
        <p:origin x="-120" y="-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291574002682988E-2"/>
          <c:y val="5.1036110612044931E-2"/>
          <c:w val="0.72523001211387039"/>
          <c:h val="0.7502089074644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читают</c:v>
                </c:pt>
                <c:pt idx="1">
                  <c:v>иногда</c:v>
                </c:pt>
                <c:pt idx="2">
                  <c:v>не читают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28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читают</c:v>
                </c:pt>
                <c:pt idx="1">
                  <c:v>иногда</c:v>
                </c:pt>
                <c:pt idx="2">
                  <c:v>не читают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</c:v>
                </c:pt>
                <c:pt idx="1">
                  <c:v>40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84928"/>
        <c:axId val="45146880"/>
      </c:barChart>
      <c:catAx>
        <c:axId val="9548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45146880"/>
        <c:crosses val="autoZero"/>
        <c:auto val="1"/>
        <c:lblAlgn val="ctr"/>
        <c:lblOffset val="100"/>
        <c:noMultiLvlLbl val="0"/>
      </c:catAx>
      <c:valAx>
        <c:axId val="4514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48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66765465972169E-2"/>
          <c:y val="4.7396601629884169E-2"/>
          <c:w val="0.5294766236790277"/>
          <c:h val="0.78329247207773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младшие школьники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любят читать</c:v>
                </c:pt>
                <c:pt idx="1">
                  <c:v>не любят читать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старшие школьники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любят читать</c:v>
                </c:pt>
                <c:pt idx="1">
                  <c:v>не любят читать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08704"/>
        <c:axId val="47210496"/>
      </c:barChart>
      <c:catAx>
        <c:axId val="47208704"/>
        <c:scaling>
          <c:orientation val="minMax"/>
        </c:scaling>
        <c:delete val="0"/>
        <c:axPos val="b"/>
        <c:majorTickMark val="out"/>
        <c:minorTickMark val="none"/>
        <c:tickLblPos val="nextTo"/>
        <c:crossAx val="47210496"/>
        <c:crosses val="autoZero"/>
        <c:auto val="1"/>
        <c:lblAlgn val="ctr"/>
        <c:lblOffset val="100"/>
        <c:noMultiLvlLbl val="0"/>
      </c:catAx>
      <c:valAx>
        <c:axId val="4721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208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B278-8C12-449A-A925-99EFC842FB6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5CC3-2321-45AE-BA52-F3AE71379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7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19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0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4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3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9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7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3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88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61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4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15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57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45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3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6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7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32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1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28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74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93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74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57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45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34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6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70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3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18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28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74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93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74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36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33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69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34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1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87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90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84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87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43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1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93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7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64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5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148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67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44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48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86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81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4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6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6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3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emf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emf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18.png"/><Relationship Id="rId4" Type="http://schemas.openxmlformats.org/officeDocument/2006/relationships/hyperlink" Target="mailto:salavat-gum1@yandex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5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5.emf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nv.citifox.ru/wp-content/uploads/2016/11/57a74854a0d4a362a679354995a9c2b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274"/>
            <a:ext cx="3451865" cy="27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" y="260648"/>
            <a:ext cx="688996" cy="529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608" y="-28831"/>
            <a:ext cx="8626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1" y="1556792"/>
            <a:ext cx="394429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prodawez.ru/wp-content/uploads/2010/08/navodyasie-voprosi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5" y="943936"/>
            <a:ext cx="3388781" cy="16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1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ЦЕЛИ 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416496" y="2814055"/>
            <a:ext cx="3600400" cy="2664296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одернизация библиотечной инфраструктуры гимназии;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построение системы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формирования информационной культуры обучающихся на качественно новой основе с применением интерактивных методов и форм обучения.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3269" y="1846565"/>
            <a:ext cx="179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2C72C7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448944" y="2780928"/>
            <a:ext cx="5328592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обновить информационно-образовательную среду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библиотеки гимназии посредством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комплектования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библиотечного фонда и подключения уникальных сервисов;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поэтапно внедрить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образовательную практику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инновационных форм и методов развития информационной культуры школьников;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организовать сетевое взаимодействие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распространению опыта.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6516" y="1846565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yriad Pro" panose="020B0503030403020204" pitchFamily="34" charset="0"/>
              </a:rPr>
              <a:t>Цели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7" y="1324201"/>
            <a:ext cx="1392843" cy="1617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27" y="1340768"/>
            <a:ext cx="1392842" cy="16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9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ЦЕЛЕВАЯ АУДИТОРИЯ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33392" y="2060848"/>
            <a:ext cx="5472608" cy="13681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обучающиеся,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педагоги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родители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обучающихся,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персонал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школьных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библиотек.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844824"/>
            <a:ext cx="2952328" cy="28986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16896" y="2060848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2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07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60912" y="1592796"/>
            <a:ext cx="5544616" cy="356439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в общеобразовательной организации нормативно и организационно - методической базы инновационной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видеоролика о результатах инновационной деятельности образовательной организации в рамках мероприятия.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Инициация создания образовательной сети инновационной тематической направленности.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18599" y="1340768"/>
            <a:ext cx="829423" cy="936104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24975"/>
            <a:ext cx="345638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3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47600" y="0"/>
            <a:ext cx="8625408" cy="2081199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«Современная школьная библиотека: формирование инфраструктуры чтения»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198" y="1793151"/>
            <a:ext cx="2540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июль-август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04518" y="2924944"/>
            <a:ext cx="1656184" cy="1808584"/>
            <a:chOff x="949936" y="1910445"/>
            <a:chExt cx="1656184" cy="1808584"/>
          </a:xfrm>
        </p:grpSpPr>
        <p:sp>
          <p:nvSpPr>
            <p:cNvPr id="7" name="Овал 6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81347" y="3229211"/>
                <a:ext cx="445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prstClr val="white"/>
                    </a:solidFill>
                  </a:rPr>
                  <a:t>01</a:t>
                </a:r>
              </a:p>
            </p:txBody>
          </p:sp>
        </p:grpSp>
      </p:grpSp>
      <p:pic>
        <p:nvPicPr>
          <p:cNvPr id="12" name="Picture 2" descr="D:\Work\Prodject\Презентация Ирина Брацун\01\Иконки\noun_586844_cc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0" y="3289257"/>
            <a:ext cx="742046" cy="92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2760" y="1340768"/>
            <a:ext cx="697691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необходимых изменений в нормативно-правовую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фондов;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базы для комплектования библиотечного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фонда;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по формированию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культуры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включения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уроков с использованием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электронных краеведческих </a:t>
            </a:r>
          </a:p>
          <a:p>
            <a:pPr marL="285750" indent="-28575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ресурсов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родительских собраний, посвященных теме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информационной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учащихся;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наглядно-методических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8" y="217646"/>
            <a:ext cx="688996" cy="5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9568" y="0"/>
            <a:ext cx="8625408" cy="2081199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«Современная школьная библиотека: формирование инфраструктуры чтения»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60793"/>
            <a:ext cx="3003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сентябрь-декабрь </a:t>
            </a:r>
            <a:r>
              <a:rPr lang="ru-RU" sz="2000" dirty="0"/>
              <a:t>2017г</a:t>
            </a:r>
            <a:r>
              <a:rPr lang="ru-RU" sz="2000" dirty="0" smtClean="0"/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496" y="2749426"/>
            <a:ext cx="1656184" cy="1808584"/>
            <a:chOff x="3224808" y="1910445"/>
            <a:chExt cx="1656184" cy="1808584"/>
          </a:xfrm>
        </p:grpSpPr>
        <p:sp>
          <p:nvSpPr>
            <p:cNvPr id="14" name="Овал 13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prstClr val="white"/>
                    </a:solidFill>
                  </a:rPr>
                  <a:t>02</a:t>
                </a:r>
              </a:p>
            </p:txBody>
          </p:sp>
        </p:grpSp>
      </p:grpSp>
      <p:pic>
        <p:nvPicPr>
          <p:cNvPr id="18" name="Picture 4" descr="D:\Work\Prodject\Презентация Ирина Брацун\01\Иконки\04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8" y="2961252"/>
            <a:ext cx="885552" cy="11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2800" y="1268760"/>
            <a:ext cx="645413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модернизированных механизмов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персонифицированного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библиотечного обслуживания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омплектование фондов электронными ресурсами;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электронных кабинетов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педагогов,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виртуальной учительской;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оздание видеоролика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доработанной программы по формированию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информационной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школьников;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сетевого взаимодействия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участников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образовательного процесса.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217646"/>
            <a:ext cx="688996" cy="5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3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47600" y="21954"/>
            <a:ext cx="8625408" cy="2081199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«Современная школьная библиотека: формирование инфраструктуры чтения»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317" y="1764229"/>
            <a:ext cx="208422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январь-март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2018 г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4488" y="2749116"/>
            <a:ext cx="1656184" cy="1808584"/>
            <a:chOff x="949936" y="1910445"/>
            <a:chExt cx="1656184" cy="1808584"/>
          </a:xfrm>
        </p:grpSpPr>
        <p:sp>
          <p:nvSpPr>
            <p:cNvPr id="8" name="Овал 7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prstClr val="white"/>
                    </a:solidFill>
                  </a:rPr>
                  <a:t>03</a:t>
                </a:r>
              </a:p>
            </p:txBody>
          </p:sp>
        </p:grpSp>
      </p:grpSp>
      <p:pic>
        <p:nvPicPr>
          <p:cNvPr id="13" name="Picture 3" descr="D:\Work\Prodject\Презентация Ирина Брацун\01\Иконки\05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" y="2980763"/>
            <a:ext cx="954312" cy="11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9009" y="1972377"/>
            <a:ext cx="71682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88011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ценка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эффективности внедрения, сетевое взаимодействие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8011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по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распространению опыта по реализации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Проекта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2.3.ФЦПРО;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88011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Мониторинг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динамики читательской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активности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88011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методических рекомендаций по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автоматизации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8011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библиотечных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процессов, внедрению программ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формирования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8011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информационной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культуры.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" y="260648"/>
            <a:ext cx="688996" cy="5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8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7560" y="0"/>
            <a:ext cx="8625408" cy="2081199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«Современная школьная библиотека: формирование инфраструктуры чтения»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/>
              <a:t> </a:t>
            </a:r>
          </a:p>
        </p:txBody>
      </p:sp>
      <p:pic>
        <p:nvPicPr>
          <p:cNvPr id="11" name="Рисунок 10" descr="C:\Users\user\Downloads\DSCN49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56" y="1360358"/>
            <a:ext cx="300626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фото_август_умц\IMG_53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38" y="3212977"/>
            <a:ext cx="299454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ocuments\2016-2017\Библиотека\Для заявки_гимн 1\Фото Мешкова\DSC017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11" y="3645023"/>
            <a:ext cx="2592011" cy="187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Для выступлений\февраль 2017\G1.mp4_snapshot_03.15_[2017.02.03_11.06.14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23" y="1200374"/>
            <a:ext cx="2843003" cy="187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217646"/>
            <a:ext cx="688996" cy="529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3" y="2569185"/>
            <a:ext cx="187873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00" y="1556792"/>
            <a:ext cx="8625408" cy="2081199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«Современная школьная библиотека: формирование инфраструктуры чтения»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0632" y="317343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r>
              <a:rPr lang="ru-RU" dirty="0" smtClean="0"/>
              <a:t>«Гимназия №1» городского округа город Салават Республики Башкортостан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Адрес: 453261, Республика Башкортостан, г. Салават, бульвар Матросова, 18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Email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salavat-gum1@yandex.ru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ru-RU" dirty="0" smtClean="0"/>
              <a:t>Телефон</a:t>
            </a:r>
            <a:r>
              <a:rPr lang="en-US" dirty="0" smtClean="0"/>
              <a:t> </a:t>
            </a:r>
            <a:r>
              <a:rPr lang="ru-RU" dirty="0"/>
              <a:t>8(3476) 35-13-80, 35-13-82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878732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32" y="3944114"/>
            <a:ext cx="278685" cy="278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6" y="4575578"/>
            <a:ext cx="278685" cy="278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34" y="5179473"/>
            <a:ext cx="278685" cy="2786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36" y="3261058"/>
            <a:ext cx="278685" cy="2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1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2636912"/>
            <a:ext cx="8453794" cy="692934"/>
          </a:xfrm>
        </p:spPr>
        <p:txBody>
          <a:bodyPr/>
          <a:lstStyle/>
          <a:p>
            <a:pPr algn="ctr"/>
            <a:r>
              <a:rPr lang="ru-RU" sz="6000" b="0" dirty="0" smtClean="0">
                <a:solidFill>
                  <a:srgbClr val="0E50A4"/>
                </a:solidFill>
              </a:rPr>
              <a:t>Спасибо за внимание</a:t>
            </a:r>
            <a:endParaRPr lang="ru-RU" sz="6000" b="0" dirty="0">
              <a:solidFill>
                <a:srgbClr val="0E50A4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" y="260648"/>
            <a:ext cx="688996" cy="529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608" y="-28831"/>
            <a:ext cx="8626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76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" y="260648"/>
            <a:ext cx="688996" cy="529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608" y="-28831"/>
            <a:ext cx="8626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70318691"/>
              </p:ext>
            </p:extLst>
          </p:nvPr>
        </p:nvGraphicFramePr>
        <p:xfrm>
          <a:off x="1784648" y="1340768"/>
          <a:ext cx="7180064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H="1" flipV="1">
            <a:off x="214767" y="2636912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90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" y="260648"/>
            <a:ext cx="688996" cy="529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570" y="-99392"/>
            <a:ext cx="8626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88020780"/>
              </p:ext>
            </p:extLst>
          </p:nvPr>
        </p:nvGraphicFramePr>
        <p:xfrm>
          <a:off x="1784648" y="1455940"/>
          <a:ext cx="6974408" cy="407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1021952"/>
            <a:ext cx="3024336" cy="202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H="1" flipV="1">
            <a:off x="128464" y="2924944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24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" y="260648"/>
            <a:ext cx="688996" cy="529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608" y="-65905"/>
            <a:ext cx="8626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6515" y="2276872"/>
            <a:ext cx="9111158" cy="69293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3200" b="0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lvl="0" indent="-4572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детский читательский негативизм;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отказ от добровольного чтения серьезной литературы;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ревалирование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в репертуаре чтения низкопробных книг;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утрата детьми чувства языка. 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5259" y="1544475"/>
            <a:ext cx="4706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Модель кризисного чтения: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7296" y="1000895"/>
            <a:ext cx="1616510" cy="137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vitebsk.biz/source/photos/2017/08/30/311052-9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3789040"/>
            <a:ext cx="4258175" cy="28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1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" y="260648"/>
            <a:ext cx="688996" cy="529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687" y="-10908"/>
            <a:ext cx="8626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592" y="1572962"/>
            <a:ext cx="745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пробудить у ребенка интерес к чтению? </a:t>
            </a:r>
          </a:p>
        </p:txBody>
      </p:sp>
      <p:pic>
        <p:nvPicPr>
          <p:cNvPr id="8194" name="Picture 2" descr="http://ya-mama24.ru/wp-content/uploads/2015/09/Deti-45-e14416105833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2224053"/>
            <a:ext cx="5435232" cy="32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zorova-nefedova.ru/d/785232/d/Fotolia__61446673__Subscription__Monthly__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933056"/>
            <a:ext cx="3788792" cy="25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5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" y="260648"/>
            <a:ext cx="688996" cy="529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608" y="-28831"/>
            <a:ext cx="8626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965" y="1812916"/>
            <a:ext cx="8784976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 «Национальная программа» в этой связи предусматривает: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изменение учебных программ и развитие новых методик обучения в школах и вузах с акцентом на активизацию чтения, на повышение уровня читательской компетентности и информационной компетентности личности.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разработку специальных проектов и программ для образовательных и просветительных учреждений, ориентированных на повышение уровня читательской активности.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820194"/>
            <a:ext cx="1169665" cy="9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93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СУТЬ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78435" y="1236442"/>
            <a:ext cx="7199942" cy="3200670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b="1" dirty="0">
                <a:solidFill>
                  <a:srgbClr val="0E50A4"/>
                </a:solidFill>
              </a:rPr>
              <a:t>Чтение</a:t>
            </a:r>
            <a:r>
              <a:rPr lang="ru-RU" sz="1800" dirty="0"/>
              <a:t> является одним из наиболее эффективных средств получения информации, гармоничного и последовательного формирования и совершенствования духовного мира человека. </a:t>
            </a:r>
            <a:endParaRPr lang="ru-RU" sz="1800" dirty="0" smtClean="0"/>
          </a:p>
          <a:p>
            <a:pPr algn="just" fontAlgn="base"/>
            <a:r>
              <a:rPr lang="ru-RU" sz="1800" dirty="0" smtClean="0"/>
              <a:t>Важным </a:t>
            </a:r>
            <a:r>
              <a:rPr lang="ru-RU" sz="1800" dirty="0"/>
              <a:t>институтом приобщения к чтению являются </a:t>
            </a:r>
            <a:r>
              <a:rPr lang="ru-RU" sz="1800" b="1" dirty="0">
                <a:solidFill>
                  <a:srgbClr val="0E50A4"/>
                </a:solidFill>
              </a:rPr>
              <a:t>образовательные учреждения</a:t>
            </a:r>
            <a:r>
              <a:rPr lang="ru-RU" sz="1800" dirty="0"/>
              <a:t>, прежде всего школы. В этом плане многое делают </a:t>
            </a:r>
            <a:r>
              <a:rPr lang="ru-RU" sz="1800" b="1" dirty="0">
                <a:solidFill>
                  <a:srgbClr val="0E50A4"/>
                </a:solidFill>
              </a:rPr>
              <a:t>школьные библиотеки</a:t>
            </a:r>
            <a:r>
              <a:rPr lang="ru-RU" sz="1800" dirty="0"/>
              <a:t>, которые играют важную роль в приобщении детей к чтению и организации их внеклассного чтения. </a:t>
            </a:r>
            <a:endParaRPr lang="ru-RU" sz="1800" dirty="0" smtClean="0"/>
          </a:p>
          <a:p>
            <a:pPr algn="just" fontAlgn="base"/>
            <a:r>
              <a:rPr lang="ru-RU" sz="1800" dirty="0" smtClean="0"/>
              <a:t>Школьные </a:t>
            </a:r>
            <a:r>
              <a:rPr lang="ru-RU" sz="1800" dirty="0"/>
              <a:t>библиотеки способствуют пропаганде лучших образцов мировой литературы, формируют информационную культуру школьников. </a:t>
            </a:r>
            <a:endParaRPr lang="ru-RU" sz="1800" dirty="0" smtClean="0"/>
          </a:p>
          <a:p>
            <a:pPr algn="just" fontAlgn="base"/>
            <a:r>
              <a:rPr lang="ru-RU" sz="1800" dirty="0" smtClean="0"/>
              <a:t>Поэтому </a:t>
            </a:r>
            <a:r>
              <a:rPr lang="ru-RU" sz="1800" dirty="0"/>
              <a:t>остается актуальной проблема обеспечения школьных библиотек литературой, качественным контентом, уникальными сервисами, а также повышения квалификации педагогов-библиотекарей.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5534" y="1772816"/>
            <a:ext cx="45719" cy="331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6" y="1927013"/>
            <a:ext cx="1967640" cy="31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19142" y="0"/>
            <a:ext cx="8625408" cy="2081199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«Современная школьная библиотека: формирование инфраструктуры чтения»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878732" cy="1872208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7" y="1556792"/>
            <a:ext cx="3901548" cy="24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D:\Для выступлений\февраль 2017\ТОП-30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6410" y="1949526"/>
            <a:ext cx="2441652" cy="352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8" y="4149080"/>
            <a:ext cx="3916678" cy="2448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8" y="217645"/>
            <a:ext cx="688996" cy="5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66240" y="5483"/>
            <a:ext cx="8625408" cy="2081199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«Современная школьная библиотека: формирование инфраструктуры чтения»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/>
              <a:t> 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34" y="3505647"/>
            <a:ext cx="2016224" cy="143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92" y="3531294"/>
            <a:ext cx="1339291" cy="1848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G:\СКАНЫ ДИПЛОМОВ И ГРАМОТ\Диплом Игнатьевы В. , М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8" y="3539371"/>
            <a:ext cx="1350727" cy="18722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:\сканированное\Игнатьев молодые профессионалы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71" y="1617194"/>
            <a:ext cx="1331112" cy="1830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F:\Портфолио Игнатьев\2017\ЮниорСкилс Уфа 13-17 февраля\Дипломы Сертификаты\Диплом 1 место Гаврилов Калоеров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62" y="1484784"/>
            <a:ext cx="1325800" cy="1888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F:\Портфолио Игнатьев\2017\ЮниорСкилс Уфа 13-17 февраля\Фото\IMG_20170214_0931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15" y="1046083"/>
            <a:ext cx="2253537" cy="16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11" y="2771292"/>
            <a:ext cx="2550208" cy="191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39" y="1224771"/>
            <a:ext cx="1386278" cy="183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33" y="2307723"/>
            <a:ext cx="2016224" cy="1512168"/>
          </a:xfrm>
          <a:prstGeom prst="rect">
            <a:avLst/>
          </a:prstGeom>
        </p:spPr>
      </p:pic>
      <p:pic>
        <p:nvPicPr>
          <p:cNvPr id="1027" name="Picture 3" descr="G:\сканированное\циф.век 1 0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9" y="1654773"/>
            <a:ext cx="1313504" cy="18064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7" y="4872962"/>
            <a:ext cx="1336422" cy="1888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15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62" y="4855272"/>
            <a:ext cx="1380202" cy="19039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</p:pic>
      <p:pic>
        <p:nvPicPr>
          <p:cNvPr id="30" name="Рисунок 29" descr="F:\фото презентация УДО 16г\111\DSCF5109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78" y="4397880"/>
            <a:ext cx="2232248" cy="163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C:\Users\user\Downloads\DSCN4904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06" y="4935516"/>
            <a:ext cx="2447336" cy="176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1" y="194452"/>
            <a:ext cx="688996" cy="52999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5" y="3226164"/>
            <a:ext cx="1629107" cy="162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8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1638</TotalTime>
  <Words>592</Words>
  <Application>Microsoft Office PowerPoint</Application>
  <PresentationFormat>Лист A4 (210x297 мм)</PresentationFormat>
  <Paragraphs>102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СУТЬ ПРОЕКТА</vt:lpstr>
      <vt:lpstr>«Современная школьная библиотека: формирование инфраструктуры чтения»  </vt:lpstr>
      <vt:lpstr>«Современная школьная библиотека: формирование инфраструктуры чтения»  </vt:lpstr>
      <vt:lpstr>ЦЕЛИ И ЗАДАЧИ ПРОЕКТА</vt:lpstr>
      <vt:lpstr>ЦЕЛЕВАЯ АУДИТОРИЯ ПРОЕКТА</vt:lpstr>
      <vt:lpstr>ОЖИДАЕМЫЕ РЕЗУЛЬТАТЫ ПРОЕКТА</vt:lpstr>
      <vt:lpstr>«Современная школьная библиотека: формирование инфраструктуры чтения»  </vt:lpstr>
      <vt:lpstr>«Современная школьная библиотека: формирование инфраструктуры чтения»  </vt:lpstr>
      <vt:lpstr>«Современная школьная библиотека: формирование инфраструктуры чтения»  </vt:lpstr>
      <vt:lpstr>«Современная школьная библиотека: формирование инфраструктуры чтения»  </vt:lpstr>
      <vt:lpstr>«Современная школьная библиотека: формирование инфраструктуры чтения»  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Марина</cp:lastModifiedBy>
  <cp:revision>113</cp:revision>
  <dcterms:created xsi:type="dcterms:W3CDTF">2016-10-25T07:20:22Z</dcterms:created>
  <dcterms:modified xsi:type="dcterms:W3CDTF">2017-10-30T17:36:01Z</dcterms:modified>
</cp:coreProperties>
</file>